
<file path=[Content_Types].xml><?xml version="1.0" encoding="utf-8"?>
<Types xmlns="http://schemas.openxmlformats.org/package/2006/content-types">
  <Override PartName="/ppt/tags/tag1.xml" ContentType="application/vnd.openxmlformats-officedocument.presentationml.tags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pdf" ContentType="application/pdf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9" r:id="rId1"/>
  </p:sldMasterIdLst>
  <p:notesMasterIdLst>
    <p:notesMasterId r:id="rId19"/>
  </p:notesMasterIdLst>
  <p:sldIdLst>
    <p:sldId id="256" r:id="rId2"/>
    <p:sldId id="274" r:id="rId3"/>
    <p:sldId id="257" r:id="rId4"/>
    <p:sldId id="265" r:id="rId5"/>
    <p:sldId id="272" r:id="rId6"/>
    <p:sldId id="266" r:id="rId7"/>
    <p:sldId id="258" r:id="rId8"/>
    <p:sldId id="260" r:id="rId9"/>
    <p:sldId id="264" r:id="rId10"/>
    <p:sldId id="275" r:id="rId11"/>
    <p:sldId id="261" r:id="rId12"/>
    <p:sldId id="267" r:id="rId13"/>
    <p:sldId id="268" r:id="rId14"/>
    <p:sldId id="269" r:id="rId15"/>
    <p:sldId id="270" r:id="rId16"/>
    <p:sldId id="271" r:id="rId17"/>
    <p:sldId id="273" r:id="rId18"/>
  </p:sldIdLst>
  <p:sldSz cx="6858000" cy="7772400"/>
  <p:notesSz cx="6858000" cy="7772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7C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2787"/>
    <p:restoredTop sz="90929"/>
  </p:normalViewPr>
  <p:slideViewPr>
    <p:cSldViewPr>
      <p:cViewPr>
        <p:scale>
          <a:sx n="100" d="100"/>
          <a:sy n="100" d="100"/>
        </p:scale>
        <p:origin x="-576" y="728"/>
      </p:cViewPr>
      <p:guideLst>
        <p:guide orient="horz" pos="244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82D8D-32C0-5A4D-BB36-778D714CB756}" type="datetimeFigureOut">
              <a:rPr lang="en-US" smtClean="0"/>
              <a:pPr/>
              <a:t>2/1/10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582613"/>
            <a:ext cx="257175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692525"/>
            <a:ext cx="5486400" cy="349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7381875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DA9A6-CF58-5543-AF8E-29C9DFCDB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Sweden 2000s 50 warm monthly records, 16 cold ratio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FDA9A6-CF58-5543-AF8E-29C9DFCDB61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28850" y="679450"/>
            <a:ext cx="2400300" cy="2720975"/>
          </a:xfrm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7382431"/>
            <a:ext cx="2971800" cy="3886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2F8564AC-C09D-2A47-B667-23839745BEB9}" type="slidenum">
              <a:rPr lang="sv-SE"/>
              <a:pPr/>
              <a:t>14</a:t>
            </a:fld>
            <a:endParaRPr lang="sv-SE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30389" y="680085"/>
            <a:ext cx="3197225" cy="2720340"/>
          </a:xfrm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414588"/>
            <a:ext cx="5829300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403725"/>
            <a:ext cx="480060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87913" y="690563"/>
            <a:ext cx="1457325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763" y="690563"/>
            <a:ext cx="4222750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994275"/>
            <a:ext cx="5829300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294063"/>
            <a:ext cx="5829300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763" y="2244725"/>
            <a:ext cx="2840037" cy="465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244725"/>
            <a:ext cx="2840038" cy="465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11150"/>
            <a:ext cx="61722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739900"/>
            <a:ext cx="3030538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465388"/>
            <a:ext cx="3030538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1739900"/>
            <a:ext cx="30305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465388"/>
            <a:ext cx="3030537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9563"/>
            <a:ext cx="2255838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09563"/>
            <a:ext cx="3833812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627188"/>
            <a:ext cx="2255838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5440363"/>
            <a:ext cx="4114800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693738"/>
            <a:ext cx="4114800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6083300"/>
            <a:ext cx="4114800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2763" y="690563"/>
            <a:ext cx="5832475" cy="1293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1294" tIns="39656" rIns="81294" bIns="396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2244725"/>
            <a:ext cx="5832475" cy="4656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1294" tIns="39656" rIns="81294" bIns="39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55625" y="0"/>
            <a:ext cx="8223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798513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+mj-lt"/>
          <a:ea typeface="+mj-ea"/>
          <a:cs typeface="+mj-cs"/>
        </a:defRPr>
      </a:lvl1pPr>
      <a:lvl2pPr algn="ctr" defTabSz="798513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2pPr>
      <a:lvl3pPr algn="ctr" defTabSz="798513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3pPr>
      <a:lvl4pPr algn="ctr" defTabSz="798513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4pPr>
      <a:lvl5pPr algn="ctr" defTabSz="798513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5pPr>
      <a:lvl6pPr marL="457200" algn="ctr" defTabSz="798513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6pPr>
      <a:lvl7pPr marL="914400" algn="ctr" defTabSz="798513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7pPr>
      <a:lvl8pPr marL="1371600" algn="ctr" defTabSz="798513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8pPr>
      <a:lvl9pPr marL="1828800" algn="ctr" defTabSz="798513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9pPr>
    </p:titleStyle>
    <p:bodyStyle>
      <a:lvl1pPr algn="l" defTabSz="798513" rtl="0" eaLnBrk="0" fontAlgn="base" hangingPunct="0">
        <a:spcBef>
          <a:spcPct val="20000"/>
        </a:spcBef>
        <a:spcAft>
          <a:spcPct val="0"/>
        </a:spcAft>
        <a:defRPr sz="2700" b="1">
          <a:solidFill>
            <a:schemeClr val="tx1"/>
          </a:solidFill>
          <a:latin typeface="+mn-lt"/>
          <a:ea typeface="+mn-ea"/>
          <a:cs typeface="+mn-cs"/>
        </a:defRPr>
      </a:lvl1pPr>
      <a:lvl2pPr marL="427038" indent="15875" algn="l" defTabSz="798513" rtl="0" eaLnBrk="0" fontAlgn="base" hangingPunct="0">
        <a:spcBef>
          <a:spcPct val="20000"/>
        </a:spcBef>
        <a:spcAft>
          <a:spcPct val="0"/>
        </a:spcAft>
        <a:defRPr sz="2500" b="1">
          <a:solidFill>
            <a:schemeClr val="tx1"/>
          </a:solidFill>
          <a:latin typeface="+mn-lt"/>
          <a:ea typeface="ＭＳ Ｐゴシック" charset="-128"/>
        </a:defRPr>
      </a:lvl2pPr>
      <a:lvl3pPr marL="782638" indent="15875" algn="l" defTabSz="798513" rtl="0" eaLnBrk="0" fontAlgn="base" hangingPunct="0">
        <a:spcBef>
          <a:spcPct val="20000"/>
        </a:spcBef>
        <a:spcAft>
          <a:spcPct val="0"/>
        </a:spcAft>
        <a:defRPr sz="2100" b="1">
          <a:solidFill>
            <a:schemeClr val="tx1"/>
          </a:solidFill>
          <a:latin typeface="+mn-lt"/>
          <a:ea typeface="ＭＳ Ｐゴシック" charset="-128"/>
        </a:defRPr>
      </a:lvl3pPr>
      <a:lvl4pPr marL="1209675" indent="-9525" algn="l" defTabSz="798513" rtl="0" eaLnBrk="0" fontAlgn="base" hangingPunct="0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4pPr>
      <a:lvl5pPr marL="1638300" indent="-39688" algn="l" defTabSz="798513" rtl="0" eaLnBrk="0" fontAlgn="base" hangingPunct="0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5pPr>
      <a:lvl6pPr marL="2095500" indent="-39688" algn="l" defTabSz="798513" rtl="0" eaLnBrk="0" fontAlgn="base" hangingPunct="0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6pPr>
      <a:lvl7pPr marL="2552700" indent="-39688" algn="l" defTabSz="798513" rtl="0" eaLnBrk="0" fontAlgn="base" hangingPunct="0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7pPr>
      <a:lvl8pPr marL="3009900" indent="-39688" algn="l" defTabSz="798513" rtl="0" eaLnBrk="0" fontAlgn="base" hangingPunct="0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8pPr>
      <a:lvl9pPr marL="3467100" indent="-39688" algn="l" defTabSz="798513" rtl="0" eaLnBrk="0" fontAlgn="base" hangingPunct="0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df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df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d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5.pdf"/><Relationship Id="rId5" Type="http://schemas.openxmlformats.org/officeDocument/2006/relationships/image" Target="../media/image26.png"/><Relationship Id="rId6" Type="http://schemas.openxmlformats.org/officeDocument/2006/relationships/image" Target="../media/image27.pdf"/><Relationship Id="rId7" Type="http://schemas.openxmlformats.org/officeDocument/2006/relationships/image" Target="../media/image28.png"/><Relationship Id="rId8" Type="http://schemas.openxmlformats.org/officeDocument/2006/relationships/image" Target="../media/image29.pdf"/><Relationship Id="rId9" Type="http://schemas.openxmlformats.org/officeDocument/2006/relationships/image" Target="../media/image30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df"/><Relationship Id="rId5" Type="http://schemas.openxmlformats.org/officeDocument/2006/relationships/image" Target="../media/image6.png"/><Relationship Id="rId6" Type="http://schemas.openxmlformats.org/officeDocument/2006/relationships/image" Target="../media/image7.pdf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df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350" y="2590800"/>
            <a:ext cx="5829300" cy="1295400"/>
          </a:xfrm>
        </p:spPr>
        <p:txBody>
          <a:bodyPr/>
          <a:lstStyle/>
          <a:p>
            <a:r>
              <a:rPr lang="en-US" dirty="0" smtClean="0"/>
              <a:t>Finding climate signals in extremes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Peter Guttorp</a:t>
            </a:r>
          </a:p>
          <a:p>
            <a:r>
              <a:rPr lang="en-US" dirty="0" err="1" smtClean="0"/>
              <a:t>peter.guttorp@nr.no</a:t>
            </a:r>
            <a:endParaRPr lang="en-US" dirty="0" smtClean="0"/>
          </a:p>
          <a:p>
            <a:r>
              <a:rPr lang="en-US" sz="2400" dirty="0" err="1" smtClean="0"/>
              <a:t>www.stat.washington.edu</a:t>
            </a:r>
            <a:r>
              <a:rPr lang="en-US" sz="2400" dirty="0" smtClean="0"/>
              <a:t>/peter</a:t>
            </a:r>
            <a:endParaRPr lang="en-US" sz="2400" dirty="0"/>
          </a:p>
        </p:txBody>
      </p:sp>
      <p:pic>
        <p:nvPicPr>
          <p:cNvPr id="4" name="Picture 6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19050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fi2_element_rg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81001"/>
            <a:ext cx="445022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the maximum?</a:t>
            </a:r>
            <a:endParaRPr lang="en-US" dirty="0"/>
          </a:p>
        </p:txBody>
      </p:sp>
      <p:pic>
        <p:nvPicPr>
          <p:cNvPr id="4" name="Content Placeholder 3" descr="stmmaxobsci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9757" b="-9757"/>
              <a:stretch>
                <a:fillRect/>
              </a:stretch>
            </p:blipFill>
          </mc:Choice>
          <mc:Fallback>
            <p:blipFill>
              <a:blip r:embed="rId3"/>
              <a:srcRect t="-9757" b="-9757"/>
              <a:stretch>
                <a:fillRect/>
              </a:stretch>
            </p:blipFill>
          </mc:Fallback>
        </mc:AlternateContent>
        <p:spPr>
          <a:xfrm>
            <a:off x="0" y="838200"/>
            <a:ext cx="7021640" cy="5605463"/>
          </a:xfrm>
        </p:spPr>
      </p:pic>
      <p:sp>
        <p:nvSpPr>
          <p:cNvPr id="5" name="TextBox 4"/>
          <p:cNvSpPr txBox="1"/>
          <p:nvPr/>
        </p:nvSpPr>
        <p:spPr>
          <a:xfrm>
            <a:off x="533400" y="5867400"/>
            <a:ext cx="3447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No urbanization correction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tminc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9600" y="4953000"/>
            <a:ext cx="5257800" cy="2841075"/>
          </a:xfrm>
          <a:prstGeom prst="rect">
            <a:avLst/>
          </a:prstGeom>
        </p:spPr>
      </p:pic>
      <p:pic>
        <p:nvPicPr>
          <p:cNvPr id="4" name="Picture 3" descr="uppsalami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304800" y="1905000"/>
            <a:ext cx="6019800" cy="3085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457200"/>
            <a:ext cx="5832475" cy="1293812"/>
          </a:xfrm>
        </p:spPr>
        <p:txBody>
          <a:bodyPr/>
          <a:lstStyle/>
          <a:p>
            <a:r>
              <a:rPr lang="en-US" dirty="0" smtClean="0"/>
              <a:t>Other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832475" cy="4656138"/>
          </a:xfrm>
        </p:spPr>
        <p:txBody>
          <a:bodyPr/>
          <a:lstStyle/>
          <a:p>
            <a:r>
              <a:rPr lang="en-US" dirty="0" smtClean="0"/>
              <a:t>Uppsala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Central England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Comparing climate model output to weather data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Global models are very coarse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Regional models are driven by boundary conditions given by global model runs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In either case, describes distribution of weather, not actual weather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Consider a regional model driven by “actual weather”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Stockholm 50 km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x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50 km grid, 3 hr resolution (SMHI-RCA3; ERA40)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4876800" y="5029200"/>
            <a:ext cx="762000" cy="3048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39940" name="Title 1"/>
          <p:cNvSpPr>
            <a:spLocks noGrp="1"/>
          </p:cNvSpPr>
          <p:nvPr>
            <p:ph type="title" idx="4294967295"/>
          </p:nvPr>
        </p:nvSpPr>
        <p:spPr>
          <a:xfrm>
            <a:off x="489857" y="154325"/>
            <a:ext cx="5830661" cy="1293475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How well does the climate model reproduce data?</a:t>
            </a:r>
          </a:p>
        </p:txBody>
      </p:sp>
      <p:sp>
        <p:nvSpPr>
          <p:cNvPr id="39943" name="Rectangle 1030"/>
          <p:cNvSpPr>
            <a:spLocks noChangeArrowheads="1"/>
          </p:cNvSpPr>
          <p:nvPr/>
        </p:nvSpPr>
        <p:spPr bwMode="auto">
          <a:xfrm>
            <a:off x="1306286" y="4711945"/>
            <a:ext cx="816429" cy="184782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lIns="104424" tIns="52212" rIns="104424" bIns="5221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4" name="Rectangle 1031"/>
          <p:cNvSpPr>
            <a:spLocks noChangeArrowheads="1"/>
          </p:cNvSpPr>
          <p:nvPr/>
        </p:nvSpPr>
        <p:spPr bwMode="auto">
          <a:xfrm>
            <a:off x="4898571" y="4711945"/>
            <a:ext cx="734786" cy="184782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</p:spPr>
        <p:txBody>
          <a:bodyPr wrap="none" lIns="104424" tIns="52212" rIns="104424" bIns="5221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5029200"/>
            <a:ext cx="1219200" cy="228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pic>
        <p:nvPicPr>
          <p:cNvPr id="15" name="Picture 14" descr="qqavesimob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752600" y="4597400"/>
            <a:ext cx="3521364" cy="3175000"/>
          </a:xfrm>
          <a:prstGeom prst="rect">
            <a:avLst/>
          </a:prstGeom>
        </p:spPr>
      </p:pic>
      <p:pic>
        <p:nvPicPr>
          <p:cNvPr id="16" name="Picture 15" descr="obsminhis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0" y="1828800"/>
            <a:ext cx="3549535" cy="3200400"/>
          </a:xfrm>
          <a:prstGeom prst="rect">
            <a:avLst/>
          </a:prstGeom>
        </p:spPr>
      </p:pic>
      <p:pic>
        <p:nvPicPr>
          <p:cNvPr id="17" name="Picture 16" descr="simminhis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3352800" y="1854200"/>
            <a:ext cx="3505200" cy="31604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9242" y="375340"/>
            <a:ext cx="5828960" cy="1295399"/>
          </a:xfrm>
        </p:spPr>
        <p:txBody>
          <a:bodyPr/>
          <a:lstStyle/>
          <a:p>
            <a:pPr eaLnBrk="1" hangingPunct="1"/>
            <a:r>
              <a:rPr lang="sv-SE" smtClean="0">
                <a:ea typeface="ＭＳ Ｐゴシック" charset="-128"/>
                <a:cs typeface="ＭＳ Ｐゴシック" charset="-128"/>
              </a:rPr>
              <a:t>Resolution in a regional climate model</a:t>
            </a:r>
          </a:p>
        </p:txBody>
      </p:sp>
      <p:sp>
        <p:nvSpPr>
          <p:cNvPr id="41987" name="Rectangle 41"/>
          <p:cNvSpPr>
            <a:spLocks noChangeArrowheads="1"/>
          </p:cNvSpPr>
          <p:nvPr/>
        </p:nvSpPr>
        <p:spPr bwMode="auto">
          <a:xfrm>
            <a:off x="1143000" y="1945988"/>
            <a:ext cx="4572000" cy="461955"/>
          </a:xfrm>
          <a:prstGeom prst="rect">
            <a:avLst/>
          </a:prstGeom>
          <a:solidFill>
            <a:schemeClr val="bg1"/>
          </a:solidFill>
          <a:ln w="38100">
            <a:noFill/>
            <a:round/>
            <a:headEnd/>
            <a:tailEnd/>
          </a:ln>
        </p:spPr>
        <p:txBody>
          <a:bodyPr lIns="104424" tIns="52212" rIns="104424" bIns="52212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4372" y="3476214"/>
            <a:ext cx="1241652" cy="2775243"/>
            <a:chOff x="3321" y="912"/>
            <a:chExt cx="1815" cy="2675"/>
          </a:xfrm>
        </p:grpSpPr>
        <p:sp>
          <p:nvSpPr>
            <p:cNvPr id="41998" name="Text Box 4"/>
            <p:cNvSpPr txBox="1">
              <a:spLocks noChangeArrowheads="1"/>
            </p:cNvSpPr>
            <p:nvPr/>
          </p:nvSpPr>
          <p:spPr bwMode="auto">
            <a:xfrm>
              <a:off x="3779" y="3216"/>
              <a:ext cx="270" cy="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1900" dirty="0"/>
            </a:p>
          </p:txBody>
        </p:sp>
        <p:pic>
          <p:nvPicPr>
            <p:cNvPr id="41999" name="Picture 5" descr="regional_gri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21" y="912"/>
              <a:ext cx="1815" cy="2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989" name="Picture 6" descr="11485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7607" y="2560003"/>
            <a:ext cx="5186023" cy="42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Line 7"/>
          <p:cNvSpPr>
            <a:spLocks noChangeShapeType="1"/>
          </p:cNvSpPr>
          <p:nvPr/>
        </p:nvSpPr>
        <p:spPr bwMode="auto">
          <a:xfrm>
            <a:off x="2294505" y="6838866"/>
            <a:ext cx="3672227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1" name="Line 8"/>
          <p:cNvSpPr>
            <a:spLocks noChangeShapeType="1"/>
          </p:cNvSpPr>
          <p:nvPr/>
        </p:nvSpPr>
        <p:spPr bwMode="auto">
          <a:xfrm>
            <a:off x="2294505" y="2560003"/>
            <a:ext cx="3672227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2" name="Line 9"/>
          <p:cNvSpPr>
            <a:spLocks noChangeShapeType="1"/>
          </p:cNvSpPr>
          <p:nvPr/>
        </p:nvSpPr>
        <p:spPr bwMode="auto">
          <a:xfrm flipH="1" flipV="1">
            <a:off x="2294505" y="2560003"/>
            <a:ext cx="0" cy="427886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3" name="Line 10"/>
          <p:cNvSpPr>
            <a:spLocks noChangeShapeType="1"/>
          </p:cNvSpPr>
          <p:nvPr/>
        </p:nvSpPr>
        <p:spPr bwMode="auto">
          <a:xfrm flipH="1" flipV="1">
            <a:off x="5966732" y="2560003"/>
            <a:ext cx="0" cy="4278863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4" name="Line 11"/>
          <p:cNvSpPr>
            <a:spLocks noChangeShapeType="1"/>
          </p:cNvSpPr>
          <p:nvPr/>
        </p:nvSpPr>
        <p:spPr bwMode="auto">
          <a:xfrm flipV="1">
            <a:off x="620826" y="2560004"/>
            <a:ext cx="1673679" cy="226165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5" name="Line 12"/>
          <p:cNvSpPr>
            <a:spLocks noChangeShapeType="1"/>
          </p:cNvSpPr>
          <p:nvPr/>
        </p:nvSpPr>
        <p:spPr bwMode="auto">
          <a:xfrm>
            <a:off x="620826" y="4881329"/>
            <a:ext cx="1673679" cy="19575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996" name="Text Box 13"/>
          <p:cNvSpPr txBox="1">
            <a:spLocks noChangeArrowheads="1"/>
          </p:cNvSpPr>
          <p:nvPr/>
        </p:nvSpPr>
        <p:spPr bwMode="auto">
          <a:xfrm>
            <a:off x="4971710" y="6542444"/>
            <a:ext cx="929040" cy="246221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r>
              <a:rPr lang="sv-SE" sz="1600" dirty="0">
                <a:solidFill>
                  <a:srgbClr val="336699"/>
                </a:solidFill>
              </a:rPr>
              <a:t>50 x 50 km</a:t>
            </a:r>
          </a:p>
        </p:txBody>
      </p:sp>
      <p:pic>
        <p:nvPicPr>
          <p:cNvPr id="91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959599">
            <a:off x="4286250" y="3890050"/>
            <a:ext cx="972911" cy="106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431158"/>
            <a:ext cx="4213112" cy="1672664"/>
          </a:xfrm>
        </p:spPr>
        <p:txBody>
          <a:bodyPr/>
          <a:lstStyle/>
          <a:p>
            <a:pPr eaLnBrk="1" hangingPunct="1"/>
            <a:r>
              <a:rPr lang="sv-SE" smtClean="0">
                <a:ea typeface="ＭＳ Ｐゴシック" charset="-128"/>
                <a:cs typeface="ＭＳ Ｐゴシック" charset="-128"/>
              </a:rPr>
              <a:t>Microclimate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71" y="2407944"/>
            <a:ext cx="2857500" cy="312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10643" y="2407944"/>
            <a:ext cx="2857500" cy="309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734786" y="4532938"/>
            <a:ext cx="163286" cy="184782"/>
          </a:xfrm>
          <a:prstGeom prst="ellipse">
            <a:avLst/>
          </a:prstGeom>
          <a:solidFill>
            <a:srgbClr val="FF0000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lIns="104424" tIns="52212" rIns="104424" bIns="5221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Model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Cloud water content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Downward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longwave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radiation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Mean annual temperature about 1.7°C higher in model than Stockholm series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Should look at the part of simulation that predicts open terrain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Use more regional series to estimate grid square average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 smtClean="0"/>
              <a:t>Bergström</a:t>
            </a:r>
            <a:r>
              <a:rPr lang="en-US" sz="1800" dirty="0" smtClean="0"/>
              <a:t> and </a:t>
            </a:r>
            <a:r>
              <a:rPr lang="en-US" sz="1800" dirty="0" err="1" smtClean="0"/>
              <a:t>Moberg</a:t>
            </a:r>
            <a:r>
              <a:rPr lang="en-US" sz="1800" dirty="0" smtClean="0"/>
              <a:t> (2002) Climate Change 53, 213–252</a:t>
            </a:r>
          </a:p>
          <a:p>
            <a:r>
              <a:rPr lang="en-US" sz="1800" dirty="0" err="1" smtClean="0"/>
              <a:t>Kjellström</a:t>
            </a:r>
            <a:r>
              <a:rPr lang="en-US" sz="1800" dirty="0" smtClean="0"/>
              <a:t> et al. (2005) Reports Meteorology and Climatology 108, SMHI </a:t>
            </a:r>
          </a:p>
          <a:p>
            <a:r>
              <a:rPr lang="en-US" sz="1800" dirty="0" err="1" smtClean="0"/>
              <a:t>Meehl</a:t>
            </a:r>
            <a:r>
              <a:rPr lang="en-US" sz="1800" dirty="0" smtClean="0"/>
              <a:t> et al. (2009) </a:t>
            </a:r>
            <a:r>
              <a:rPr lang="en-US" sz="1800" dirty="0" err="1" smtClean="0"/>
              <a:t>Geophys</a:t>
            </a:r>
            <a:r>
              <a:rPr lang="en-US" sz="1800" dirty="0" smtClean="0"/>
              <a:t>. Res. </a:t>
            </a:r>
            <a:r>
              <a:rPr lang="en-US" sz="1800" dirty="0" err="1" smtClean="0"/>
              <a:t>Lett</a:t>
            </a:r>
            <a:r>
              <a:rPr lang="en-US" sz="1800" dirty="0" smtClean="0"/>
              <a:t>. 36, L23701, doi:10.1029/2009GL040736 </a:t>
            </a:r>
          </a:p>
          <a:p>
            <a:r>
              <a:rPr lang="en-US" sz="1800" dirty="0" err="1" smtClean="0"/>
              <a:t>Moberg</a:t>
            </a:r>
            <a:r>
              <a:rPr lang="en-US" sz="1800" dirty="0" smtClean="0"/>
              <a:t> et al. (2002) Climatic Change 53</a:t>
            </a:r>
            <a:r>
              <a:rPr lang="en-US" sz="1800" i="1" dirty="0" smtClean="0"/>
              <a:t>, </a:t>
            </a:r>
            <a:r>
              <a:rPr lang="en-US" sz="1800" dirty="0" smtClean="0"/>
              <a:t>171–212</a:t>
            </a:r>
          </a:p>
          <a:p>
            <a:r>
              <a:rPr lang="en-US" sz="1800" dirty="0" err="1" smtClean="0"/>
              <a:t>Moberg</a:t>
            </a:r>
            <a:r>
              <a:rPr lang="en-US" sz="1800" dirty="0" smtClean="0"/>
              <a:t> et al. (2003) Int. J. </a:t>
            </a:r>
            <a:r>
              <a:rPr lang="en-US" sz="1800" dirty="0" err="1" smtClean="0"/>
              <a:t>Clim</a:t>
            </a:r>
            <a:r>
              <a:rPr lang="en-US" sz="1800" dirty="0" smtClean="0"/>
              <a:t>. 23, 1495–1521</a:t>
            </a:r>
          </a:p>
          <a:p>
            <a:r>
              <a:rPr lang="en-US" sz="1800" dirty="0" err="1" smtClean="0"/>
              <a:t>Moberg</a:t>
            </a:r>
            <a:r>
              <a:rPr lang="en-US" sz="1800" dirty="0" smtClean="0"/>
              <a:t> et al. (2006) JGR 111, D22106, doi:10.1029/2006JD007103</a:t>
            </a:r>
          </a:p>
          <a:p>
            <a:r>
              <a:rPr lang="en-US" sz="1800" dirty="0" smtClean="0"/>
              <a:t>Parker et al. (1992) Int. J. </a:t>
            </a:r>
            <a:r>
              <a:rPr lang="en-US" sz="1800" dirty="0" err="1" smtClean="0"/>
              <a:t>Clim</a:t>
            </a:r>
            <a:r>
              <a:rPr lang="en-US" sz="1800" i="1" dirty="0" smtClean="0"/>
              <a:t>.</a:t>
            </a:r>
            <a:r>
              <a:rPr lang="en-US" sz="1800" dirty="0" smtClean="0"/>
              <a:t> 12, 317–342</a:t>
            </a:r>
          </a:p>
          <a:p>
            <a:r>
              <a:rPr lang="en-US" sz="1800" dirty="0" err="1" smtClean="0"/>
              <a:t>Uppala</a:t>
            </a:r>
            <a:r>
              <a:rPr lang="en-US" sz="1800" dirty="0" smtClean="0"/>
              <a:t> et al. (2005) Quart. J. R. </a:t>
            </a:r>
            <a:r>
              <a:rPr lang="en-US" sz="1800" dirty="0" err="1" smtClean="0"/>
              <a:t>Meteorol</a:t>
            </a:r>
            <a:r>
              <a:rPr lang="en-US" sz="1800" dirty="0" smtClean="0"/>
              <a:t>. Soc</a:t>
            </a:r>
            <a:r>
              <a:rPr lang="en-US" sz="1800" i="1" dirty="0" smtClean="0"/>
              <a:t>.</a:t>
            </a:r>
            <a:r>
              <a:rPr lang="en-US" sz="1800" dirty="0" smtClean="0"/>
              <a:t> 131, 2961–3012 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Anders </a:t>
            </a:r>
            <a:r>
              <a:rPr lang="en-US" dirty="0" err="1" smtClean="0"/>
              <a:t>Moberg</a:t>
            </a:r>
            <a:r>
              <a:rPr lang="en-US" dirty="0" smtClean="0"/>
              <a:t> for observed data</a:t>
            </a:r>
          </a:p>
          <a:p>
            <a:r>
              <a:rPr lang="en-US" dirty="0" smtClean="0"/>
              <a:t>Erik </a:t>
            </a:r>
            <a:r>
              <a:rPr lang="en-US" dirty="0" err="1" smtClean="0"/>
              <a:t>Kjellstr</a:t>
            </a:r>
            <a:r>
              <a:rPr lang="en-US" dirty="0" err="1" smtClean="0"/>
              <a:t>öm</a:t>
            </a:r>
            <a:r>
              <a:rPr lang="en-US" dirty="0" smtClean="0"/>
              <a:t> for model data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</a:p>
          <a:p>
            <a:r>
              <a:rPr lang="en-US" dirty="0" smtClean="0"/>
              <a:t>Predictions</a:t>
            </a:r>
          </a:p>
          <a:p>
            <a:r>
              <a:rPr lang="en-US" dirty="0" smtClean="0"/>
              <a:t>The Stockholm series</a:t>
            </a:r>
          </a:p>
          <a:p>
            <a:r>
              <a:rPr lang="en-US" dirty="0" smtClean="0"/>
              <a:t>Comparing regional model output to weather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Observed European trends 1901-2000</a:t>
            </a:r>
            <a:endParaRPr lang="en-US" dirty="0"/>
          </a:p>
        </p:txBody>
      </p:sp>
      <p:pic>
        <p:nvPicPr>
          <p:cNvPr id="4" name="Content Placeholder 3" descr="eurmintrend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-1740" r="-1740"/>
              <a:stretch>
                <a:fillRect/>
              </a:stretch>
            </p:blipFill>
          </mc:Choice>
          <mc:Fallback>
            <p:blipFill>
              <a:blip r:embed="rId3"/>
              <a:srcRect l="-1740" r="-1740"/>
              <a:stretch>
                <a:fillRect/>
              </a:stretch>
            </p:blipFill>
          </mc:Fallback>
        </mc:AlternateContent>
        <p:spPr>
          <a:xfrm>
            <a:off x="512763" y="2244725"/>
            <a:ext cx="3201597" cy="2555875"/>
          </a:xfrm>
        </p:spPr>
      </p:pic>
      <p:pic>
        <p:nvPicPr>
          <p:cNvPr id="5" name="Picture 4" descr="eurregmintrend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2819400" y="4724400"/>
            <a:ext cx="2743200" cy="2514600"/>
          </a:xfrm>
          <a:prstGeom prst="rect">
            <a:avLst/>
          </a:prstGeom>
        </p:spPr>
      </p:pic>
      <p:pic>
        <p:nvPicPr>
          <p:cNvPr id="6" name="Picture 5" descr="eurregcaption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tretch>
                <a:fillRect/>
              </a:stretch>
            </p:blipFill>
          </mc:Choice>
          <mc:Fallback>
            <p:blipFill>
              <a:blip r:embed="rId7"/>
              <a:stretch>
                <a:fillRect/>
              </a:stretch>
            </p:blipFill>
          </mc:Fallback>
        </mc:AlternateContent>
        <p:spPr>
          <a:xfrm>
            <a:off x="1828800" y="5486400"/>
            <a:ext cx="1117600" cy="90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0" y="2971800"/>
            <a:ext cx="2853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n-lt"/>
              </a:rPr>
              <a:t>Moberg</a:t>
            </a:r>
            <a:r>
              <a:rPr lang="en-US" b="1" dirty="0" smtClean="0">
                <a:latin typeface="+mn-lt"/>
              </a:rPr>
              <a:t> et al. 2006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US record daily temperatures</a:t>
            </a:r>
            <a:endParaRPr lang="en-US" dirty="0"/>
          </a:p>
        </p:txBody>
      </p:sp>
      <p:pic>
        <p:nvPicPr>
          <p:cNvPr id="4" name="Content Placeholder 3" descr="usrecordtemps_2.jpg"/>
          <p:cNvPicPr>
            <a:picLocks noGrp="1" noChangeAspect="1"/>
          </p:cNvPicPr>
          <p:nvPr>
            <p:ph idx="1"/>
          </p:nvPr>
        </p:nvPicPr>
        <p:blipFill>
          <a:blip r:embed="rId3"/>
          <a:srcRect t="-10703" b="-10703"/>
          <a:stretch>
            <a:fillRect/>
          </a:stretch>
        </p:blipFill>
        <p:spPr>
          <a:xfrm>
            <a:off x="533400" y="2438400"/>
            <a:ext cx="5832475" cy="4656138"/>
          </a:xfrm>
        </p:spPr>
      </p:pic>
      <p:sp>
        <p:nvSpPr>
          <p:cNvPr id="5" name="TextBox 4"/>
          <p:cNvSpPr txBox="1"/>
          <p:nvPr/>
        </p:nvSpPr>
        <p:spPr>
          <a:xfrm>
            <a:off x="838200" y="7162800"/>
            <a:ext cx="26139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+mn-lt"/>
              </a:rPr>
              <a:t>Meehl</a:t>
            </a:r>
            <a:r>
              <a:rPr lang="en-US" b="1" dirty="0" smtClean="0">
                <a:latin typeface="+mn-lt"/>
              </a:rPr>
              <a:t> et al. 2009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IPCC model results (AR4 WG1 Ch.11)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4725"/>
            <a:ext cx="6857999" cy="4656138"/>
          </a:xfrm>
        </p:spPr>
        <p:txBody>
          <a:bodyPr/>
          <a:lstStyle/>
          <a:p>
            <a:r>
              <a:rPr lang="en-US" sz="2400" i="1" dirty="0" smtClean="0"/>
              <a:t>Fewer frost days </a:t>
            </a:r>
          </a:p>
          <a:p>
            <a:r>
              <a:rPr lang="en-US" sz="2000" dirty="0" smtClean="0"/>
              <a:t> </a:t>
            </a:r>
            <a:r>
              <a:rPr lang="en-US" sz="2000" dirty="0" smtClean="0">
                <a:solidFill>
                  <a:srgbClr val="FF0000"/>
                </a:solidFill>
              </a:rPr>
              <a:t>VL</a:t>
            </a:r>
            <a:r>
              <a:rPr lang="en-US" sz="2000" dirty="0" smtClean="0"/>
              <a:t> (consistent across model projections) </a:t>
            </a:r>
          </a:p>
          <a:p>
            <a:pPr lvl="1"/>
            <a:r>
              <a:rPr lang="en-US" sz="2000" dirty="0" smtClean="0"/>
              <a:t>Decrease in number of days with below-freezing temperatures everywhere</a:t>
            </a:r>
          </a:p>
          <a:p>
            <a:r>
              <a:rPr lang="en-US" sz="2400" i="1" dirty="0" smtClean="0"/>
              <a:t>Fewer cold outbreaks; fewer, shorter, less intense cold spells / cold extremes in winter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 VL </a:t>
            </a:r>
            <a:r>
              <a:rPr lang="en-US" sz="2000" dirty="0" smtClean="0"/>
              <a:t>(consistent across model projections) </a:t>
            </a:r>
          </a:p>
          <a:p>
            <a:pPr lvl="1"/>
            <a:r>
              <a:rPr lang="en-US" sz="1800" dirty="0" smtClean="0"/>
              <a:t>Northern Europe, South Asia, East Asia</a:t>
            </a:r>
          </a:p>
          <a:p>
            <a:r>
              <a:rPr lang="en-US" sz="2000" dirty="0" smtClean="0">
                <a:solidFill>
                  <a:srgbClr val="FF7C91"/>
                </a:solidFill>
              </a:rPr>
              <a:t> L</a:t>
            </a:r>
            <a:r>
              <a:rPr lang="en-US" sz="2000" dirty="0" smtClean="0"/>
              <a:t> (consistent with warmer mean temperatures) </a:t>
            </a:r>
          </a:p>
          <a:p>
            <a:pPr lvl="1"/>
            <a:r>
              <a:rPr lang="en-US" sz="1800" dirty="0" smtClean="0"/>
              <a:t>Most other regions</a:t>
            </a:r>
          </a:p>
          <a:p>
            <a:r>
              <a:rPr lang="en-US" sz="2400" dirty="0" smtClean="0"/>
              <a:t> </a:t>
            </a:r>
            <a:r>
              <a:rPr lang="en-US" sz="2400" i="1" dirty="0" smtClean="0"/>
              <a:t>Reduced diurnal temperature range </a:t>
            </a:r>
          </a:p>
          <a:p>
            <a:r>
              <a:rPr lang="en-US" sz="2000" dirty="0" smtClean="0">
                <a:solidFill>
                  <a:srgbClr val="FF7C91"/>
                </a:solidFill>
              </a:rPr>
              <a:t> L</a:t>
            </a:r>
            <a:r>
              <a:rPr lang="en-US" sz="2000" dirty="0" smtClean="0"/>
              <a:t> (consistent across model projections) </a:t>
            </a:r>
          </a:p>
          <a:p>
            <a:pPr lvl="1"/>
            <a:r>
              <a:rPr lang="en-US" sz="2000" dirty="0" smtClean="0"/>
              <a:t>Over most continental regions, night temperatures increase faster than day temperatures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-76200"/>
            <a:ext cx="5832475" cy="1293812"/>
          </a:xfrm>
        </p:spPr>
        <p:txBody>
          <a:bodyPr/>
          <a:lstStyle/>
          <a:p>
            <a:r>
              <a:rPr lang="en-US" dirty="0" smtClean="0"/>
              <a:t>The Stockholm series</a:t>
            </a:r>
            <a:endParaRPr lang="en-US" dirty="0"/>
          </a:p>
        </p:txBody>
      </p:sp>
      <p:pic>
        <p:nvPicPr>
          <p:cNvPr id="4" name="Picture 4" descr="Observatoriet-2003-05-0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-3221" b="-3221"/>
          <a:stretch>
            <a:fillRect/>
          </a:stretch>
        </p:blipFill>
        <p:spPr bwMode="auto">
          <a:xfrm>
            <a:off x="533400" y="838200"/>
            <a:ext cx="2535237" cy="20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>
            <a:spLocks noGrp="1" noChangeArrowheads="1"/>
          </p:cNvSpPr>
          <p:nvPr/>
        </p:nvSpPr>
        <p:spPr bwMode="auto">
          <a:xfrm>
            <a:off x="707231" y="3127375"/>
            <a:ext cx="5441950" cy="3840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5087" tIns="31750" rIns="65087" bIns="31750" numCol="1" anchor="t" anchorCtr="0" compatLnSpc="1">
            <a:prstTxWarp prst="textNoShape">
              <a:avLst/>
            </a:prstTxWarp>
          </a:bodyPr>
          <a:lstStyle>
            <a:lvl1pPr marL="342900" indent="-342900" algn="l" defTabSz="6397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339725" indent="14288" algn="l" defTabSz="6397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800100" indent="-160338" algn="l" defTabSz="6397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120775" indent="-160338" algn="l" defTabSz="6397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439863" indent="-160338" algn="l" defTabSz="6397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1897063" indent="-160338" algn="l" defTabSz="639763" rtl="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354263" indent="-160338" algn="l" defTabSz="639763" rtl="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2811463" indent="-160338" algn="l" defTabSz="639763" rtl="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268663" indent="-160338" algn="l" defTabSz="639763" rtl="0" eaLnBrk="0" fontAlgn="base" hangingPunct="0">
              <a:spcBef>
                <a:spcPct val="2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FontTx/>
              <a:buNone/>
            </a:pPr>
            <a:endParaRPr lang="en-US"/>
          </a:p>
        </p:txBody>
      </p:sp>
      <p:pic>
        <p:nvPicPr>
          <p:cNvPr id="27" name="Picture 26" descr="stmcor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394" y="4551362"/>
            <a:ext cx="6399212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stockholmte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9394" y="2646362"/>
            <a:ext cx="6399212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273300" y="5632450"/>
            <a:ext cx="152400" cy="4572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75806" y="5618162"/>
            <a:ext cx="762000" cy="3048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4037806" y="5618162"/>
            <a:ext cx="2133600" cy="3810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989806" y="5694362"/>
            <a:ext cx="1295400" cy="1524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1523206" y="6532562"/>
            <a:ext cx="1493838" cy="581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dirty="0" err="1"/>
              <a:t>miscalibrated</a:t>
            </a:r>
            <a:endParaRPr lang="en-US" dirty="0"/>
          </a:p>
          <a:p>
            <a:r>
              <a:rPr lang="en-US" dirty="0"/>
              <a:t>thermometer</a:t>
            </a:r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 flipV="1">
            <a:off x="2285206" y="6075362"/>
            <a:ext cx="76200" cy="5334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3733006" y="6608762"/>
            <a:ext cx="1958975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urbanization</a:t>
            </a:r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 flipH="1" flipV="1">
            <a:off x="3809206" y="5922962"/>
            <a:ext cx="609600" cy="6858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Line 16"/>
          <p:cNvSpPr>
            <a:spLocks noChangeShapeType="1"/>
          </p:cNvSpPr>
          <p:nvPr/>
        </p:nvSpPr>
        <p:spPr bwMode="auto">
          <a:xfrm flipV="1">
            <a:off x="4418806" y="5999162"/>
            <a:ext cx="304800" cy="609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Text Box 17"/>
          <p:cNvSpPr txBox="1">
            <a:spLocks noChangeArrowheads="1"/>
          </p:cNvSpPr>
          <p:nvPr/>
        </p:nvSpPr>
        <p:spPr bwMode="auto">
          <a:xfrm>
            <a:off x="3047206" y="5002212"/>
            <a:ext cx="2317750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/>
              <a:t>screen painted white?</a:t>
            </a:r>
          </a:p>
        </p:txBody>
      </p:sp>
      <p:sp>
        <p:nvSpPr>
          <p:cNvPr id="39" name="Line 18"/>
          <p:cNvSpPr>
            <a:spLocks noChangeShapeType="1"/>
          </p:cNvSpPr>
          <p:nvPr/>
        </p:nvSpPr>
        <p:spPr bwMode="auto">
          <a:xfrm flipH="1">
            <a:off x="4037806" y="5237162"/>
            <a:ext cx="76200" cy="3810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1278731" y="5002212"/>
            <a:ext cx="1449388" cy="5810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r>
              <a:rPr lang="en-US" dirty="0"/>
              <a:t>summertime </a:t>
            </a:r>
          </a:p>
          <a:p>
            <a:r>
              <a:rPr lang="en-US" dirty="0"/>
              <a:t>correction</a:t>
            </a:r>
          </a:p>
        </p:txBody>
      </p:sp>
      <p:sp>
        <p:nvSpPr>
          <p:cNvPr id="41" name="Line 21"/>
          <p:cNvSpPr>
            <a:spLocks noChangeShapeType="1"/>
          </p:cNvSpPr>
          <p:nvPr/>
        </p:nvSpPr>
        <p:spPr bwMode="auto">
          <a:xfrm flipH="1">
            <a:off x="1675606" y="5465762"/>
            <a:ext cx="76200" cy="228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2" name="Line 22"/>
          <p:cNvSpPr>
            <a:spLocks noChangeShapeType="1"/>
          </p:cNvSpPr>
          <p:nvPr/>
        </p:nvSpPr>
        <p:spPr bwMode="auto">
          <a:xfrm>
            <a:off x="1751806" y="5465762"/>
            <a:ext cx="609600" cy="228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3" name="Line 23"/>
          <p:cNvSpPr>
            <a:spLocks noChangeShapeType="1"/>
          </p:cNvSpPr>
          <p:nvPr/>
        </p:nvSpPr>
        <p:spPr bwMode="auto">
          <a:xfrm>
            <a:off x="2285206" y="5465762"/>
            <a:ext cx="304800" cy="22860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2437606" y="5694362"/>
            <a:ext cx="685800" cy="1524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600" b="1" kern="1200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1676400"/>
            <a:ext cx="28530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FontTx/>
              <a:buNone/>
            </a:pPr>
            <a:r>
              <a:rPr lang="en-US" b="1" dirty="0" smtClean="0">
                <a:latin typeface="+mn-lt"/>
              </a:rPr>
              <a:t>Stockholm  daily </a:t>
            </a:r>
          </a:p>
          <a:p>
            <a:pPr marL="0" indent="0">
              <a:buFontTx/>
              <a:buNone/>
            </a:pPr>
            <a:r>
              <a:rPr lang="en-US" b="1" dirty="0" smtClean="0">
                <a:latin typeface="+mn-lt"/>
              </a:rPr>
              <a:t>1756-2004</a:t>
            </a:r>
          </a:p>
          <a:p>
            <a:pPr marL="0" indent="0">
              <a:buFontTx/>
              <a:buNone/>
            </a:pPr>
            <a:r>
              <a:rPr lang="en-US" b="1" dirty="0" err="1" smtClean="0">
                <a:latin typeface="+mn-lt"/>
              </a:rPr>
              <a:t>Moberg</a:t>
            </a:r>
            <a:r>
              <a:rPr lang="en-US" b="1" dirty="0" smtClean="0">
                <a:latin typeface="+mn-lt"/>
              </a:rPr>
              <a:t> et al. 2002</a:t>
            </a:r>
          </a:p>
          <a:p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 animBg="1"/>
      <p:bldP spid="35" grpId="0"/>
      <p:bldP spid="36" grpId="0" animBg="1"/>
      <p:bldP spid="37" grpId="0" animBg="1"/>
      <p:bldP spid="38" grpId="0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mmin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-21337" b="-21337"/>
              <a:stretch>
                <a:fillRect/>
              </a:stretch>
            </p:blipFill>
          </mc:Choice>
          <mc:Fallback>
            <p:blipFill>
              <a:blip r:embed="rId3"/>
              <a:srcRect t="-21337" b="-21337"/>
              <a:stretch>
                <a:fillRect/>
              </a:stretch>
            </p:blipFill>
          </mc:Fallback>
        </mc:AlternateContent>
        <p:spPr>
          <a:xfrm>
            <a:off x="1" y="1295400"/>
            <a:ext cx="6864254" cy="5479820"/>
          </a:xfrm>
        </p:spPr>
      </p:pic>
      <p:pic>
        <p:nvPicPr>
          <p:cNvPr id="5" name="Picture 4" descr="stmminc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2106300"/>
            <a:ext cx="6858000" cy="383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in minimum temperature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172200"/>
            <a:ext cx="4050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Block bootstrap, </a:t>
            </a:r>
            <a:r>
              <a:rPr lang="en-US" b="1" dirty="0" err="1" smtClean="0">
                <a:latin typeface="+mn-lt"/>
              </a:rPr>
              <a:t>k</a:t>
            </a:r>
            <a:r>
              <a:rPr lang="en-US" b="1" dirty="0" smtClean="0">
                <a:latin typeface="+mn-lt"/>
              </a:rPr>
              <a:t>=3,N=99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381000"/>
            <a:ext cx="5832475" cy="1293812"/>
          </a:xfrm>
        </p:spPr>
        <p:txBody>
          <a:bodyPr/>
          <a:lstStyle/>
          <a:p>
            <a:r>
              <a:rPr lang="en-US" dirty="0" smtClean="0"/>
              <a:t>What is a minimum?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763" y="1752600"/>
            <a:ext cx="5832475" cy="4656138"/>
          </a:xfrm>
        </p:spPr>
        <p:txBody>
          <a:bodyPr/>
          <a:lstStyle/>
          <a:p>
            <a:r>
              <a:rPr lang="en-US" dirty="0" smtClean="0"/>
              <a:t>Minimum daily average temperature</a:t>
            </a:r>
          </a:p>
          <a:p>
            <a:r>
              <a:rPr lang="en-US" dirty="0" smtClean="0"/>
              <a:t>Minimum daily temperature</a:t>
            </a:r>
          </a:p>
          <a:p>
            <a:r>
              <a:rPr lang="en-US" dirty="0" smtClean="0"/>
              <a:t>About 3</a:t>
            </a:r>
            <a:r>
              <a:rPr lang="en-US" dirty="0" smtClean="0"/>
              <a:t>°C </a:t>
            </a:r>
            <a:r>
              <a:rPr lang="en-US" dirty="0" smtClean="0"/>
              <a:t>lower, highly correlated (</a:t>
            </a:r>
            <a:r>
              <a:rPr lang="en-US" dirty="0" err="1" smtClean="0"/>
              <a:t>r</a:t>
            </a:r>
            <a:r>
              <a:rPr lang="en-US" dirty="0" smtClean="0"/>
              <a:t>=0.95)</a:t>
            </a:r>
            <a:endParaRPr lang="en-US" dirty="0"/>
          </a:p>
        </p:txBody>
      </p:sp>
      <p:pic>
        <p:nvPicPr>
          <p:cNvPr id="5" name="Picture 4" descr="stmminobsci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0" y="3665383"/>
            <a:ext cx="6858000" cy="42594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1|0.:"/>
</p:tagLst>
</file>

<file path=ppt/theme/theme1.xml><?xml version="1.0" encoding="utf-8"?>
<a:theme xmlns:a="http://schemas.openxmlformats.org/drawingml/2006/main" name="Presentation1">
  <a:themeElements>
    <a:clrScheme name="Office Theme 8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FFFFF"/>
      </a:accent1>
      <a:accent2>
        <a:srgbClr val="00AE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Them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FFFFFF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2956</TotalTime>
  <Words>513</Words>
  <Application>Microsoft Macintosh PowerPoint</Application>
  <PresentationFormat>Custom</PresentationFormat>
  <Paragraphs>82</Paragraphs>
  <Slides>17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Presentation1</vt:lpstr>
      <vt:lpstr>Finding climate signals in extremes</vt:lpstr>
      <vt:lpstr>Acknowledgements</vt:lpstr>
      <vt:lpstr>Overview</vt:lpstr>
      <vt:lpstr>Observed European trends 1901-2000</vt:lpstr>
      <vt:lpstr>Trends in US record daily temperatures</vt:lpstr>
      <vt:lpstr>IPCC model results (AR4 WG1 Ch.11)</vt:lpstr>
      <vt:lpstr>The Stockholm series</vt:lpstr>
      <vt:lpstr>Trend in minimum temperature</vt:lpstr>
      <vt:lpstr>What is a minimum?</vt:lpstr>
      <vt:lpstr>How about the maximum?</vt:lpstr>
      <vt:lpstr>Other series</vt:lpstr>
      <vt:lpstr>Comparing climate model output to weather data</vt:lpstr>
      <vt:lpstr>How well does the climate model reproduce data?</vt:lpstr>
      <vt:lpstr>Resolution in a regional climate model</vt:lpstr>
      <vt:lpstr>Microclimate</vt:lpstr>
      <vt:lpstr>Model problem?</vt:lpstr>
      <vt:lpstr>References</vt:lpstr>
    </vt:vector>
  </TitlesOfParts>
  <Company>Peter Guttorp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climate signals in extremes</dc:title>
  <dc:creator>Peter Guttorp</dc:creator>
  <cp:lastModifiedBy>Peter Guttorp</cp:lastModifiedBy>
  <cp:revision>11</cp:revision>
  <dcterms:created xsi:type="dcterms:W3CDTF">2010-02-02T04:39:14Z</dcterms:created>
  <dcterms:modified xsi:type="dcterms:W3CDTF">2010-02-02T06:59:00Z</dcterms:modified>
</cp:coreProperties>
</file>