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E83DD1-9D74-9A4C-A181-CB9FB2E6F3D1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96F5CD3-B602-124C-A38A-B90DD0C6D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0203"/>
            <a:ext cx="7772400" cy="1470025"/>
          </a:xfrm>
        </p:spPr>
        <p:txBody>
          <a:bodyPr/>
          <a:lstStyle/>
          <a:p>
            <a:r>
              <a:rPr lang="en-US" dirty="0" smtClean="0"/>
              <a:t>Recitation 1</a:t>
            </a:r>
            <a:br>
              <a:rPr lang="en-US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April 9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5978"/>
            <a:ext cx="6400800" cy="1752600"/>
          </a:xfrm>
        </p:spPr>
        <p:txBody>
          <a:bodyPr/>
          <a:lstStyle/>
          <a:p>
            <a:r>
              <a:rPr lang="en-US" dirty="0" smtClean="0"/>
              <a:t>Polynomial regression</a:t>
            </a:r>
          </a:p>
          <a:p>
            <a:r>
              <a:rPr lang="en-US" dirty="0" smtClean="0"/>
              <a:t>Ridge regression</a:t>
            </a:r>
          </a:p>
          <a:p>
            <a:r>
              <a:rPr lang="en-US" dirty="0" smtClean="0"/>
              <a:t>Lasso</a:t>
            </a:r>
          </a:p>
        </p:txBody>
      </p:sp>
    </p:spTree>
    <p:extLst>
      <p:ext uri="{BB962C8B-B14F-4D97-AF65-F5344CB8AC3E}">
        <p14:creationId xmlns:p14="http://schemas.microsoft.com/office/powerpoint/2010/main" val="352319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414"/>
            <a:ext cx="8229600" cy="487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lm( y ~ poly(x, degree </a:t>
            </a:r>
            <a:r>
              <a:rPr lang="en-US" dirty="0"/>
              <a:t>= </a:t>
            </a:r>
            <a:r>
              <a:rPr lang="en-US" dirty="0"/>
              <a:t>d</a:t>
            </a:r>
            <a:r>
              <a:rPr lang="en-US" dirty="0" smtClean="0"/>
              <a:t>)</a:t>
            </a:r>
            <a:r>
              <a:rPr lang="en-US" dirty="0"/>
              <a:t>, data</a:t>
            </a:r>
            <a:r>
              <a:rPr lang="en-US" dirty="0" smtClean="0"/>
              <a:t>=dataset)</a:t>
            </a:r>
          </a:p>
          <a:p>
            <a:endParaRPr lang="en-US" dirty="0" smtClean="0"/>
          </a:p>
          <a:p>
            <a:r>
              <a:rPr lang="en-US" dirty="0" smtClean="0"/>
              <a:t>Find the optimal degree </a:t>
            </a:r>
          </a:p>
          <a:p>
            <a:pPr lvl="1"/>
            <a:r>
              <a:rPr lang="en-US" dirty="0" smtClean="0"/>
              <a:t>Check the residual plots</a:t>
            </a:r>
          </a:p>
          <a:p>
            <a:pPr lvl="1"/>
            <a:r>
              <a:rPr lang="en-US" dirty="0" smtClean="0"/>
              <a:t>Training and test set</a:t>
            </a:r>
          </a:p>
          <a:p>
            <a:pPr lvl="1"/>
            <a:r>
              <a:rPr lang="en-US" dirty="0" smtClean="0"/>
              <a:t>Cross-validation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 demo 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39" y="1837008"/>
            <a:ext cx="7860861" cy="75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2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Ridge regression – R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5684"/>
            <a:ext cx="8229600" cy="23934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lm.ridge</a:t>
            </a:r>
            <a:r>
              <a:rPr lang="en-US" dirty="0" smtClean="0"/>
              <a:t>() in library(“MASS”)</a:t>
            </a:r>
          </a:p>
          <a:p>
            <a:endParaRPr lang="en-US" dirty="0"/>
          </a:p>
          <a:p>
            <a:r>
              <a:rPr lang="en-US" dirty="0" err="1"/>
              <a:t>lm.ridge</a:t>
            </a:r>
            <a:r>
              <a:rPr lang="en-US" dirty="0" smtClean="0"/>
              <a:t>( y ~ . , data = dataset,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lambda = </a:t>
            </a:r>
            <a:r>
              <a:rPr lang="en-US" dirty="0" err="1" smtClean="0"/>
              <a:t>seq</a:t>
            </a:r>
            <a:r>
              <a:rPr lang="en-US" dirty="0"/>
              <a:t>(0, </a:t>
            </a:r>
            <a:r>
              <a:rPr lang="en-US" dirty="0" smtClean="0"/>
              <a:t>0.01, </a:t>
            </a:r>
            <a:r>
              <a:rPr lang="en-US" dirty="0"/>
              <a:t>by</a:t>
            </a:r>
            <a:r>
              <a:rPr lang="en-US" dirty="0" smtClean="0"/>
              <a:t>=0.001)  )</a:t>
            </a:r>
          </a:p>
          <a:p>
            <a:endParaRPr lang="en-US" dirty="0"/>
          </a:p>
          <a:p>
            <a:r>
              <a:rPr lang="en-US" dirty="0" smtClean="0"/>
              <a:t>R demo 2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94118"/>
            <a:ext cx="672084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258" y="1812683"/>
            <a:ext cx="6995873" cy="98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4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Ridge regression – from sketch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Ridge regression estimators have closed form solutions: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deal with intercept?</a:t>
            </a:r>
          </a:p>
          <a:p>
            <a:endParaRPr lang="en-US" dirty="0"/>
          </a:p>
          <a:p>
            <a:r>
              <a:rPr lang="en-US" dirty="0" smtClean="0"/>
              <a:t>Tuning parameter: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Effective degrees of freedom</a:t>
            </a:r>
          </a:p>
          <a:p>
            <a:endParaRPr lang="en-US" dirty="0"/>
          </a:p>
          <a:p>
            <a:r>
              <a:rPr lang="en-US" dirty="0" smtClean="0"/>
              <a:t>Implement: HW 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94184"/>
            <a:ext cx="3991610" cy="39116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299933"/>
            <a:ext cx="6720840" cy="880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31076" y="4556724"/>
            <a:ext cx="392798" cy="369332"/>
          </a:xfrm>
          <a:prstGeom prst="rect">
            <a:avLst/>
          </a:prstGeom>
          <a:solidFill>
            <a:srgbClr val="FF66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0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Lasso – R package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609633"/>
            <a:ext cx="8229600" cy="4120700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1ce() in library(“lasso2”) or </a:t>
            </a:r>
            <a:r>
              <a:rPr lang="en-US" dirty="0" err="1" smtClean="0"/>
              <a:t>lars</a:t>
            </a:r>
            <a:r>
              <a:rPr lang="en-US" dirty="0" smtClean="0"/>
              <a:t>() in library(“</a:t>
            </a:r>
            <a:r>
              <a:rPr lang="en-US" dirty="0" err="1" smtClean="0"/>
              <a:t>lars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l1ce( y ~ . ,  data = dataset, bound = </a:t>
            </a:r>
            <a:r>
              <a:rPr lang="en-US" dirty="0" err="1" smtClean="0"/>
              <a:t>shrinkage.factor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Lasso doesn’t have EDF (why?) . We can use the shrinkage factor to get a sense of the penalty.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 demo 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397" y="1518957"/>
            <a:ext cx="6682469" cy="8942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634" y="4836882"/>
            <a:ext cx="2684118" cy="93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935" y="4190398"/>
            <a:ext cx="6446791" cy="8627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96" y="1976841"/>
            <a:ext cx="673730" cy="389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Lasso – from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0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Shooting algorithm (stochastic gradient descent)</a:t>
            </a:r>
          </a:p>
          <a:p>
            <a:pPr lvl="1"/>
            <a:r>
              <a:rPr lang="en-US" dirty="0" smtClean="0"/>
              <a:t>At each iteration, randomly sample one dimension j, and update </a:t>
            </a:r>
          </a:p>
          <a:p>
            <a:endParaRPr lang="en-US" dirty="0"/>
          </a:p>
          <a:p>
            <a:r>
              <a:rPr lang="en-US" dirty="0" smtClean="0"/>
              <a:t>How to deal with intercept</a:t>
            </a:r>
          </a:p>
          <a:p>
            <a:pPr lvl="1"/>
            <a:r>
              <a:rPr lang="en-US" dirty="0" smtClean="0"/>
              <a:t>Center x and y</a:t>
            </a:r>
          </a:p>
          <a:p>
            <a:pPr lvl="1"/>
            <a:r>
              <a:rPr lang="en-US" dirty="0" smtClean="0"/>
              <a:t>Standardize x</a:t>
            </a:r>
          </a:p>
          <a:p>
            <a:endParaRPr lang="en-US" dirty="0"/>
          </a:p>
          <a:p>
            <a:r>
              <a:rPr lang="en-US" dirty="0" smtClean="0"/>
              <a:t>Tuning parameter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Shrinkage factor for a given </a:t>
            </a:r>
          </a:p>
          <a:p>
            <a:endParaRPr lang="en-US" dirty="0"/>
          </a:p>
          <a:p>
            <a:r>
              <a:rPr lang="en-US" dirty="0" smtClean="0"/>
              <a:t>Convergence criterion</a:t>
            </a:r>
          </a:p>
          <a:p>
            <a:r>
              <a:rPr lang="en-US" dirty="0" smtClean="0"/>
              <a:t>Implement: HW 2 Bonus problem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40568" y="4372058"/>
            <a:ext cx="288052" cy="369332"/>
          </a:xfrm>
          <a:prstGeom prst="rect">
            <a:avLst/>
          </a:prstGeom>
          <a:solidFill>
            <a:srgbClr val="FF66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880" y="5137498"/>
            <a:ext cx="430761" cy="3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3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470</TotalTime>
  <Words>214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Recitation 1 April 9</vt:lpstr>
      <vt:lpstr>Polynomial regression</vt:lpstr>
      <vt:lpstr>Ridge regression – R package</vt:lpstr>
      <vt:lpstr>Ridge regression – from sketch</vt:lpstr>
      <vt:lpstr>Lasso – R package</vt:lpstr>
      <vt:lpstr>Lasso – from sketch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You Ren</dc:creator>
  <cp:lastModifiedBy>Shirley You Ren</cp:lastModifiedBy>
  <cp:revision>33</cp:revision>
  <dcterms:created xsi:type="dcterms:W3CDTF">2013-04-08T20:32:11Z</dcterms:created>
  <dcterms:modified xsi:type="dcterms:W3CDTF">2013-04-09T04:23:11Z</dcterms:modified>
</cp:coreProperties>
</file>