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0" r:id="rId1"/>
  </p:sldMasterIdLst>
  <p:sldIdLst>
    <p:sldId id="256" r:id="rId2"/>
    <p:sldId id="260" r:id="rId3"/>
    <p:sldId id="263" r:id="rId4"/>
    <p:sldId id="264" r:id="rId5"/>
    <p:sldId id="261" r:id="rId6"/>
    <p:sldId id="262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33CB2-A32D-40F7-B012-E162C36DA4B0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8685-416C-45B8-828D-209928AEB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EB4CA-C13A-4FDF-A749-75F5DC9D0B3B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1CFA3-8042-4206-B089-103C081D0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A1FD-0C5F-4594-ACF7-FE653F49794B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585AD-EB9E-4879-B566-8F58ACB9A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ED53E-3D5C-4E62-BC1B-5AFE961967D1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D662E-6ACC-45FF-BEAB-F7521516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485F0-8DF7-4C49-A161-C24A00FCE0E5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B78B-4398-4EC9-A679-2CD0F9900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4770B-30C1-455A-915D-600FF30EC0D0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21575-5B8A-49DA-9961-3D1175231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02462-9CDF-47CE-BABA-D2758C5F47E0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E54AB-19A5-46AF-B21B-5C58F73ED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F9243-FAA6-4282-9E4B-F43615AF70F1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57C21-779F-4808-B256-D0DFFBB41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88C83-A60F-427B-B153-A661255DE43A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CD8D9-134B-4094-8356-10DDFE36F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3BC1-6242-444D-982E-67B25188D5CB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6F1-CC09-4334-B3CD-9316C5156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A7CDC-BA2F-4FC7-82B0-7A2B5B75172C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CAD3F-64CF-4863-B890-98659DB5F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70AD89-6435-4EDC-96B6-34745EC67347}" type="datetimeFigureOut">
              <a:rPr lang="en-US"/>
              <a:pPr>
                <a:defRPr/>
              </a:pPr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4EE8EE-9862-41FB-901D-454DA1A69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5" r:id="rId2"/>
    <p:sldLayoutId id="2147483913" r:id="rId3"/>
    <p:sldLayoutId id="2147483906" r:id="rId4"/>
    <p:sldLayoutId id="2147483914" r:id="rId5"/>
    <p:sldLayoutId id="2147483907" r:id="rId6"/>
    <p:sldLayoutId id="2147483908" r:id="rId7"/>
    <p:sldLayoutId id="2147483915" r:id="rId8"/>
    <p:sldLayoutId id="2147483909" r:id="rId9"/>
    <p:sldLayoutId id="2147483910" r:id="rId10"/>
    <p:sldLayoutId id="2147483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60563"/>
            <a:ext cx="7772400" cy="14700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cap="none" smtClean="0"/>
              <a:t>RECITATION 1</a:t>
            </a:r>
            <a:br>
              <a:rPr lang="en-US" cap="none" smtClean="0"/>
            </a:br>
            <a:r>
              <a:rPr lang="en-US" sz="3200" cap="none" smtClean="0">
                <a:solidFill>
                  <a:srgbClr val="E4988A"/>
                </a:solidFill>
              </a:rPr>
              <a:t>APRIL 14</a:t>
            </a:r>
            <a:endParaRPr lang="en-US" cap="none" smtClean="0">
              <a:solidFill>
                <a:srgbClr val="E4988A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3716338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57576E"/>
                </a:solidFill>
              </a:rPr>
              <a:t>Lasso</a:t>
            </a:r>
          </a:p>
          <a:p>
            <a:pPr eaLnBrk="1" hangingPunct="1"/>
            <a:r>
              <a:rPr lang="en-US" smtClean="0">
                <a:solidFill>
                  <a:srgbClr val="57576E"/>
                </a:solidFill>
              </a:rPr>
              <a:t>Smoothing Parameter Selection</a:t>
            </a:r>
          </a:p>
          <a:p>
            <a:pPr eaLnBrk="1" hangingPunct="1"/>
            <a:r>
              <a:rPr lang="en-US" smtClean="0">
                <a:solidFill>
                  <a:srgbClr val="57576E"/>
                </a:solidFill>
              </a:rPr>
              <a:t>Splines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3338" y="2622550"/>
            <a:ext cx="6200775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5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Piecewise Polynomials/Splines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HW Tips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Follow Recitation code, if relevant</a:t>
            </a:r>
          </a:p>
          <a:p>
            <a:endParaRPr lang="en-US" sz="1200" smtClean="0"/>
          </a:p>
          <a:p>
            <a:r>
              <a:rPr lang="en-US" smtClean="0"/>
              <a:t>Plot coefficients scaled (for RR and Lasso)</a:t>
            </a:r>
          </a:p>
          <a:p>
            <a:endParaRPr lang="en-US" sz="1200" smtClean="0"/>
          </a:p>
          <a:p>
            <a:r>
              <a:rPr lang="en-US" smtClean="0"/>
              <a:t>For the shooting algorithm, utilize the WHILE loop when running it with a convergence criterion.</a:t>
            </a:r>
          </a:p>
          <a:p>
            <a:endParaRPr lang="en-US" sz="1200" smtClean="0"/>
          </a:p>
          <a:p>
            <a:r>
              <a:rPr lang="en-US" smtClean="0"/>
              <a:t>Check your algorithm by using the </a:t>
            </a:r>
            <a:r>
              <a:rPr lang="en-US" i="1" smtClean="0"/>
              <a:t>lars()</a:t>
            </a:r>
            <a:r>
              <a:rPr lang="en-US" smtClean="0"/>
              <a:t> function in R.</a:t>
            </a:r>
          </a:p>
          <a:p>
            <a:endParaRPr lang="en-US" sz="1200" smtClean="0"/>
          </a:p>
          <a:p>
            <a:r>
              <a:rPr lang="en-US" smtClean="0"/>
              <a:t>For the convergence criteria, make sure you take into account the history of beta updates and/or RSS updates.</a:t>
            </a:r>
          </a:p>
          <a:p>
            <a:r>
              <a:rPr lang="en-US" smtClean="0"/>
              <a:t>(Note: | beta_(l) – beta_(l-1) | &lt; TOL probably won’t cut it).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Lasso – R package</a:t>
            </a:r>
            <a:endParaRPr lang="en-US" dirty="0"/>
          </a:p>
        </p:txBody>
      </p:sp>
      <p:sp>
        <p:nvSpPr>
          <p:cNvPr id="14338" name="Content Placeholder 6"/>
          <p:cNvSpPr>
            <a:spLocks noGrp="1"/>
          </p:cNvSpPr>
          <p:nvPr>
            <p:ph idx="1"/>
          </p:nvPr>
        </p:nvSpPr>
        <p:spPr>
          <a:xfrm>
            <a:off x="457200" y="2609850"/>
            <a:ext cx="8229600" cy="4121150"/>
          </a:xfrm>
        </p:spPr>
        <p:txBody>
          <a:bodyPr/>
          <a:lstStyle/>
          <a:p>
            <a:pPr eaLnBrk="1" hangingPunct="1"/>
            <a:r>
              <a:rPr lang="en-US" smtClean="0"/>
              <a:t>l1ce() in library(“lasso2”) or lars() in library(“lars”)</a:t>
            </a:r>
          </a:p>
          <a:p>
            <a:pPr eaLnBrk="1" hangingPunct="1"/>
            <a:r>
              <a:rPr lang="en-US" smtClean="0"/>
              <a:t>l1ce( y ~ . ,  data = dataset, bound = shrinkage.factor)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Lasso doesn’t have EDF (why?) . We can use the shrinkage factor to get a sense of the penalty.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14339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7925" y="1519238"/>
            <a:ext cx="6683375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6888" y="4837113"/>
            <a:ext cx="26844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Lasso Sparsity Intuition</a:t>
            </a:r>
          </a:p>
        </p:txBody>
      </p:sp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4663" y="1524000"/>
            <a:ext cx="5454650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611688"/>
            <a:ext cx="41148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037138"/>
            <a:ext cx="441007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Line 7"/>
          <p:cNvSpPr>
            <a:spLocks noChangeShapeType="1"/>
          </p:cNvSpPr>
          <p:nvPr/>
        </p:nvSpPr>
        <p:spPr bwMode="auto">
          <a:xfrm>
            <a:off x="4135438" y="5367338"/>
            <a:ext cx="436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4135438" y="5367338"/>
            <a:ext cx="436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Lasso Solution Path</a:t>
            </a:r>
          </a:p>
        </p:txBody>
      </p:sp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5284788" cy="52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191000"/>
            <a:ext cx="644683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20013" y="1976438"/>
            <a:ext cx="674687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Lasso – from sketch</a:t>
            </a:r>
            <a:endParaRPr lang="en-US" dirty="0"/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Shooting algorithm (stochastic gradient descent)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At each iteration, randomly sample one dimension j, and update 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How to deal with intercept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Center x and 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/>
              <a:t>Standardize x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Tuning parameter 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Shrinkage factor for a given </a:t>
            </a:r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Convergence criterion</a:t>
            </a:r>
          </a:p>
          <a:p>
            <a:pPr lvl="1" eaLnBrk="1" hangingPunct="1">
              <a:lnSpc>
                <a:spcPct val="90000"/>
              </a:lnSpc>
            </a:pPr>
            <a:endParaRPr lang="en-US" sz="1900" smtClean="0"/>
          </a:p>
        </p:txBody>
      </p:sp>
      <p:sp>
        <p:nvSpPr>
          <p:cNvPr id="7" name="TextBox 6"/>
          <p:cNvSpPr txBox="1"/>
          <p:nvPr/>
        </p:nvSpPr>
        <p:spPr>
          <a:xfrm>
            <a:off x="7240588" y="4371975"/>
            <a:ext cx="287337" cy="369888"/>
          </a:xfrm>
          <a:prstGeom prst="rect">
            <a:avLst/>
          </a:prstGeom>
          <a:solidFill>
            <a:srgbClr val="FF66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414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51313" y="5137150"/>
            <a:ext cx="431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Smoothing Parameter Selection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data-rich settings, use training/validation/test sets for building models/selecting smoothing parameters/calculating prediction error.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Most situations are data-scarce, use approximations.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1) Leave-one-out Cross validation (n-fold CV)</a:t>
            </a:r>
          </a:p>
          <a:p>
            <a:pPr eaLnBrk="1" hangingPunct="1"/>
            <a:r>
              <a:rPr lang="en-US" smtClean="0"/>
              <a:t>2) K-fold Cross Validation</a:t>
            </a:r>
          </a:p>
          <a:p>
            <a:pPr eaLnBrk="1" hangingPunct="1"/>
            <a:r>
              <a:rPr lang="en-US" smtClean="0"/>
              <a:t>3) Generalized Cross Validation</a:t>
            </a:r>
          </a:p>
          <a:p>
            <a:pPr eaLnBrk="1" hangingPunct="1"/>
            <a:r>
              <a:rPr lang="en-US" smtClean="0"/>
              <a:t>4) Mallows Cp (not discussing)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Piecewise Polynomials/Splines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smtClean="0"/>
              <a:t>Polynomials are good locally not globally.</a:t>
            </a:r>
          </a:p>
          <a:p>
            <a:pPr marL="457200" indent="-457200" eaLnBrk="1" hangingPunct="1"/>
            <a:endParaRPr lang="en-US" smtClean="0"/>
          </a:p>
          <a:p>
            <a:pPr marL="457200" indent="-457200" eaLnBrk="1" hangingPunct="1"/>
            <a:r>
              <a:rPr lang="en-US" smtClean="0"/>
              <a:t>Piecewise polynomials use this to model data locally in many regions (governed by knots) to approx. global fit.</a:t>
            </a:r>
          </a:p>
          <a:p>
            <a:pPr marL="457200" indent="-457200" eaLnBrk="1" hangingPunct="1"/>
            <a:endParaRPr lang="en-US" smtClean="0"/>
          </a:p>
          <a:p>
            <a:pPr marL="457200" indent="-457200" eaLnBrk="1" hangingPunct="1"/>
            <a:r>
              <a:rPr lang="en-US" smtClean="0"/>
              <a:t>Two main types of Splines:</a:t>
            </a:r>
          </a:p>
          <a:p>
            <a:pPr marL="457200" indent="-457200" eaLnBrk="1" hangingPunct="1">
              <a:buFont typeface="Arial" charset="0"/>
              <a:buAutoNum type="arabicParenR"/>
            </a:pPr>
            <a:r>
              <a:rPr lang="en-US" smtClean="0"/>
              <a:t>Regression Splines</a:t>
            </a:r>
          </a:p>
          <a:p>
            <a:pPr marL="457200" indent="-457200" eaLnBrk="1" hangingPunct="1">
              <a:buFont typeface="Arial" charset="0"/>
              <a:buAutoNum type="arabicParenR"/>
            </a:pPr>
            <a:r>
              <a:rPr lang="en-US" smtClean="0"/>
              <a:t>Smoothing Splines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Regression Splines</a:t>
            </a:r>
            <a:r>
              <a:rPr lang="en-US" smtClean="0"/>
              <a:t> = (# of knots) &lt; (# of data points)</a:t>
            </a:r>
          </a:p>
          <a:p>
            <a:pPr eaLnBrk="1" hangingPunct="1"/>
            <a:r>
              <a:rPr lang="en-US" smtClean="0"/>
              <a:t>No regularization, fit by LS, nice linear smoother properties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mtClean="0"/>
              <a:t>But what order do we choose (linear, quadratic, cubic?)</a:t>
            </a:r>
          </a:p>
          <a:p>
            <a:pPr eaLnBrk="1" hangingPunct="1"/>
            <a:r>
              <a:rPr lang="en-US" smtClean="0"/>
              <a:t>How many knots and where to place them?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Hard questions!</a:t>
            </a:r>
          </a:p>
        </p:txBody>
      </p:sp>
      <p:sp>
        <p:nvSpPr>
          <p:cNvPr id="27652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Piecewise Polynomials/Splines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8188" y="2995613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Smoothing Splines: 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Minimizing above quantity (for any function f(x)), leads to f(x) having a functional form of a NATURAL cubic spline w/ knots at every data point.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Natural cubic splines:</a:t>
            </a:r>
            <a:r>
              <a:rPr lang="en-US" smtClean="0"/>
              <a:t> Cubic regression splines (as talked about before + imposing linearity beyond the leftmost/rightmost knots).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N</a:t>
            </a:r>
            <a:r>
              <a:rPr lang="en-US" baseline="-25000" smtClean="0"/>
              <a:t>j</a:t>
            </a:r>
            <a:r>
              <a:rPr lang="en-US" smtClean="0"/>
              <a:t> basis functions are derived from the cubic regression spline basis functions.</a:t>
            </a:r>
          </a:p>
        </p:txBody>
      </p:sp>
      <p:sp>
        <p:nvSpPr>
          <p:cNvPr id="28676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/>
              <a:t>Piecewise Polynomials/Splines</a:t>
            </a: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75" y="1524000"/>
            <a:ext cx="38417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9763" y="3494088"/>
            <a:ext cx="2770187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670</TotalTime>
  <Words>329</Words>
  <Application>Microsoft Macintosh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Clarity</vt:lpstr>
      <vt:lpstr>Clarity</vt:lpstr>
      <vt:lpstr>Clarity</vt:lpstr>
      <vt:lpstr>Clarity</vt:lpstr>
      <vt:lpstr>Clarity</vt:lpstr>
      <vt:lpstr>RECITATION 1 APRIL 14</vt:lpstr>
      <vt:lpstr>Lasso – R package</vt:lpstr>
      <vt:lpstr>Lasso Sparsity Intuition</vt:lpstr>
      <vt:lpstr>Lasso Solution Path</vt:lpstr>
      <vt:lpstr>Lasso – from sketch</vt:lpstr>
      <vt:lpstr>Smoothing Parameter Selection</vt:lpstr>
      <vt:lpstr>Piecewise Polynomials/Splines</vt:lpstr>
      <vt:lpstr>Piecewise Polynomials/Splines</vt:lpstr>
      <vt:lpstr>Piecewise Polynomials/Splines</vt:lpstr>
      <vt:lpstr>Piecewise Polynomials/Splines</vt:lpstr>
      <vt:lpstr>HW Tips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Shirley You Ren</dc:creator>
  <cp:lastModifiedBy>Amrit Dhar</cp:lastModifiedBy>
  <cp:revision>35</cp:revision>
  <dcterms:created xsi:type="dcterms:W3CDTF">2013-04-08T20:32:11Z</dcterms:created>
  <dcterms:modified xsi:type="dcterms:W3CDTF">2014-04-14T21:56:09Z</dcterms:modified>
</cp:coreProperties>
</file>