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3" r:id="rId5"/>
    <p:sldId id="261" r:id="rId6"/>
    <p:sldId id="264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B29B3-2DD9-48F9-BDF3-0827E60DA928}" type="datetimeFigureOut">
              <a:rPr lang="en-US"/>
              <a:pPr/>
              <a:t>4/28/2014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823E0C-03E1-4513-A962-46612FFB80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7A2B5C2-9E68-4810-884D-97CE1794B0FF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C0F146-A686-4BFE-BCC7-6FA60B3F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Just as a quick tutorial.  A Gaussian process is a distribution over functions.  In particular, the process is uniquely defined by a mean function and a covariance function.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By definition of the GP, for any set of n locations, the function is normally distributed with mean given by evaluating the mean function at these locations and covariance given by defining the following kernel matrix.  For example, a standard covariance function is the squared-exponential or RBF kernel leading to smooth, continually differentiable functions.  This function has two parameters, a variance parameter that determines how much the function can vary from it’s mean and a length-scale parameter that determines the smoothness.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D6C986-79EF-4656-9D9B-0726C23AA32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8D6E-5A23-4DA0-B740-85842B6377F0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0A81-EE93-448F-A73F-57394B40A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B58FC-9E4F-4A78-A7B8-B6D99CB3A63E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87275-4E4C-4498-A347-87392801C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C4C7-8074-400C-A529-786728901734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09878-E2E8-47B1-93AC-52072AF56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4E10A-13D8-499D-AED0-E66658DE85D8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35D26-BBEB-463A-8031-6209C9214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6C92-AB28-4184-A6F6-6AAE0F2EFE04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A173-488D-4906-8845-A16C7013A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F537-90BD-43E1-8448-9DCBD1C4BDE1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B85E1-B9D2-41F4-9DA5-C12257CCE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12D75-340D-4EC0-B451-F2B1F9CAADE0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20781-BB62-4B6D-9BEF-0547F05B7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9A472-5C92-43F7-9E0E-6B7FFB3D6CF5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51FD3-8B55-4FB8-9CE0-628DACC7D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B5FAD-3C84-459D-8DAB-2D7257B333F0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2961-C984-436C-BE1F-0C7D06E66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573A7-8AB8-43A3-9FFE-C3F08FB125C4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8451-CB9A-4229-851D-8A39A59F3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B64F-A873-44EC-B398-6326182CF87D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93F6-4F24-4B39-962E-0A27E62BE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B6ADA3-DB2C-4A82-BD3E-60C281BC606D}" type="datetimeFigureOut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B3D2C0-A727-4AFD-9D85-8D9AA9A1A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1" r:id="rId2"/>
    <p:sldLayoutId id="2147483913" r:id="rId3"/>
    <p:sldLayoutId id="2147483910" r:id="rId4"/>
    <p:sldLayoutId id="2147483914" r:id="rId5"/>
    <p:sldLayoutId id="2147483909" r:id="rId6"/>
    <p:sldLayoutId id="2147483908" r:id="rId7"/>
    <p:sldLayoutId id="2147483915" r:id="rId8"/>
    <p:sldLayoutId id="2147483907" r:id="rId9"/>
    <p:sldLayoutId id="2147483906" r:id="rId10"/>
    <p:sldLayoutId id="21474839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0563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/>
              <a:t>RECITATION 2</a:t>
            </a:r>
            <a:br>
              <a:rPr lang="en-US" cap="none" smtClean="0"/>
            </a:br>
            <a:r>
              <a:rPr lang="en-US" sz="3200" cap="none" smtClean="0">
                <a:solidFill>
                  <a:srgbClr val="E4988A"/>
                </a:solidFill>
              </a:rPr>
              <a:t>APRIL 28</a:t>
            </a:r>
            <a:endParaRPr lang="en-US" cap="none" smtClean="0">
              <a:solidFill>
                <a:srgbClr val="E4988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6338"/>
            <a:ext cx="6400800" cy="175260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57576E"/>
                </a:solidFill>
              </a:rPr>
              <a:t>Spline and Kernel method</a:t>
            </a:r>
          </a:p>
          <a:p>
            <a:r>
              <a:rPr lang="en-US" smtClean="0">
                <a:solidFill>
                  <a:srgbClr val="57576E"/>
                </a:solidFill>
              </a:rPr>
              <a:t>Gaussian Processes</a:t>
            </a:r>
          </a:p>
          <a:p>
            <a:r>
              <a:rPr lang="en-US" smtClean="0">
                <a:solidFill>
                  <a:srgbClr val="57576E"/>
                </a:solidFill>
              </a:rPr>
              <a:t>Mixture Modeling for Density Estimation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EM algorithm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Iterative procedure that attempts to maximize log-likelihood ---&gt; MLE estimates of the mixture model parameters.</a:t>
            </a:r>
          </a:p>
          <a:p>
            <a:endParaRPr lang="en-US" smtClean="0"/>
          </a:p>
          <a:p>
            <a:r>
              <a:rPr lang="en-US" smtClean="0"/>
              <a:t>I.e. one final density estimate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Bayesian Mixture Modeling (MCMC)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Uses an iterative procedure to DRAW SAMPLES from posterior (then you can average draws, etc.)</a:t>
            </a:r>
          </a:p>
          <a:p>
            <a:endParaRPr lang="en-US" smtClean="0"/>
          </a:p>
          <a:p>
            <a:r>
              <a:rPr lang="en-US" smtClean="0"/>
              <a:t>Don’t need to understand fine details but know that every iteration you get a set of parameter estimates from your posterior distribution.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487613"/>
            <a:ext cx="60071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Penalized Cubic Regression Splines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73475"/>
            <a:ext cx="8229600" cy="3051175"/>
          </a:xfrm>
        </p:spPr>
        <p:txBody>
          <a:bodyPr rtlCol="0">
            <a:normAutofit fontScale="92500" lnSpcReduction="1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gam() in library “</a:t>
            </a:r>
            <a:r>
              <a:rPr lang="en-US" dirty="0" err="1" smtClean="0"/>
              <a:t>mgcv</a:t>
            </a:r>
            <a:r>
              <a:rPr lang="en-US" dirty="0" smtClean="0"/>
              <a:t>”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gam( y ~ s(x, </a:t>
            </a:r>
            <a:r>
              <a:rPr lang="en-US" dirty="0" err="1" smtClean="0"/>
              <a:t>bs</a:t>
            </a:r>
            <a:r>
              <a:rPr lang="en-US" dirty="0" smtClean="0"/>
              <a:t>=“</a:t>
            </a:r>
            <a:r>
              <a:rPr lang="en-US" dirty="0" err="1" smtClean="0"/>
              <a:t>cr</a:t>
            </a:r>
            <a:r>
              <a:rPr lang="en-US" dirty="0" smtClean="0"/>
              <a:t>”, k=</a:t>
            </a:r>
            <a:r>
              <a:rPr lang="en-US" dirty="0" err="1" smtClean="0"/>
              <a:t>n.knots</a:t>
            </a:r>
            <a:r>
              <a:rPr lang="en-US" dirty="0" smtClean="0"/>
              <a:t>) , knots=list(x=c(…)), data = dataset)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By default, the optimal smoothing </a:t>
            </a:r>
            <a:r>
              <a:rPr lang="en-US" dirty="0" smtClean="0"/>
              <a:t>parameter selected by GCV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 </a:t>
            </a:r>
            <a:r>
              <a:rPr lang="en-US" dirty="0"/>
              <a:t>D</a:t>
            </a:r>
            <a:r>
              <a:rPr lang="en-US" dirty="0" smtClean="0"/>
              <a:t>emo 1</a:t>
            </a:r>
          </a:p>
        </p:txBody>
      </p:sp>
      <p:pic>
        <p:nvPicPr>
          <p:cNvPr id="15364" name="Picture 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33538"/>
            <a:ext cx="6835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Kernel Method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Nadaraya-Watson </a:t>
            </a:r>
            <a:r>
              <a:rPr lang="en-US" smtClean="0">
                <a:solidFill>
                  <a:srgbClr val="0000FF"/>
                </a:solidFill>
              </a:rPr>
              <a:t>locally constant </a:t>
            </a:r>
            <a:r>
              <a:rPr lang="en-US" smtClean="0"/>
              <a:t>model</a:t>
            </a:r>
          </a:p>
          <a:p>
            <a:endParaRPr lang="en-US" smtClean="0"/>
          </a:p>
          <a:p>
            <a:r>
              <a:rPr lang="en-US" smtClean="0">
                <a:solidFill>
                  <a:srgbClr val="0000FF"/>
                </a:solidFill>
              </a:rPr>
              <a:t>locally linear </a:t>
            </a:r>
            <a:r>
              <a:rPr lang="en-US" smtClean="0"/>
              <a:t>polynomial model </a:t>
            </a:r>
          </a:p>
          <a:p>
            <a:endParaRPr lang="en-US" smtClean="0"/>
          </a:p>
          <a:p>
            <a:r>
              <a:rPr lang="en-US" smtClean="0"/>
              <a:t>How to define “local”?</a:t>
            </a:r>
          </a:p>
          <a:p>
            <a:pPr lvl="1"/>
            <a:r>
              <a:rPr lang="en-US" smtClean="0"/>
              <a:t>By Kernel function, e.g. Gaussian kernel</a:t>
            </a:r>
          </a:p>
          <a:p>
            <a:pPr lvl="1"/>
            <a:endParaRPr lang="en-US" smtClean="0"/>
          </a:p>
          <a:p>
            <a:r>
              <a:rPr lang="en-US" smtClean="0"/>
              <a:t>R Demo 1</a:t>
            </a:r>
          </a:p>
          <a:p>
            <a:pPr lvl="1"/>
            <a:r>
              <a:rPr lang="en-US" smtClean="0"/>
              <a:t>R package: “locfit”</a:t>
            </a:r>
          </a:p>
          <a:p>
            <a:pPr lvl="1"/>
            <a:r>
              <a:rPr lang="en-US" smtClean="0"/>
              <a:t>Function: locfit(y~x, kern=“gauss”, deg= , alpha= )</a:t>
            </a:r>
          </a:p>
          <a:p>
            <a:pPr lvl="1"/>
            <a:r>
              <a:rPr lang="en-US" smtClean="0"/>
              <a:t>Bandwidth selected by GCV: gcvplot(y~x, kern=“gauss”, deg= , alpha= bandwidth range)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Gaussian Processes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Distribution on functions</a:t>
            </a:r>
          </a:p>
          <a:p>
            <a:pPr lvl="1"/>
            <a:r>
              <a:rPr lang="en-US" i="1" smtClean="0">
                <a:solidFill>
                  <a:srgbClr val="604A7B"/>
                </a:solidFill>
              </a:rPr>
              <a:t>f</a:t>
            </a:r>
            <a:r>
              <a:rPr lang="en-US" i="1" smtClean="0"/>
              <a:t> </a:t>
            </a:r>
            <a:r>
              <a:rPr lang="en-US" smtClean="0"/>
              <a:t>~ GP(</a:t>
            </a:r>
            <a:r>
              <a:rPr lang="en-US" smtClean="0">
                <a:solidFill>
                  <a:srgbClr val="0000FF"/>
                </a:solidFill>
              </a:rPr>
              <a:t>m</a:t>
            </a:r>
            <a:r>
              <a:rPr lang="en-US" smtClean="0"/>
              <a:t>,</a:t>
            </a:r>
            <a:r>
              <a:rPr lang="en-US" smtClean="0">
                <a:solidFill>
                  <a:srgbClr val="FF0000"/>
                </a:solidFill>
              </a:rPr>
              <a:t>κ</a:t>
            </a:r>
            <a:r>
              <a:rPr lang="en-US" smtClean="0"/>
              <a:t>)</a:t>
            </a:r>
          </a:p>
          <a:p>
            <a:pPr lvl="2"/>
            <a:r>
              <a:rPr lang="en-US" smtClean="0">
                <a:solidFill>
                  <a:srgbClr val="0000FF"/>
                </a:solidFill>
              </a:rPr>
              <a:t>m</a:t>
            </a:r>
            <a:r>
              <a:rPr lang="en-US" smtClean="0"/>
              <a:t>: mean function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κ</a:t>
            </a:r>
            <a:r>
              <a:rPr lang="en-US" smtClean="0"/>
              <a:t>: covariance function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r>
              <a:rPr lang="en-US" smtClean="0"/>
              <a:t>p(</a:t>
            </a:r>
            <a:r>
              <a:rPr lang="en-US" i="1" smtClean="0">
                <a:solidFill>
                  <a:srgbClr val="6E2C9D"/>
                </a:solidFill>
              </a:rPr>
              <a:t>f</a:t>
            </a:r>
            <a:r>
              <a:rPr lang="en-US" smtClean="0"/>
              <a:t>(</a:t>
            </a:r>
            <a:r>
              <a:rPr lang="en-US" i="1" smtClean="0"/>
              <a:t>x</a:t>
            </a:r>
            <a:r>
              <a:rPr lang="en-US" baseline="-6000" smtClean="0"/>
              <a:t>1</a:t>
            </a:r>
            <a:r>
              <a:rPr lang="en-US" smtClean="0"/>
              <a:t>), . . . , </a:t>
            </a:r>
            <a:r>
              <a:rPr lang="en-US" i="1" smtClean="0">
                <a:solidFill>
                  <a:srgbClr val="6E2C9D"/>
                </a:solidFill>
              </a:rPr>
              <a:t>f</a:t>
            </a:r>
            <a:r>
              <a:rPr lang="en-US" smtClean="0"/>
              <a:t>(</a:t>
            </a:r>
            <a:r>
              <a:rPr lang="en-US" i="1" smtClean="0"/>
              <a:t>x</a:t>
            </a:r>
            <a:r>
              <a:rPr lang="en-US" baseline="-6000" smtClean="0"/>
              <a:t>n</a:t>
            </a:r>
            <a:r>
              <a:rPr lang="en-US" smtClean="0"/>
              <a:t>)) ∼ N</a:t>
            </a:r>
            <a:r>
              <a:rPr lang="en-US" baseline="-6000" smtClean="0"/>
              <a:t>n</a:t>
            </a:r>
            <a:r>
              <a:rPr lang="en-US" smtClean="0"/>
              <a:t>(μ, K)</a:t>
            </a:r>
          </a:p>
          <a:p>
            <a:pPr lvl="2"/>
            <a:r>
              <a:rPr lang="en-US" smtClean="0"/>
              <a:t>μ = [</a:t>
            </a:r>
            <a:r>
              <a:rPr lang="en-US" smtClean="0">
                <a:solidFill>
                  <a:srgbClr val="0000FF"/>
                </a:solidFill>
              </a:rPr>
              <a:t>m</a:t>
            </a:r>
            <a:r>
              <a:rPr lang="en-US" smtClean="0"/>
              <a:t>(</a:t>
            </a:r>
            <a:r>
              <a:rPr lang="en-US" i="1" smtClean="0"/>
              <a:t>x</a:t>
            </a:r>
            <a:r>
              <a:rPr lang="en-US" baseline="-6000" smtClean="0"/>
              <a:t>1</a:t>
            </a:r>
            <a:r>
              <a:rPr lang="en-US" smtClean="0"/>
              <a:t>),...,</a:t>
            </a:r>
            <a:r>
              <a:rPr lang="en-US" smtClean="0">
                <a:solidFill>
                  <a:srgbClr val="0000FF"/>
                </a:solidFill>
              </a:rPr>
              <a:t>m</a:t>
            </a:r>
            <a:r>
              <a:rPr lang="en-US" smtClean="0"/>
              <a:t>(</a:t>
            </a:r>
            <a:r>
              <a:rPr lang="en-US" i="1" smtClean="0"/>
              <a:t>x</a:t>
            </a:r>
            <a:r>
              <a:rPr lang="en-US" baseline="-6000" smtClean="0"/>
              <a:t>n</a:t>
            </a:r>
            <a:r>
              <a:rPr lang="en-US" smtClean="0"/>
              <a:t>)]</a:t>
            </a:r>
          </a:p>
          <a:p>
            <a:pPr lvl="2"/>
            <a:r>
              <a:rPr lang="en-US" smtClean="0"/>
              <a:t>K</a:t>
            </a:r>
            <a:r>
              <a:rPr lang="en-US" baseline="-6000" smtClean="0"/>
              <a:t>ij</a:t>
            </a:r>
            <a:r>
              <a:rPr lang="en-US" smtClean="0"/>
              <a:t> = </a:t>
            </a:r>
            <a:r>
              <a:rPr lang="en-US" smtClean="0">
                <a:solidFill>
                  <a:srgbClr val="FF0000"/>
                </a:solidFill>
              </a:rPr>
              <a:t>κ </a:t>
            </a:r>
            <a:r>
              <a:rPr lang="en-US" smtClean="0"/>
              <a:t>(x</a:t>
            </a:r>
            <a:r>
              <a:rPr lang="en-US" baseline="-6000" smtClean="0"/>
              <a:t>i</a:t>
            </a:r>
            <a:r>
              <a:rPr lang="en-US" smtClean="0"/>
              <a:t>,x</a:t>
            </a:r>
            <a:r>
              <a:rPr lang="en-US" baseline="-6000" smtClean="0"/>
              <a:t>j</a:t>
            </a:r>
            <a:r>
              <a:rPr lang="en-US" smtClean="0"/>
              <a:t>)</a:t>
            </a:r>
          </a:p>
          <a:p>
            <a:endParaRPr lang="en-US" smtClean="0"/>
          </a:p>
          <a:p>
            <a:r>
              <a:rPr lang="en-US" smtClean="0"/>
              <a:t>Idea: If </a:t>
            </a:r>
            <a:r>
              <a:rPr lang="en-US" i="1" smtClean="0"/>
              <a:t>x</a:t>
            </a:r>
            <a:r>
              <a:rPr lang="en-US" i="1" baseline="-25000" smtClean="0"/>
              <a:t>i</a:t>
            </a:r>
            <a:r>
              <a:rPr lang="en-US" i="1" smtClean="0"/>
              <a:t>, x</a:t>
            </a:r>
            <a:r>
              <a:rPr lang="en-US" i="1" baseline="-25000" smtClean="0"/>
              <a:t>j</a:t>
            </a:r>
            <a:r>
              <a:rPr lang="en-US" i="1" smtClean="0"/>
              <a:t> </a:t>
            </a:r>
            <a:r>
              <a:rPr lang="en-US" smtClean="0"/>
              <a:t>are similar according to the kernel, then </a:t>
            </a:r>
            <a:r>
              <a:rPr lang="en-US" i="1" smtClean="0"/>
              <a:t>f(x</a:t>
            </a:r>
            <a:r>
              <a:rPr lang="en-US" i="1" baseline="-25000" smtClean="0"/>
              <a:t>i</a:t>
            </a:r>
            <a:r>
              <a:rPr lang="en-US" i="1" smtClean="0"/>
              <a:t>) </a:t>
            </a:r>
            <a:r>
              <a:rPr lang="en-US" smtClean="0"/>
              <a:t>is similar to </a:t>
            </a:r>
            <a:r>
              <a:rPr lang="en-US" i="1" smtClean="0"/>
              <a:t>f(x</a:t>
            </a:r>
            <a:r>
              <a:rPr lang="en-US" i="1" baseline="-25000" smtClean="0"/>
              <a:t>j</a:t>
            </a:r>
            <a:r>
              <a:rPr lang="en-US" i="1" smtClean="0"/>
              <a:t>)</a:t>
            </a:r>
            <a:endParaRPr lang="en-US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555081" y="3350420"/>
            <a:ext cx="66357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Ink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4363" y="233363"/>
            <a:ext cx="5797550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Gaussian </a:t>
            </a:r>
            <a:r>
              <a:rPr lang="en-US" dirty="0" smtClean="0"/>
              <a:t>Processes </a:t>
            </a:r>
            <a:br>
              <a:rPr lang="en-US" dirty="0" smtClean="0"/>
            </a:br>
            <a:r>
              <a:rPr lang="en-US" dirty="0" smtClean="0"/>
              <a:t>– Noise free observations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4538" cy="48768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Example task: </a:t>
            </a:r>
          </a:p>
          <a:p>
            <a:pPr lvl="1"/>
            <a:r>
              <a:rPr lang="en-US" smtClean="0"/>
              <a:t>learn a function f(x) to estimate y, from data (x, y)</a:t>
            </a:r>
          </a:p>
          <a:p>
            <a:pPr lvl="1"/>
            <a:r>
              <a:rPr lang="en-US" smtClean="0"/>
              <a:t>A function can be viewed as a random variable of infinite dimensions </a:t>
            </a:r>
          </a:p>
          <a:p>
            <a:endParaRPr lang="en-US" smtClean="0"/>
          </a:p>
          <a:p>
            <a:r>
              <a:rPr lang="en-US" smtClean="0"/>
              <a:t>GP provides a distribution over functions.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9459" name="Picture 3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0" y="4603750"/>
            <a:ext cx="45323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0" y="4195763"/>
            <a:ext cx="152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Gaussian Processes </a:t>
            </a:r>
            <a:br>
              <a:rPr lang="en-US" dirty="0"/>
            </a:br>
            <a:r>
              <a:rPr lang="en-US" dirty="0"/>
              <a:t>– Noise free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Model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(x, f) are the observed locations and values (training data)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(x*, f*) are the test or prediction data locations and values.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After </a:t>
            </a:r>
            <a:r>
              <a:rPr lang="en-US" dirty="0"/>
              <a:t>observing some noise free </a:t>
            </a:r>
            <a:r>
              <a:rPr lang="en-US" dirty="0" smtClean="0"/>
              <a:t>data (x, f),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Length</a:t>
            </a:r>
            <a:r>
              <a:rPr lang="en-US" dirty="0"/>
              <a:t>-</a:t>
            </a:r>
            <a:r>
              <a:rPr lang="en-US" dirty="0" smtClean="0"/>
              <a:t>scale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 Demo 2</a:t>
            </a:r>
            <a:endParaRPr lang="en-US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150" y="2830513"/>
            <a:ext cx="489108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8263" y="4502150"/>
            <a:ext cx="7500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Model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(x, y) are the observed locations and values (training data)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(x*, f*) are the test or prediction data locations and values.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lvl="4"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After observing some noisy data (x, y),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 Demo 3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43913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Gaussian </a:t>
            </a:r>
            <a:r>
              <a:rPr lang="en-US" dirty="0" smtClean="0"/>
              <a:t>Processes  – Noisy observations</a:t>
            </a:r>
            <a:br>
              <a:rPr lang="en-US" dirty="0" smtClean="0"/>
            </a:br>
            <a:r>
              <a:rPr lang="en-US" dirty="0" smtClean="0"/>
              <a:t>(GP for Regression)</a:t>
            </a:r>
            <a:endParaRPr lang="en-US" dirty="0"/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8501" b="-333"/>
          <a:stretch>
            <a:fillRect/>
          </a:stretch>
        </p:blipFill>
        <p:spPr>
          <a:xfrm>
            <a:off x="1689100" y="2755900"/>
            <a:ext cx="5251450" cy="917575"/>
          </a:xfrm>
        </p:spPr>
      </p:pic>
      <p:pic>
        <p:nvPicPr>
          <p:cNvPr id="2150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4276725"/>
            <a:ext cx="7681913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smtClean="0"/>
              <a:t>Chapter 2 from Gaussian Processes for Machine Learning  </a:t>
            </a:r>
            <a:r>
              <a:rPr lang="en-US" smtClean="0"/>
              <a:t>Carl Edward Rasmussen and Christopher K. I. Williams</a:t>
            </a:r>
          </a:p>
          <a:p>
            <a:pPr lvl="1"/>
            <a:endParaRPr lang="en-US" b="1" smtClean="0"/>
          </a:p>
          <a:p>
            <a:pPr lvl="1"/>
            <a:r>
              <a:rPr lang="en-US" b="1" smtClean="0"/>
              <a:t>527 lecture notes by Emily Fox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Mixture Models – Density Estimation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EM algorithm vs. Bayesian Markov Chain Monte Carlo (MCMC)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Remember: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EM algorithm = iterative algorithm that MAXIMIZES LIKELIHOOD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MCMC DRAWS FROM POSTERIOR (i.e. likelihood+prior)</a:t>
            </a:r>
          </a:p>
        </p:txBody>
      </p:sp>
      <p:pic>
        <p:nvPicPr>
          <p:cNvPr id="29701" name="Picture 5" descr="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975" y="3800475"/>
            <a:ext cx="4305300" cy="295275"/>
          </a:xfrm>
          <a:prstGeom prst="rect">
            <a:avLst/>
          </a:prstGeom>
          <a:noFill/>
        </p:spPr>
      </p:pic>
      <p:pic>
        <p:nvPicPr>
          <p:cNvPr id="29702" name="Picture 6" descr="ANd9GcTIWvdC9fJEmVtfFuLVB1oFivr6zhx2GYGVW7OQJmWBeXOH4AUiu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0350" y="1524000"/>
            <a:ext cx="3335338" cy="90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1405</TotalTime>
  <Words>462</Words>
  <Application>Microsoft Macintosh PowerPoint</Application>
  <PresentationFormat>On-screen Show (4:3)</PresentationFormat>
  <Paragraphs>97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Clarity</vt:lpstr>
      <vt:lpstr>Clarity</vt:lpstr>
      <vt:lpstr>Clarity</vt:lpstr>
      <vt:lpstr>Clarity</vt:lpstr>
      <vt:lpstr>Clarity</vt:lpstr>
      <vt:lpstr>RECITATION 2 APRIL 28</vt:lpstr>
      <vt:lpstr>Penalized Cubic Regression Splines</vt:lpstr>
      <vt:lpstr>Kernel Method</vt:lpstr>
      <vt:lpstr>Gaussian Processes</vt:lpstr>
      <vt:lpstr>Gaussian Processes  – Noise free observations</vt:lpstr>
      <vt:lpstr>Gaussian Processes  – Noise free observations</vt:lpstr>
      <vt:lpstr>Gaussian Processes  – Noisy observations (GP for Regression)</vt:lpstr>
      <vt:lpstr>Reference</vt:lpstr>
      <vt:lpstr>Mixture Models – Density Estimation</vt:lpstr>
      <vt:lpstr>EM algorithm</vt:lpstr>
      <vt:lpstr>Bayesian Mixture Modeling (MCMC)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Shirley You Ren</dc:creator>
  <cp:lastModifiedBy>Amrit Dhar</cp:lastModifiedBy>
  <cp:revision>99</cp:revision>
  <dcterms:created xsi:type="dcterms:W3CDTF">2013-04-08T20:32:11Z</dcterms:created>
  <dcterms:modified xsi:type="dcterms:W3CDTF">2014-04-29T01:46:15Z</dcterms:modified>
</cp:coreProperties>
</file>