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mcq@uw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Manifold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McQueen – UW Department of Statistics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1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Manifold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626" y="1955272"/>
            <a:ext cx="3682872" cy="4195481"/>
          </a:xfrm>
        </p:spPr>
        <p:txBody>
          <a:bodyPr/>
          <a:lstStyle/>
          <a:p>
            <a:r>
              <a:rPr lang="en-US" dirty="0" smtClean="0"/>
              <a:t>Regular surfaces: “two dimensional object living in a three dimensional world.”</a:t>
            </a:r>
          </a:p>
          <a:p>
            <a:r>
              <a:rPr lang="en-US" dirty="0" smtClean="0"/>
              <a:t>We don’t have to restrict ourselves to 3 dimensions and 2 dimensions</a:t>
            </a:r>
          </a:p>
          <a:p>
            <a:r>
              <a:rPr lang="en-US" dirty="0" smtClean="0"/>
              <a:t>Manifold extends regular surfaces to: “d dimensional object living in a D dimensional world.”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46636"/>
            <a:ext cx="2906596" cy="3212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11" y="2446635"/>
            <a:ext cx="3212757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AKA: does my data really lie on (or near) a manifold?</a:t>
            </a:r>
          </a:p>
          <a:p>
            <a:r>
              <a:rPr lang="en-US" dirty="0" smtClean="0"/>
              <a:t>Some examples of where this might be true.</a:t>
            </a:r>
          </a:p>
          <a:p>
            <a:r>
              <a:rPr lang="en-US" dirty="0" smtClean="0"/>
              <a:t>Sometimes linear dimension reduction doesn’t work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" y="4172535"/>
            <a:ext cx="1921851" cy="205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84" y="4247770"/>
            <a:ext cx="4845796" cy="1903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66" y="4247770"/>
            <a:ext cx="2727698" cy="19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lot of different heuristics:</a:t>
            </a:r>
          </a:p>
          <a:p>
            <a:pPr lvl="1"/>
            <a:r>
              <a:rPr lang="en-US" b="1" dirty="0" err="1" smtClean="0"/>
              <a:t>Isomap</a:t>
            </a:r>
            <a:r>
              <a:rPr lang="en-US" dirty="0" smtClean="0"/>
              <a:t>: preserve pairwise graph distances calculated using a sparse </a:t>
            </a:r>
            <a:r>
              <a:rPr lang="en-US" dirty="0" err="1" smtClean="0"/>
              <a:t>neighbhorhood</a:t>
            </a:r>
            <a:r>
              <a:rPr lang="en-US" dirty="0" smtClean="0"/>
              <a:t> graph</a:t>
            </a:r>
          </a:p>
          <a:p>
            <a:pPr lvl="1"/>
            <a:r>
              <a:rPr lang="en-US" b="1" dirty="0" smtClean="0"/>
              <a:t>Locally Linear Embedding</a:t>
            </a:r>
            <a:r>
              <a:rPr lang="en-US" dirty="0" smtClean="0"/>
              <a:t>: preserve the local regression weights that reconstruct the original data with the new data.</a:t>
            </a:r>
          </a:p>
          <a:p>
            <a:pPr lvl="1"/>
            <a:r>
              <a:rPr lang="en-US" b="1" dirty="0" smtClean="0"/>
              <a:t>Local Tangent Space Alignment</a:t>
            </a:r>
            <a:r>
              <a:rPr lang="en-US" dirty="0" smtClean="0"/>
              <a:t>: Estimate the tangent space at each point and put a restriction to allow for a global alignment step</a:t>
            </a:r>
          </a:p>
          <a:p>
            <a:pPr lvl="1"/>
            <a:r>
              <a:rPr lang="en-US" b="1" dirty="0" smtClean="0"/>
              <a:t>Spectral Embedding</a:t>
            </a:r>
            <a:r>
              <a:rPr lang="en-US" dirty="0" smtClean="0"/>
              <a:t>: take the eigenvectors associated with the largest eigenvalues of the Laplacian Matrix</a:t>
            </a:r>
          </a:p>
          <a:p>
            <a:r>
              <a:rPr lang="en-US" dirty="0" smtClean="0"/>
              <a:t>They all result in a different embedding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Manifold Learning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8930"/>
          <a:stretch/>
        </p:blipFill>
        <p:spPr>
          <a:xfrm>
            <a:off x="646111" y="1763926"/>
            <a:ext cx="6301484" cy="425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67" y="1215920"/>
            <a:ext cx="3566678" cy="2675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66" y="3989401"/>
            <a:ext cx="3566679" cy="26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Manifold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Method is based off a Heuristic – there’s no agreement</a:t>
            </a:r>
          </a:p>
          <a:p>
            <a:r>
              <a:rPr lang="en-US" dirty="0" smtClean="0"/>
              <a:t>In almost all cases there is significant distortion even when an isometric embedding is possible</a:t>
            </a:r>
          </a:p>
          <a:p>
            <a:pPr lvl="1"/>
            <a:r>
              <a:rPr lang="en-US" dirty="0" smtClean="0"/>
              <a:t>How do you measure distortion?</a:t>
            </a:r>
          </a:p>
          <a:p>
            <a:pPr lvl="1"/>
            <a:r>
              <a:rPr lang="en-US" dirty="0" smtClean="0"/>
              <a:t>Potentially this is due to insufficient data</a:t>
            </a:r>
          </a:p>
          <a:p>
            <a:pPr lvl="1"/>
            <a:r>
              <a:rPr lang="en-US" dirty="0" smtClean="0"/>
              <a:t>So-called “curse of dimensionality”</a:t>
            </a:r>
          </a:p>
          <a:p>
            <a:r>
              <a:rPr lang="en-US" dirty="0" smtClean="0"/>
              <a:t>Many Manifold Learning algorithms either do not scale well (fundamentally in their design) or have not been implemented in a scalable fashion</a:t>
            </a:r>
          </a:p>
          <a:p>
            <a:r>
              <a:rPr lang="en-US" dirty="0" smtClean="0"/>
              <a:t>Problem: you need lots of data for good estimates but methods don’t scale to large data 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6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 &amp; the Riemannian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366" y="4923320"/>
            <a:ext cx="9976022" cy="1848184"/>
          </a:xfrm>
        </p:spPr>
        <p:txBody>
          <a:bodyPr/>
          <a:lstStyle/>
          <a:p>
            <a:r>
              <a:rPr lang="en-US" dirty="0" smtClean="0"/>
              <a:t>“Riemannian Metric” used to measure geometric quantities on a manifold</a:t>
            </a:r>
          </a:p>
          <a:p>
            <a:r>
              <a:rPr lang="en-US" dirty="0" smtClean="0"/>
              <a:t>Creates a “push-forward” metric when we transform a data set.</a:t>
            </a:r>
          </a:p>
          <a:p>
            <a:r>
              <a:rPr lang="en-US" dirty="0" smtClean="0"/>
              <a:t>If we use this metric then we achieve Isometry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44" y="1274103"/>
            <a:ext cx="6764712" cy="34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Manifold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manifold learning algorithms are not implemented to scale.</a:t>
            </a:r>
          </a:p>
          <a:p>
            <a:r>
              <a:rPr lang="en-US" dirty="0" err="1" smtClean="0"/>
              <a:t>Sci</a:t>
            </a:r>
            <a:r>
              <a:rPr lang="en-US" dirty="0" smtClean="0"/>
              <a:t>-kit learn has most of the algorithms implemented but the primary objective of </a:t>
            </a:r>
            <a:r>
              <a:rPr lang="en-US" dirty="0" err="1" smtClean="0"/>
              <a:t>sci</a:t>
            </a:r>
            <a:r>
              <a:rPr lang="en-US" dirty="0" smtClean="0"/>
              <a:t>-kit learn is usability.</a:t>
            </a:r>
          </a:p>
          <a:p>
            <a:r>
              <a:rPr lang="en-US" dirty="0" smtClean="0"/>
              <a:t>Bottlenecks:</a:t>
            </a:r>
          </a:p>
          <a:p>
            <a:pPr lvl="1"/>
            <a:r>
              <a:rPr lang="en-US" dirty="0" smtClean="0"/>
              <a:t>Neighborhood graphs</a:t>
            </a:r>
          </a:p>
          <a:p>
            <a:pPr lvl="1"/>
            <a:r>
              <a:rPr lang="en-US" dirty="0" smtClean="0"/>
              <a:t>Eigendecomposition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Approximate Neighbors Graph (FLANN)</a:t>
            </a:r>
          </a:p>
          <a:p>
            <a:pPr lvl="1"/>
            <a:r>
              <a:rPr lang="en-US" dirty="0" smtClean="0"/>
              <a:t>Sparse Symmetric Positive Definite Methods (LOBPCG)</a:t>
            </a:r>
          </a:p>
        </p:txBody>
      </p:sp>
    </p:spTree>
    <p:extLst>
      <p:ext uri="{BB962C8B-B14F-4D97-AF65-F5344CB8AC3E}">
        <p14:creationId xmlns:p14="http://schemas.microsoft.com/office/powerpoint/2010/main" val="225516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Manifold Learning in Python</a:t>
            </a:r>
          </a:p>
          <a:p>
            <a:r>
              <a:rPr lang="en-US" dirty="0" smtClean="0"/>
              <a:t>Harnesses </a:t>
            </a:r>
            <a:r>
              <a:rPr lang="en-US" dirty="0" err="1" smtClean="0"/>
              <a:t>Cython</a:t>
            </a:r>
            <a:r>
              <a:rPr lang="en-US" dirty="0" smtClean="0"/>
              <a:t>, FLANN, LOBPCG &amp; pre-conditioning to scale up-manifold learning algorithms.</a:t>
            </a:r>
          </a:p>
          <a:p>
            <a:r>
              <a:rPr lang="en-US" dirty="0" smtClean="0"/>
              <a:t>Smart with memory and designed with research in mind.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/>
              <a:t>https</a:t>
            </a:r>
            <a:r>
              <a:rPr lang="en-US" dirty="0" smtClean="0"/>
              <a:t>://github.com/mmp2/megaman </a:t>
            </a:r>
            <a:endParaRPr lang="en-US" dirty="0" smtClean="0"/>
          </a:p>
          <a:p>
            <a:r>
              <a:rPr lang="en-US" dirty="0" smtClean="0"/>
              <a:t>Website/Documentation: http</a:t>
            </a:r>
            <a:r>
              <a:rPr lang="en-US" dirty="0"/>
              <a:t>://mmp2.github.io/megaman/</a:t>
            </a:r>
            <a:endParaRPr lang="en-US" dirty="0" smtClean="0"/>
          </a:p>
          <a:p>
            <a:r>
              <a:rPr lang="en-US" dirty="0" smtClean="0"/>
              <a:t>Question: how many of you are familiar with the character Megaman?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3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Megaman Results: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2025250"/>
            <a:ext cx="4623312" cy="3082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09" y="1555695"/>
            <a:ext cx="6790288" cy="4021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8692" y="5881816"/>
            <a:ext cx="628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sample of embedding 3M words &amp; phrases in 300 dimensions taken using Word2Vec on Google News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441" y="5420497"/>
            <a:ext cx="453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of 675,000 observed spectra in 3750 dimensions. Colors indicate strength of Hydrogen alpha emissions (common in emission nebulae)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6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Undergraduates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background in Python programming and/or C++? </a:t>
            </a:r>
          </a:p>
          <a:p>
            <a:r>
              <a:rPr lang="en-US" dirty="0" smtClean="0"/>
              <a:t>Work with a team developing state-of-the-art manifold learning algorithms in python</a:t>
            </a:r>
          </a:p>
          <a:p>
            <a:r>
              <a:rPr lang="en-US" dirty="0" err="1" smtClean="0"/>
              <a:t>Sci</a:t>
            </a:r>
            <a:r>
              <a:rPr lang="en-US" dirty="0" smtClean="0"/>
              <a:t>-kit learn extension</a:t>
            </a:r>
          </a:p>
          <a:p>
            <a:r>
              <a:rPr lang="en-US" dirty="0" smtClean="0"/>
              <a:t>Send me an email: </a:t>
            </a:r>
            <a:r>
              <a:rPr lang="en-US" dirty="0" smtClean="0">
                <a:hlinkClick r:id="rId2"/>
              </a:rPr>
              <a:t>jmcq@uw.edu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4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PhD student working with Marina </a:t>
            </a:r>
            <a:r>
              <a:rPr lang="en-US" sz="2400" dirty="0" err="1" smtClean="0"/>
              <a:t>Meila</a:t>
            </a:r>
            <a:endParaRPr lang="en-US" sz="2400" dirty="0" smtClean="0"/>
          </a:p>
          <a:p>
            <a:r>
              <a:rPr lang="en-US" sz="2400" dirty="0" smtClean="0"/>
              <a:t>Work in Machine Learning focus on Manifold Learning</a:t>
            </a:r>
          </a:p>
          <a:p>
            <a:r>
              <a:rPr lang="en-US" sz="2400" dirty="0"/>
              <a:t>Worked at Amazon </a:t>
            </a:r>
            <a:r>
              <a:rPr lang="en-US" sz="2400" dirty="0" smtClean="0"/>
              <a:t>on Personalization </a:t>
            </a:r>
            <a:r>
              <a:rPr lang="en-US" sz="2400" dirty="0"/>
              <a:t>Analytics </a:t>
            </a:r>
            <a:r>
              <a:rPr lang="en-US" sz="2400" dirty="0" smtClean="0"/>
              <a:t>team on A/B testing</a:t>
            </a:r>
          </a:p>
          <a:p>
            <a:r>
              <a:rPr lang="en-US" sz="2400" dirty="0" smtClean="0"/>
              <a:t>Built the online product recommendation </a:t>
            </a:r>
            <a:r>
              <a:rPr lang="en-US" sz="2400" dirty="0"/>
              <a:t>system at startup </a:t>
            </a:r>
            <a:r>
              <a:rPr lang="en-US" sz="2400" dirty="0" smtClean="0"/>
              <a:t>Modesens.com</a:t>
            </a:r>
          </a:p>
          <a:p>
            <a:r>
              <a:rPr lang="en-US" sz="2400" dirty="0" smtClean="0"/>
              <a:t>Consulting Actuary at Towers Watson </a:t>
            </a:r>
          </a:p>
          <a:p>
            <a:r>
              <a:rPr lang="en-US" sz="2400" dirty="0" smtClean="0"/>
              <a:t>Undergrad at UW in Economics/Math</a:t>
            </a:r>
          </a:p>
        </p:txBody>
      </p:sp>
    </p:spTree>
    <p:extLst>
      <p:ext uri="{BB962C8B-B14F-4D97-AF65-F5344CB8AC3E}">
        <p14:creationId xmlns:p14="http://schemas.microsoft.com/office/powerpoint/2010/main" val="233153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3171" y="2848515"/>
            <a:ext cx="8825658" cy="116097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everywhere</a:t>
            </a:r>
          </a:p>
          <a:p>
            <a:r>
              <a:rPr lang="en-US" dirty="0" smtClean="0"/>
              <a:t>Data is being recorded at an unprecedented rate</a:t>
            </a:r>
          </a:p>
          <a:p>
            <a:r>
              <a:rPr lang="en-US" dirty="0" smtClean="0"/>
              <a:t>How do we find out the useful information among the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3891583"/>
            <a:ext cx="3726563" cy="237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76" y="3891583"/>
            <a:ext cx="3619380" cy="239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29" y="3891584"/>
            <a:ext cx="3060089" cy="23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6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83720" y="1843622"/>
            <a:ext cx="2207172" cy="32792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Features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614539" y="2689703"/>
            <a:ext cx="2207172" cy="15870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272583" y="1839448"/>
            <a:ext cx="730492" cy="328340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dirty="0" smtClean="0">
                <a:solidFill>
                  <a:schemeClr val="tx1"/>
                </a:solidFill>
              </a:rPr>
              <a:t>redictions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87982" y="1839448"/>
            <a:ext cx="730492" cy="328340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Labels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6441" y="5592073"/>
            <a:ext cx="928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Regression (e.g. predicting market-value of houses)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Classification (e.g. click-predict)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4690892" y="3483235"/>
            <a:ext cx="92364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 flipV="1">
            <a:off x="7821711" y="3481149"/>
            <a:ext cx="1450872" cy="2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 flipH="1">
            <a:off x="1387982" y="3481149"/>
            <a:ext cx="8615093" cy="12700"/>
          </a:xfrm>
          <a:prstGeom prst="bentConnector5">
            <a:avLst>
              <a:gd name="adj1" fmla="val -2653"/>
              <a:gd name="adj2" fmla="val 14726780"/>
              <a:gd name="adj3" fmla="val 10265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7" idx="0"/>
            <a:endCxn id="5" idx="0"/>
          </p:cNvCxnSpPr>
          <p:nvPr/>
        </p:nvCxnSpPr>
        <p:spPr>
          <a:xfrm rot="16200000" flipH="1">
            <a:off x="3810548" y="-217873"/>
            <a:ext cx="850255" cy="4964897"/>
          </a:xfrm>
          <a:prstGeom prst="bentConnector3">
            <a:avLst>
              <a:gd name="adj1" fmla="val -2688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99935" y="12603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target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1914" y="3076387"/>
            <a:ext cx="79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3450" y="3080648"/>
            <a:ext cx="10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40376" y="4940514"/>
            <a:ext cx="265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evaluate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123070"/>
            <a:ext cx="8946541" cy="15904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Clustering (e.g. Topic Models, Hidden Markov Models)</a:t>
            </a:r>
          </a:p>
          <a:p>
            <a:pPr lvl="1"/>
            <a:r>
              <a:rPr lang="en-US" dirty="0" smtClean="0"/>
              <a:t>Anomaly detection (e.g. searching for outliers)</a:t>
            </a:r>
          </a:p>
          <a:p>
            <a:pPr lvl="1"/>
            <a:r>
              <a:rPr lang="en-US" b="1" dirty="0" smtClean="0"/>
              <a:t>Dimension Reduction 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36154" y="1612958"/>
            <a:ext cx="2207172" cy="32792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966973" y="2459039"/>
            <a:ext cx="2207172" cy="15870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25017" y="1608784"/>
            <a:ext cx="730492" cy="328340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dirty="0" smtClean="0">
                <a:solidFill>
                  <a:schemeClr val="tx1"/>
                </a:solidFill>
              </a:rPr>
              <a:t>redictions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3043326" y="3252571"/>
            <a:ext cx="92364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6174145" y="3250485"/>
            <a:ext cx="1450872" cy="2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4348" y="2845723"/>
            <a:ext cx="79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5884" y="2849984"/>
            <a:ext cx="10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9" idx="3"/>
            <a:endCxn id="22" idx="1"/>
          </p:cNvCxnSpPr>
          <p:nvPr/>
        </p:nvCxnSpPr>
        <p:spPr>
          <a:xfrm>
            <a:off x="8355509" y="3250485"/>
            <a:ext cx="13629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718490" y="2901225"/>
            <a:ext cx="662725" cy="6985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61714" y="2871118"/>
            <a:ext cx="118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evaluate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2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761" y="2032786"/>
            <a:ext cx="3131310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lossless compression</a:t>
            </a:r>
          </a:p>
          <a:p>
            <a:r>
              <a:rPr lang="en-US" dirty="0" smtClean="0"/>
              <a:t>100x100 pixel image = 10,000 features</a:t>
            </a:r>
          </a:p>
          <a:p>
            <a:r>
              <a:rPr lang="en-US" dirty="0" smtClean="0"/>
              <a:t>Pre-processing tool</a:t>
            </a:r>
          </a:p>
          <a:p>
            <a:r>
              <a:rPr lang="en-US" dirty="0" smtClean="0"/>
              <a:t>Data visualization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0533" y="2257829"/>
            <a:ext cx="2699661" cy="32792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Features </a:t>
            </a:r>
          </a:p>
          <a:p>
            <a:pPr algn="ctr"/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746791" y="2257829"/>
            <a:ext cx="840258" cy="32792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Features Y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4440194" y="3897443"/>
            <a:ext cx="23065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7332" y="3517557"/>
            <a:ext cx="1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ransformation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5" idx="2"/>
          </p:cNvCxnSpPr>
          <p:nvPr/>
        </p:nvCxnSpPr>
        <p:spPr>
          <a:xfrm rot="16200000" flipH="1">
            <a:off x="5128642" y="3498778"/>
            <a:ext cx="12700" cy="4076556"/>
          </a:xfrm>
          <a:prstGeom prst="bentConnector3">
            <a:avLst>
              <a:gd name="adj1" fmla="val 1800000"/>
            </a:avLst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1523998" y="2264180"/>
            <a:ext cx="272311" cy="327287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V="1">
            <a:off x="3008875" y="768565"/>
            <a:ext cx="162975" cy="2699661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 flipV="1">
            <a:off x="7083370" y="1696206"/>
            <a:ext cx="167097" cy="840258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7864" y="5803554"/>
            <a:ext cx="245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same “information”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3844" y="1592094"/>
            <a:ext cx="29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#features = dimension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271" y="3689181"/>
            <a:ext cx="505459" cy="3954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46789" y="1592094"/>
                <a:ext cx="988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789" y="1592094"/>
                <a:ext cx="98854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79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Dimension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159" y="2077631"/>
            <a:ext cx="4629241" cy="4506460"/>
          </a:xfrm>
        </p:spPr>
        <p:txBody>
          <a:bodyPr/>
          <a:lstStyle/>
          <a:p>
            <a:r>
              <a:rPr lang="en-US" dirty="0" smtClean="0"/>
              <a:t>The nature of the transformation F: </a:t>
            </a:r>
            <a:r>
              <a:rPr lang="en-US" dirty="0" smtClean="0"/>
              <a:t>X </a:t>
            </a:r>
            <a:r>
              <a:rPr lang="en-US" smtClean="0"/>
              <a:t>-&gt; </a:t>
            </a:r>
            <a:r>
              <a:rPr lang="en-US" smtClean="0"/>
              <a:t>Y </a:t>
            </a:r>
            <a:endParaRPr lang="en-US" dirty="0" smtClean="0"/>
          </a:p>
          <a:p>
            <a:r>
              <a:rPr lang="en-US" dirty="0" smtClean="0"/>
              <a:t>Principle Component Analysis</a:t>
            </a:r>
          </a:p>
          <a:p>
            <a:pPr lvl="1"/>
            <a:r>
              <a:rPr lang="en-US" dirty="0" smtClean="0"/>
              <a:t>Rotation of the data to a new coordinate system.</a:t>
            </a:r>
          </a:p>
          <a:p>
            <a:pPr lvl="1"/>
            <a:r>
              <a:rPr lang="en-US" dirty="0" smtClean="0"/>
              <a:t>Project data on to coordinates with greatest variance</a:t>
            </a:r>
          </a:p>
          <a:p>
            <a:pPr lvl="1"/>
            <a:r>
              <a:rPr lang="en-US" dirty="0" smtClean="0"/>
              <a:t>PCA is a Linear Map from X to 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81" y="144471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PCA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35" y="182364"/>
            <a:ext cx="2645052" cy="2478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6" y="1538550"/>
            <a:ext cx="5587178" cy="414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4"/>
          <a:stretch/>
        </p:blipFill>
        <p:spPr>
          <a:xfrm>
            <a:off x="6794035" y="2877356"/>
            <a:ext cx="4269019" cy="280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416" y="5898292"/>
            <a:ext cx="51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Projection of the Digit Data onto the first two principal components.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9510" y="5930979"/>
            <a:ext cx="537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Components are ordered by variance. The first 85 (of 784) account for 90% of total variation.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39086" y="1333705"/>
            <a:ext cx="264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MNIST 40,000 (28x28) greyscale images of handwritten digits 0-9.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Dimension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mapping: F: X -&gt; Y was not a linear mapping?</a:t>
            </a:r>
          </a:p>
          <a:p>
            <a:r>
              <a:rPr lang="en-US" dirty="0" smtClean="0"/>
              <a:t>Hard to optimize over “all non-linear functions”</a:t>
            </a:r>
          </a:p>
          <a:p>
            <a:r>
              <a:rPr lang="en-US" dirty="0"/>
              <a:t>W</a:t>
            </a:r>
            <a:r>
              <a:rPr lang="en-US" dirty="0" smtClean="0"/>
              <a:t>hat are we even trying to do?</a:t>
            </a:r>
          </a:p>
          <a:p>
            <a:pPr lvl="1"/>
            <a:r>
              <a:rPr lang="en-US" dirty="0" smtClean="0"/>
              <a:t>Leads </a:t>
            </a:r>
            <a:r>
              <a:rPr lang="en-US" dirty="0"/>
              <a:t>to many </a:t>
            </a:r>
            <a:r>
              <a:rPr lang="en-US" dirty="0" smtClean="0"/>
              <a:t>heuristics</a:t>
            </a:r>
            <a:endParaRPr lang="en-US" dirty="0"/>
          </a:p>
          <a:p>
            <a:r>
              <a:rPr lang="en-US" dirty="0" smtClean="0"/>
              <a:t>When would this even work?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the introduction of </a:t>
            </a:r>
            <a:r>
              <a:rPr lang="en-US" dirty="0" smtClean="0"/>
              <a:t>manifolds</a:t>
            </a:r>
          </a:p>
        </p:txBody>
      </p:sp>
    </p:spTree>
    <p:extLst>
      <p:ext uri="{BB962C8B-B14F-4D97-AF65-F5344CB8AC3E}">
        <p14:creationId xmlns:p14="http://schemas.microsoft.com/office/powerpoint/2010/main" val="1510102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811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Century Gothic</vt:lpstr>
      <vt:lpstr>Wingdings 3</vt:lpstr>
      <vt:lpstr>Ion</vt:lpstr>
      <vt:lpstr>Manifold Learning</vt:lpstr>
      <vt:lpstr>About Me</vt:lpstr>
      <vt:lpstr>Machine Learning</vt:lpstr>
      <vt:lpstr>Supervised Learning</vt:lpstr>
      <vt:lpstr>Unsupervised Learning</vt:lpstr>
      <vt:lpstr>Dimension Reduction</vt:lpstr>
      <vt:lpstr>Linear Dimension Reduction</vt:lpstr>
      <vt:lpstr>Examples: PCA</vt:lpstr>
      <vt:lpstr>Non-linear Dimension Reduction</vt:lpstr>
      <vt:lpstr>What’s a Manifold anyway?</vt:lpstr>
      <vt:lpstr>Why Should I Care?</vt:lpstr>
      <vt:lpstr>So how do we do it?</vt:lpstr>
      <vt:lpstr>Example Manifold Learning Results</vt:lpstr>
      <vt:lpstr>Challenges of Manifold Learning</vt:lpstr>
      <vt:lpstr>Distortion &amp; the Riemannian Metric</vt:lpstr>
      <vt:lpstr>Scaling Manifold Learning</vt:lpstr>
      <vt:lpstr>Megaman</vt:lpstr>
      <vt:lpstr>Megaman Results:</vt:lpstr>
      <vt:lpstr>Opportunity for Undergraduates</vt:lpstr>
      <vt:lpstr>Questions?</vt:lpstr>
    </vt:vector>
  </TitlesOfParts>
  <Company>UW Stat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Manifold Learning</dc:title>
  <dc:creator>James M. McQueen</dc:creator>
  <cp:lastModifiedBy>James M. McQueen</cp:lastModifiedBy>
  <cp:revision>31</cp:revision>
  <dcterms:created xsi:type="dcterms:W3CDTF">2016-03-01T20:31:04Z</dcterms:created>
  <dcterms:modified xsi:type="dcterms:W3CDTF">2016-03-03T17:36:05Z</dcterms:modified>
</cp:coreProperties>
</file>