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7.xml" ContentType="application/vnd.openxmlformats-officedocument.presentationml.notesSlide+xml"/>
  <Override PartName="/ppt/embeddings/oleObject10.bin" ContentType="application/vnd.openxmlformats-officedocument.oleObject"/>
  <Override PartName="/ppt/notesSlides/notesSlide8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9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9.bin" ContentType="application/vnd.openxmlformats-officedocument.oleObject"/>
  <Override PartName="/ppt/notesSlides/notesSlide12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3.xml" ContentType="application/vnd.openxmlformats-officedocument.presentationml.notesSlide+xml"/>
  <Override PartName="/ppt/embeddings/oleObject2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3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0" r:id="rId2"/>
    <p:sldId id="271" r:id="rId3"/>
    <p:sldId id="258" r:id="rId4"/>
    <p:sldId id="259" r:id="rId5"/>
    <p:sldId id="260" r:id="rId6"/>
    <p:sldId id="261" r:id="rId7"/>
    <p:sldId id="288" r:id="rId8"/>
    <p:sldId id="262" r:id="rId9"/>
    <p:sldId id="263" r:id="rId10"/>
    <p:sldId id="289" r:id="rId11"/>
    <p:sldId id="264" r:id="rId12"/>
    <p:sldId id="281" r:id="rId13"/>
    <p:sldId id="282" r:id="rId14"/>
    <p:sldId id="266" r:id="rId15"/>
    <p:sldId id="267" r:id="rId16"/>
    <p:sldId id="268" r:id="rId17"/>
    <p:sldId id="290" r:id="rId18"/>
    <p:sldId id="269" r:id="rId19"/>
    <p:sldId id="257" r:id="rId20"/>
    <p:sldId id="272" r:id="rId21"/>
    <p:sldId id="292" r:id="rId22"/>
    <p:sldId id="286" r:id="rId23"/>
    <p:sldId id="274" r:id="rId24"/>
    <p:sldId id="275" r:id="rId25"/>
    <p:sldId id="291" r:id="rId26"/>
    <p:sldId id="273" r:id="rId27"/>
    <p:sldId id="287" r:id="rId28"/>
    <p:sldId id="283" r:id="rId29"/>
    <p:sldId id="284" r:id="rId30"/>
    <p:sldId id="276" r:id="rId31"/>
    <p:sldId id="277" r:id="rId32"/>
    <p:sldId id="285" r:id="rId33"/>
    <p:sldId id="278" r:id="rId34"/>
    <p:sldId id="279" r:id="rId35"/>
  </p:sldIdLst>
  <p:sldSz cx="6400800" cy="6410325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Helvetica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Helvetica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Helvetica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Helvetic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00"/>
    <a:srgbClr val="003300"/>
    <a:srgbClr val="006600"/>
    <a:srgbClr val="008000"/>
    <a:srgbClr val="FF0066"/>
    <a:srgbClr val="000DA3"/>
    <a:srgbClr val="063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200" d="100"/>
          <a:sy n="200" d="100"/>
        </p:scale>
        <p:origin x="1616" y="1928"/>
      </p:cViewPr>
      <p:guideLst>
        <p:guide orient="horz" pos="2019"/>
        <p:guide pos="2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7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28800" y="800100"/>
            <a:ext cx="3200400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9789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Incr predator: rm resident Geocors (specialist predator), add 3 wolf spiders (Omnivores)</a:t>
            </a:r>
          </a:p>
          <a:p>
            <a:r>
              <a:rPr lang="en-US"/>
              <a:t>Veg dist: rm 50% of veg (fireweed; pearly everlasting)</a:t>
            </a:r>
          </a:p>
          <a:p>
            <a:r>
              <a:rPr lang="en-US"/>
              <a:t>11 spcies of anthropods obs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Effect of vegetation removal similar to effect of adding specialists</a:t>
            </a:r>
          </a:p>
          <a:p>
            <a:r>
              <a:rPr lang="en-US"/>
              <a:t>Thus, omnivores have a stabilizing effect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Increase suspension</a:t>
            </a:r>
            <a:r>
              <a:rPr lang="en-GB" baseline="0" dirty="0" smtClean="0"/>
              <a:t> feeders decrease intolerant when increasing salinity</a:t>
            </a:r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990725"/>
            <a:ext cx="5441950" cy="137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438" y="3632200"/>
            <a:ext cx="4479925" cy="1638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50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50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60888" y="569913"/>
            <a:ext cx="1360487" cy="5122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569913"/>
            <a:ext cx="3929063" cy="5122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4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26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4119563"/>
            <a:ext cx="5440362" cy="1273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413" y="2716213"/>
            <a:ext cx="5440362" cy="14033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4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852613"/>
            <a:ext cx="2644775" cy="384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852613"/>
            <a:ext cx="2644775" cy="384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1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257175"/>
            <a:ext cx="5759450" cy="1068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675" y="1435100"/>
            <a:ext cx="2827338" cy="598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675" y="2033588"/>
            <a:ext cx="282733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51200" y="1435100"/>
            <a:ext cx="2828925" cy="598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51200" y="2033588"/>
            <a:ext cx="282892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7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0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60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255588"/>
            <a:ext cx="2105025" cy="108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900" y="255588"/>
            <a:ext cx="3578225" cy="5470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675" y="1341438"/>
            <a:ext cx="2105025" cy="4384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9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25" y="4487863"/>
            <a:ext cx="3841750" cy="528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54125" y="573088"/>
            <a:ext cx="3841750" cy="3846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4125" y="5016500"/>
            <a:ext cx="3841750" cy="752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43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569913"/>
            <a:ext cx="5441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5087" tIns="31750" rIns="65087" bIns="31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852613"/>
            <a:ext cx="5441950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5087" tIns="31750" rIns="65087" bIns="31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17525" y="0"/>
            <a:ext cx="768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+mj-lt"/>
          <a:ea typeface="+mj-ea"/>
          <a:cs typeface="+mj-cs"/>
        </a:defRPr>
      </a:lvl1pPr>
      <a:lvl2pPr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  <a:ea typeface="ＭＳ Ｐゴシック" charset="0"/>
        </a:defRPr>
      </a:lvl2pPr>
      <a:lvl3pPr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  <a:ea typeface="ＭＳ Ｐゴシック" charset="0"/>
        </a:defRPr>
      </a:lvl3pPr>
      <a:lvl4pPr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  <a:ea typeface="ＭＳ Ｐゴシック" charset="0"/>
        </a:defRPr>
      </a:lvl4pPr>
      <a:lvl5pPr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  <a:ea typeface="ＭＳ Ｐゴシック" charset="0"/>
        </a:defRPr>
      </a:lvl5pPr>
      <a:lvl6pPr marL="457200"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  <a:ea typeface="ＭＳ Ｐゴシック" charset="0"/>
        </a:defRPr>
      </a:lvl6pPr>
      <a:lvl7pPr marL="914400"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  <a:ea typeface="ＭＳ Ｐゴシック" charset="0"/>
        </a:defRPr>
      </a:lvl7pPr>
      <a:lvl8pPr marL="1371600"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  <a:ea typeface="ＭＳ Ｐゴシック" charset="0"/>
        </a:defRPr>
      </a:lvl8pPr>
      <a:lvl9pPr marL="1828800"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  <a:ea typeface="ＭＳ Ｐゴシック" charset="0"/>
        </a:defRPr>
      </a:lvl9pPr>
    </p:titleStyle>
    <p:bodyStyle>
      <a:lvl1pPr algn="l" defTabSz="63976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341313" indent="12700" algn="l" defTabSz="63976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2pPr>
      <a:lvl3pPr marL="627063" indent="12700" algn="l" defTabSz="639763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+mn-ea"/>
        </a:defRPr>
      </a:lvl3pPr>
      <a:lvl4pPr marL="968375" indent="-7938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</a:defRPr>
      </a:lvl4pPr>
      <a:lvl5pPr marL="1311275" indent="-31750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</a:defRPr>
      </a:lvl5pPr>
      <a:lvl6pPr marL="1768475" indent="-31750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</a:defRPr>
      </a:lvl6pPr>
      <a:lvl7pPr marL="2225675" indent="-31750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</a:defRPr>
      </a:lvl7pPr>
      <a:lvl8pPr marL="2682875" indent="-31750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</a:defRPr>
      </a:lvl8pPr>
      <a:lvl9pPr marL="3140075" indent="-31750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4.emf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8.pn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4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9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10.emf"/><Relationship Id="rId16" Type="http://schemas.openxmlformats.org/officeDocument/2006/relationships/oleObject" Target="../embeddings/oleObject9.bin"/><Relationship Id="rId17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38400"/>
            <a:ext cx="5486400" cy="1066800"/>
          </a:xfrm>
        </p:spPr>
        <p:txBody>
          <a:bodyPr/>
          <a:lstStyle/>
          <a:p>
            <a:r>
              <a:rPr lang="en-US"/>
              <a:t>Modeling  </a:t>
            </a:r>
            <a:br>
              <a:rPr lang="en-US"/>
            </a:br>
            <a:r>
              <a:rPr lang="en-US"/>
              <a:t>compositional data</a:t>
            </a:r>
          </a:p>
        </p:txBody>
      </p:sp>
      <p:pic>
        <p:nvPicPr>
          <p:cNvPr id="6349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1828800" cy="182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mult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0800" cy="6400800"/>
          </a:xfrm>
          <a:prstGeom prst="rect">
            <a:avLst/>
          </a:prstGeom>
        </p:spPr>
      </p:pic>
      <p:pic>
        <p:nvPicPr>
          <p:cNvPr id="5" name="Picture 4" descr="compmult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080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2565400" y="4792662"/>
            <a:ext cx="94488" cy="94487"/>
          </a:xfrm>
          <a:prstGeom prst="ellipse">
            <a:avLst/>
          </a:prstGeom>
          <a:noFill/>
          <a:ln w="31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4271962"/>
            <a:ext cx="990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/>
              <a:t>|| a || = 0.42</a:t>
            </a:r>
            <a:endParaRPr lang="en-GB" sz="1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3385363"/>
            <a:ext cx="990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/>
              <a:t>|| b || = 1.52</a:t>
            </a:r>
            <a:endParaRPr lang="en-GB" sz="1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2597150" y="4881562"/>
            <a:ext cx="1195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>
                <a:solidFill>
                  <a:schemeClr val="accent2"/>
                </a:solidFill>
              </a:rPr>
              <a:t>|| 2x a || = 1.78</a:t>
            </a:r>
            <a:endParaRPr lang="en-GB" sz="1200" b="0" dirty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90012" y="4996625"/>
            <a:ext cx="94488" cy="94487"/>
          </a:xfrm>
          <a:prstGeom prst="ellipse">
            <a:avLst/>
          </a:prstGeom>
          <a:noFill/>
          <a:ln w="31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814762"/>
            <a:ext cx="111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>
                <a:solidFill>
                  <a:srgbClr val="3366FF"/>
                </a:solidFill>
              </a:rPr>
              <a:t>|| b/2 || = 0.39</a:t>
            </a:r>
            <a:endParaRPr lang="en-GB" sz="1200" b="0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2900362"/>
            <a:ext cx="113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/>
              <a:t>&lt;</a:t>
            </a:r>
            <a:r>
              <a:rPr lang="en-GB" sz="1200" b="0" dirty="0" err="1" smtClean="0"/>
              <a:t>a,b</a:t>
            </a:r>
            <a:r>
              <a:rPr lang="en-GB" sz="1200" b="0" dirty="0" smtClean="0"/>
              <a:t>&gt; = –0.67</a:t>
            </a: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53915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models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Measurement error:</a:t>
            </a:r>
          </a:p>
          <a:p>
            <a:r>
              <a:rPr lang="en-US"/>
              <a:t>			where </a:t>
            </a:r>
            <a:r>
              <a:rPr lang="en-US">
                <a:latin typeface="Symbol" charset="0"/>
              </a:rPr>
              <a:t>e</a:t>
            </a:r>
            <a:r>
              <a:rPr lang="en-US" baseline="-25000"/>
              <a:t>j </a:t>
            </a:r>
            <a:r>
              <a:rPr lang="en-US"/>
              <a:t>~ LN(0,</a:t>
            </a:r>
            <a:r>
              <a:rPr lang="en-US">
                <a:latin typeface="Symbol" charset="0"/>
              </a:rPr>
              <a:t>S</a:t>
            </a:r>
            <a:r>
              <a:rPr lang="en-US"/>
              <a:t>) .</a:t>
            </a:r>
          </a:p>
          <a:p>
            <a:pPr>
              <a:spcBef>
                <a:spcPct val="0"/>
              </a:spcBef>
            </a:pPr>
            <a:r>
              <a:rPr lang="en-US"/>
              <a:t>Regression: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Correspondence in Euclidean space:</a:t>
            </a:r>
          </a:p>
          <a:p>
            <a:endParaRPr lang="en-US"/>
          </a:p>
          <a:p>
            <a:endParaRPr lang="en-US"/>
          </a:p>
          <a:p>
            <a:pPr>
              <a:lnSpc>
                <a:spcPct val="125000"/>
              </a:lnSpc>
            </a:pPr>
            <a:r>
              <a:rPr lang="en-US"/>
              <a:t>	</a:t>
            </a:r>
            <a:r>
              <a:rPr lang="en-US">
                <a:latin typeface="Symbol" charset="0"/>
              </a:rPr>
              <a:t>x</a:t>
            </a:r>
            <a:r>
              <a:rPr lang="en-US" baseline="-25000"/>
              <a:t>j</a:t>
            </a:r>
            <a:r>
              <a:rPr lang="en-US"/>
              <a:t>		</a:t>
            </a:r>
            <a:r>
              <a:rPr lang="en-US">
                <a:latin typeface="Symbol" charset="0"/>
              </a:rPr>
              <a:t>x</a:t>
            </a:r>
            <a:r>
              <a:rPr lang="en-US"/>
              <a:t>		 </a:t>
            </a:r>
            <a:r>
              <a:rPr lang="en-US">
                <a:latin typeface="Symbol" charset="0"/>
              </a:rPr>
              <a:t>g</a:t>
            </a:r>
            <a:r>
              <a:rPr lang="en-US"/>
              <a:t>		   u</a:t>
            </a:r>
            <a:r>
              <a:rPr lang="en-US" baseline="-25000"/>
              <a:t>j</a:t>
            </a:r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533400" y="2357438"/>
          <a:ext cx="1231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5" name="Equation" r:id="rId4" imgW="1231900" imgH="355600" progId="Equation.3">
                  <p:embed/>
                </p:oleObj>
              </mc:Choice>
              <mc:Fallback>
                <p:oleObj name="Equation" r:id="rId4" imgW="1231900" imgH="355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57438"/>
                        <a:ext cx="1231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33400" y="3027363"/>
          <a:ext cx="1739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6" name="Equation" r:id="rId6" imgW="1739900" imgH="355600" progId="Equation.3">
                  <p:embed/>
                </p:oleObj>
              </mc:Choice>
              <mc:Fallback>
                <p:oleObj name="Equation" r:id="rId6" imgW="17399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27363"/>
                        <a:ext cx="1739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57200" y="3651250"/>
            <a:ext cx="150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compositions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 flipV="1">
            <a:off x="609600" y="3352800"/>
            <a:ext cx="76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1143000" y="3352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V="1">
            <a:off x="1447800" y="33528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498725" y="3048000"/>
            <a:ext cx="1076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centered</a:t>
            </a:r>
          </a:p>
          <a:p>
            <a:r>
              <a:rPr lang="en-US"/>
              <a:t>covariate</a:t>
            </a: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 flipV="1">
            <a:off x="2286000" y="32004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56332" name="Object 12"/>
          <p:cNvGraphicFramePr>
            <a:graphicFrameLocks noChangeAspect="1"/>
          </p:cNvGraphicFramePr>
          <p:nvPr/>
        </p:nvGraphicFramePr>
        <p:xfrm>
          <a:off x="1416050" y="4724400"/>
          <a:ext cx="420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7" name="Equation" r:id="rId8" imgW="4203700" imgH="355600" progId="Equation.3">
                  <p:embed/>
                </p:oleObj>
              </mc:Choice>
              <mc:Fallback>
                <p:oleObj name="Equation" r:id="rId8" imgW="4203700" imgH="355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4724400"/>
                        <a:ext cx="4203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3" name="Object 13"/>
          <p:cNvGraphicFramePr>
            <a:graphicFrameLocks noChangeAspect="1"/>
          </p:cNvGraphicFramePr>
          <p:nvPr/>
        </p:nvGraphicFramePr>
        <p:xfrm>
          <a:off x="838200" y="5181600"/>
          <a:ext cx="50434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8" name="Equation" r:id="rId10" imgW="5041900" imgH="419100" progId="Equation.3">
                  <p:embed/>
                </p:oleObj>
              </mc:Choice>
              <mc:Fallback>
                <p:oleObj name="Equation" r:id="rId10" imgW="5041900" imgH="4191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81600"/>
                        <a:ext cx="50434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56326" grpId="0"/>
      <p:bldP spid="56327" grpId="0" animBg="1"/>
      <p:bldP spid="56328" grpId="0" animBg="1"/>
      <p:bldP spid="56329" grpId="0" animBg="1"/>
      <p:bldP spid="56330" grpId="0"/>
      <p:bldP spid="563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457200"/>
            <a:ext cx="5441950" cy="1066800"/>
          </a:xfrm>
        </p:spPr>
        <p:txBody>
          <a:bodyPr/>
          <a:lstStyle/>
          <a:p>
            <a:r>
              <a:rPr lang="en-US"/>
              <a:t>Some regression lines</a:t>
            </a:r>
          </a:p>
        </p:txBody>
      </p:sp>
      <p:pic>
        <p:nvPicPr>
          <p:cNvPr id="84996" name="Picture 4" descr="regco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275"/>
            <a:ext cx="6400800" cy="52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28600"/>
            <a:ext cx="5441950" cy="1066800"/>
          </a:xfrm>
        </p:spPr>
        <p:txBody>
          <a:bodyPr/>
          <a:lstStyle/>
          <a:p>
            <a:r>
              <a:rPr lang="en-US"/>
              <a:t>Time series (AR 1)</a:t>
            </a:r>
          </a:p>
        </p:txBody>
      </p:sp>
      <p:pic>
        <p:nvPicPr>
          <p:cNvPr id="86020" name="Picture 4" descr="arco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92300"/>
            <a:ext cx="5486400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1905000" y="1295400"/>
          <a:ext cx="208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7" name="Equation" r:id="rId5" imgW="2082800" imgH="342900" progId="Equation.DSMT4">
                  <p:embed/>
                </p:oleObj>
              </mc:Choice>
              <mc:Fallback>
                <p:oleObj name="Equation" r:id="rId5" imgW="2082800" imgH="342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2082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source receptor model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 relative concentration Y</a:t>
            </a:r>
            <a:r>
              <a:rPr lang="en-US" baseline="-25000" dirty="0"/>
              <a:t>i </a:t>
            </a:r>
            <a:r>
              <a:rPr lang="en-US" dirty="0"/>
              <a:t>of k species at a location over time.</a:t>
            </a:r>
          </a:p>
          <a:p>
            <a:r>
              <a:rPr lang="en-US" dirty="0"/>
              <a:t>Consider p sources with chemical profiles </a:t>
            </a:r>
            <a:r>
              <a:rPr lang="en-US" dirty="0" err="1">
                <a:latin typeface="Symbol" charset="0"/>
              </a:rPr>
              <a:t>q</a:t>
            </a:r>
            <a:r>
              <a:rPr lang="en-US" baseline="-25000" dirty="0" err="1"/>
              <a:t>j</a:t>
            </a:r>
            <a:r>
              <a:rPr lang="en-US" dirty="0"/>
              <a:t>. Let </a:t>
            </a:r>
            <a:r>
              <a:rPr lang="en-US" dirty="0" err="1">
                <a:latin typeface="Symbol" charset="0"/>
              </a:rPr>
              <a:t>a</a:t>
            </a:r>
            <a:r>
              <a:rPr lang="en-US" baseline="-25000" dirty="0" err="1"/>
              <a:t>i</a:t>
            </a:r>
            <a:r>
              <a:rPr lang="en-US" dirty="0"/>
              <a:t> be the vector of mixing proportions of the different sources at the receptor on day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Symbol" charset="0"/>
              </a:rPr>
              <a:t>Q</a:t>
            </a:r>
            <a:r>
              <a:rPr lang="en-US" dirty="0"/>
              <a:t> ~ LN, </a:t>
            </a:r>
            <a:r>
              <a:rPr lang="en-US" dirty="0" err="1">
                <a:latin typeface="Symbol" charset="0"/>
              </a:rPr>
              <a:t>a</a:t>
            </a:r>
            <a:r>
              <a:rPr lang="en-US" baseline="-25000" dirty="0" err="1"/>
              <a:t>i</a:t>
            </a:r>
            <a:r>
              <a:rPr lang="en-US" dirty="0"/>
              <a:t> ~ </a:t>
            </a:r>
            <a:r>
              <a:rPr lang="en-US" dirty="0" err="1"/>
              <a:t>indep</a:t>
            </a:r>
            <a:r>
              <a:rPr lang="en-US" dirty="0"/>
              <a:t> LN, </a:t>
            </a:r>
            <a:r>
              <a:rPr lang="en-US" dirty="0" err="1">
                <a:latin typeface="Symbol" charset="0"/>
              </a:rPr>
              <a:t>e</a:t>
            </a:r>
            <a:r>
              <a:rPr lang="en-US" baseline="-25000" dirty="0" err="1"/>
              <a:t>i</a:t>
            </a:r>
            <a:r>
              <a:rPr lang="en-US" dirty="0"/>
              <a:t> ~ zero mean LN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609600" y="4038600"/>
          <a:ext cx="2311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name="Equation" r:id="rId4" imgW="2311400" imgH="762000" progId="Equation.3">
                  <p:embed/>
                </p:oleObj>
              </mc:Choice>
              <mc:Fallback>
                <p:oleObj name="Equation" r:id="rId4" imgW="2311400" imgH="762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38600"/>
                        <a:ext cx="2311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065255"/>
              </p:ext>
            </p:extLst>
          </p:nvPr>
        </p:nvGraphicFramePr>
        <p:xfrm>
          <a:off x="571500" y="4870450"/>
          <a:ext cx="166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Equation" r:id="rId6" imgW="1663700" imgH="368300" progId="Equation.DSMT4">
                  <p:embed/>
                </p:oleObj>
              </mc:Choice>
              <mc:Fallback>
                <p:oleObj name="Equation" r:id="rId6" imgW="16637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870450"/>
                        <a:ext cx="1663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Juneau air quality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 observations of relative mass of 5 chemical species. Goal: determine the contribution of wood smoke to local pollution load.</a:t>
            </a:r>
          </a:p>
          <a:p>
            <a:r>
              <a:rPr lang="en-US" dirty="0"/>
              <a:t>Prior specification: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Inference by MCMC.</a:t>
            </a:r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838200" y="3810000"/>
          <a:ext cx="393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4" name="Equation" r:id="rId4" imgW="3937000" imgH="838200" progId="Equation.DSMT4">
                  <p:embed/>
                </p:oleObj>
              </mc:Choice>
              <mc:Fallback>
                <p:oleObj name="Equation" r:id="rId4" imgW="3937000" imgH="83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0"/>
                        <a:ext cx="393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Wood smoke contribution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8150"/>
            <a:ext cx="6400800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279525" y="1898650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3DE8"/>
                </a:solidFill>
              </a:rPr>
              <a:t>95% CL</a:t>
            </a:r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1600200" y="2201863"/>
            <a:ext cx="0" cy="685800"/>
          </a:xfrm>
          <a:prstGeom prst="line">
            <a:avLst/>
          </a:prstGeom>
          <a:noFill/>
          <a:ln w="12700">
            <a:solidFill>
              <a:srgbClr val="063DE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600200" y="2201863"/>
            <a:ext cx="762000" cy="2133600"/>
          </a:xfrm>
          <a:prstGeom prst="line">
            <a:avLst/>
          </a:prstGeom>
          <a:noFill/>
          <a:ln w="12700">
            <a:solidFill>
              <a:srgbClr val="063DE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203325" y="5099050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3DE8"/>
                </a:solidFill>
              </a:rPr>
              <a:t>50% CL</a:t>
            </a:r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1524000" y="4038600"/>
            <a:ext cx="381000" cy="914400"/>
          </a:xfrm>
          <a:prstGeom prst="line">
            <a:avLst/>
          </a:prstGeom>
          <a:noFill/>
          <a:ln w="12700">
            <a:solidFill>
              <a:srgbClr val="063DE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V="1">
            <a:off x="1524000" y="3429000"/>
            <a:ext cx="0" cy="1524000"/>
          </a:xfrm>
          <a:prstGeom prst="line">
            <a:avLst/>
          </a:prstGeom>
          <a:noFill/>
          <a:ln w="12700">
            <a:solidFill>
              <a:srgbClr val="063DE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Wood smoke proportion</a:t>
            </a:r>
            <a:endParaRPr lang="en-GB" dirty="0"/>
          </a:p>
        </p:txBody>
      </p:sp>
      <p:pic>
        <p:nvPicPr>
          <p:cNvPr id="3" name="Picture 2" descr="woodsmok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359"/>
            <a:ext cx="6400800" cy="49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7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source </a:t>
            </a:r>
            <a:r>
              <a:rPr lang="en-US" dirty="0"/>
              <a:t>profiles</a:t>
            </a:r>
          </a:p>
        </p:txBody>
      </p:sp>
      <p:pic>
        <p:nvPicPr>
          <p:cNvPr id="61443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33500"/>
            <a:ext cx="44577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Text Box 1028"/>
          <p:cNvSpPr txBox="1">
            <a:spLocks noChangeArrowheads="1"/>
          </p:cNvSpPr>
          <p:nvPr/>
        </p:nvSpPr>
        <p:spPr bwMode="auto">
          <a:xfrm>
            <a:off x="5165725" y="3317875"/>
            <a:ext cx="1208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(fluoranthene)</a:t>
            </a:r>
          </a:p>
        </p:txBody>
      </p:sp>
      <p:sp>
        <p:nvSpPr>
          <p:cNvPr id="61445" name="Text Box 1029"/>
          <p:cNvSpPr txBox="1">
            <a:spLocks noChangeArrowheads="1"/>
          </p:cNvSpPr>
          <p:nvPr/>
        </p:nvSpPr>
        <p:spPr bwMode="auto">
          <a:xfrm>
            <a:off x="3810000" y="1463675"/>
            <a:ext cx="785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(pyrene)</a:t>
            </a:r>
          </a:p>
        </p:txBody>
      </p:sp>
      <p:sp>
        <p:nvSpPr>
          <p:cNvPr id="61446" name="Text Box 1030"/>
          <p:cNvSpPr txBox="1">
            <a:spLocks noChangeArrowheads="1"/>
          </p:cNvSpPr>
          <p:nvPr/>
        </p:nvSpPr>
        <p:spPr bwMode="auto">
          <a:xfrm>
            <a:off x="763588" y="2162175"/>
            <a:ext cx="912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(benzo(a))</a:t>
            </a:r>
          </a:p>
        </p:txBody>
      </p:sp>
      <p:sp>
        <p:nvSpPr>
          <p:cNvPr id="61447" name="Text Box 1031"/>
          <p:cNvSpPr txBox="1">
            <a:spLocks noChangeArrowheads="1"/>
          </p:cNvSpPr>
          <p:nvPr/>
        </p:nvSpPr>
        <p:spPr bwMode="auto">
          <a:xfrm>
            <a:off x="723900" y="4443413"/>
            <a:ext cx="955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(chrysene)</a:t>
            </a:r>
          </a:p>
        </p:txBody>
      </p:sp>
      <p:sp>
        <p:nvSpPr>
          <p:cNvPr id="61448" name="Text Box 1032"/>
          <p:cNvSpPr txBox="1">
            <a:spLocks noChangeArrowheads="1"/>
          </p:cNvSpPr>
          <p:nvPr/>
        </p:nvSpPr>
        <p:spPr bwMode="auto">
          <a:xfrm>
            <a:off x="3830638" y="5149850"/>
            <a:ext cx="920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(benzo(b))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State-space model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5441950" cy="3840163"/>
          </a:xfrm>
        </p:spPr>
        <p:txBody>
          <a:bodyPr/>
          <a:lstStyle/>
          <a:p>
            <a:r>
              <a:rPr lang="en-US"/>
              <a:t>Space-time model of proportions</a:t>
            </a:r>
          </a:p>
          <a:p>
            <a:r>
              <a:rPr lang="en-US"/>
              <a:t>State-space model:</a:t>
            </a:r>
          </a:p>
          <a:p>
            <a:r>
              <a:rPr lang="en-US"/>
              <a:t>z</a:t>
            </a:r>
            <a:r>
              <a:rPr lang="en-US" baseline="-25000"/>
              <a:t>j</a:t>
            </a:r>
            <a:r>
              <a:rPr lang="en-US"/>
              <a:t> unobservable composition ~ LN(</a:t>
            </a:r>
            <a:r>
              <a:rPr lang="en-US">
                <a:latin typeface="Symbol" charset="0"/>
              </a:rPr>
              <a:t>m</a:t>
            </a:r>
            <a:r>
              <a:rPr lang="en-US" baseline="-25000"/>
              <a:t>j</a:t>
            </a:r>
            <a:r>
              <a:rPr lang="en-US"/>
              <a:t>,</a:t>
            </a:r>
            <a:r>
              <a:rPr lang="en-US">
                <a:latin typeface="Symbol" charset="0"/>
              </a:rPr>
              <a:t>S</a:t>
            </a:r>
            <a:r>
              <a:rPr lang="en-US" baseline="-25000"/>
              <a:t>j</a:t>
            </a:r>
            <a:r>
              <a:rPr lang="en-US"/>
              <a:t>)</a:t>
            </a:r>
          </a:p>
          <a:p>
            <a:r>
              <a:rPr lang="en-US"/>
              <a:t>y</a:t>
            </a:r>
            <a:r>
              <a:rPr lang="en-US" baseline="-25000"/>
              <a:t>j</a:t>
            </a:r>
            <a:r>
              <a:rPr lang="en-US"/>
              <a:t> k-vector of counts ~ Mult(</a:t>
            </a:r>
          </a:p>
          <a:p>
            <a:endParaRPr lang="en-US"/>
          </a:p>
          <a:p>
            <a:r>
              <a:rPr lang="en-US"/>
              <a:t>Inference using MCMC again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4102100" y="2743200"/>
          <a:ext cx="1079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4" imgW="1079500" imgH="660400" progId="Equation.DSMT4">
                  <p:embed/>
                </p:oleObj>
              </mc:Choice>
              <mc:Fallback>
                <p:oleObj name="Equation" r:id="rId4" imgW="1079500" imgH="660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2743200"/>
                        <a:ext cx="10795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NAPAP, 1980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</a:t>
            </a:r>
          </a:p>
          <a:p>
            <a:r>
              <a:rPr lang="en-US" dirty="0"/>
              <a:t>Workshop on biological monitoring, 1986</a:t>
            </a:r>
          </a:p>
          <a:p>
            <a:r>
              <a:rPr lang="en-US" dirty="0" err="1"/>
              <a:t>Dirichlet</a:t>
            </a:r>
            <a:r>
              <a:rPr lang="en-US" dirty="0"/>
              <a:t> process: Gary </a:t>
            </a:r>
            <a:r>
              <a:rPr lang="en-US" dirty="0" err="1"/>
              <a:t>Grunwald</a:t>
            </a:r>
            <a:r>
              <a:rPr lang="en-US" dirty="0"/>
              <a:t>, 1987</a:t>
            </a:r>
          </a:p>
          <a:p>
            <a:r>
              <a:rPr lang="en-US" dirty="0"/>
              <a:t>Current framework: Dean </a:t>
            </a:r>
            <a:r>
              <a:rPr lang="en-US" dirty="0" err="1"/>
              <a:t>Billheimer</a:t>
            </a:r>
            <a:r>
              <a:rPr lang="en-US" dirty="0"/>
              <a:t>, 1995</a:t>
            </a:r>
          </a:p>
          <a:p>
            <a:r>
              <a:rPr lang="en-US" dirty="0"/>
              <a:t>Other co-workers: Adrian </a:t>
            </a:r>
            <a:r>
              <a:rPr lang="en-US" dirty="0" err="1"/>
              <a:t>Raftery</a:t>
            </a:r>
            <a:r>
              <a:rPr lang="en-US" dirty="0"/>
              <a:t>, </a:t>
            </a:r>
            <a:r>
              <a:rPr lang="en-US" dirty="0" err="1"/>
              <a:t>Mariabeth</a:t>
            </a:r>
            <a:r>
              <a:rPr lang="en-US" dirty="0"/>
              <a:t> </a:t>
            </a:r>
            <a:r>
              <a:rPr lang="en-US" dirty="0" err="1"/>
              <a:t>Silkey</a:t>
            </a:r>
            <a:r>
              <a:rPr lang="en-US" dirty="0"/>
              <a:t>, </a:t>
            </a:r>
            <a:r>
              <a:rPr lang="en-US" dirty="0" err="1"/>
              <a:t>Eun-Sug</a:t>
            </a:r>
            <a:r>
              <a:rPr lang="en-US" dirty="0"/>
              <a:t> Park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Stability of arthropod</a:t>
            </a:r>
            <a:br>
              <a:rPr lang="en-US"/>
            </a:br>
            <a:r>
              <a:rPr lang="en-US"/>
              <a:t> food webs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/>
              <a:t>Omnivory</a:t>
            </a:r>
            <a:r>
              <a:rPr lang="en-US" sz="2000" dirty="0"/>
              <a:t> thought to destabilize ecological communities</a:t>
            </a:r>
          </a:p>
          <a:p>
            <a:r>
              <a:rPr lang="en-US" sz="2000" dirty="0"/>
              <a:t>Stability: Capacity to recover from shock (relative abundance in trophic classes)</a:t>
            </a:r>
          </a:p>
          <a:p>
            <a:r>
              <a:rPr lang="en-US" sz="2000" dirty="0"/>
              <a:t>Mount St. Helens experiment: 6 </a:t>
            </a:r>
            <a:r>
              <a:rPr lang="en-US" sz="2000" dirty="0" smtClean="0"/>
              <a:t>treatments </a:t>
            </a:r>
            <a:r>
              <a:rPr lang="en-US" sz="2000" dirty="0"/>
              <a:t>in 2-way factorial design; 5 reps.</a:t>
            </a:r>
          </a:p>
          <a:p>
            <a:pPr>
              <a:buFont typeface="Wingdings" charset="0"/>
              <a:buChar char="§"/>
            </a:pPr>
            <a:r>
              <a:rPr lang="en-US" sz="2000" dirty="0"/>
              <a:t>Predator manipulation </a:t>
            </a:r>
            <a:r>
              <a:rPr lang="en-US" sz="2000" dirty="0" smtClean="0"/>
              <a:t>(more omnivores, more specialists, control)</a:t>
            </a:r>
            <a:endParaRPr lang="en-US" sz="2000" dirty="0"/>
          </a:p>
          <a:p>
            <a:pPr>
              <a:buFont typeface="Wingdings" charset="0"/>
              <a:buChar char="§"/>
            </a:pPr>
            <a:r>
              <a:rPr lang="en-US" sz="2000" dirty="0"/>
              <a:t>Vegetation disturbance </a:t>
            </a:r>
            <a:r>
              <a:rPr lang="en-US" sz="2000" dirty="0" smtClean="0"/>
              <a:t>(50% reduction, control)</a:t>
            </a:r>
            <a:endParaRPr lang="en-US" sz="2000" dirty="0"/>
          </a:p>
          <a:p>
            <a:r>
              <a:rPr lang="en-US" sz="2000" dirty="0"/>
              <a:t>Count </a:t>
            </a:r>
            <a:r>
              <a:rPr lang="en-US" sz="2000" dirty="0" err="1"/>
              <a:t>anthropods</a:t>
            </a:r>
            <a:r>
              <a:rPr lang="en-US" sz="2000" dirty="0"/>
              <a:t>, 6 </a:t>
            </a:r>
            <a:r>
              <a:rPr lang="en-US" sz="2000" dirty="0" err="1"/>
              <a:t>wks</a:t>
            </a:r>
            <a:r>
              <a:rPr lang="en-US" sz="2000" dirty="0"/>
              <a:t> after treatment. Divide into specialized herbivores, general herbivores, predators.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Manipulated species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Omnivore:</a:t>
            </a:r>
          </a:p>
          <a:p>
            <a:r>
              <a:rPr lang="en-GB" dirty="0" smtClean="0"/>
              <a:t>Wolf spider</a:t>
            </a:r>
          </a:p>
          <a:p>
            <a:endParaRPr lang="en-GB" dirty="0"/>
          </a:p>
          <a:p>
            <a:r>
              <a:rPr lang="en-GB" dirty="0" smtClean="0"/>
              <a:t>Specialist predator</a:t>
            </a:r>
          </a:p>
          <a:p>
            <a:r>
              <a:rPr lang="en-GB" dirty="0" smtClean="0"/>
              <a:t>Big-eyed bug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Vegetation</a:t>
            </a:r>
          </a:p>
          <a:p>
            <a:endParaRPr lang="en-GB" dirty="0"/>
          </a:p>
          <a:p>
            <a:r>
              <a:rPr lang="en-GB" dirty="0" smtClean="0"/>
              <a:t>fireweed			pearly-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everlasting</a:t>
            </a:r>
            <a:endParaRPr lang="en-GB" dirty="0"/>
          </a:p>
        </p:txBody>
      </p:sp>
      <p:pic>
        <p:nvPicPr>
          <p:cNvPr id="4" name="Picture 3" descr="wolf-spi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81162"/>
            <a:ext cx="1257300" cy="1160585"/>
          </a:xfrm>
          <a:prstGeom prst="rect">
            <a:avLst/>
          </a:prstGeom>
        </p:spPr>
      </p:pic>
      <p:pic>
        <p:nvPicPr>
          <p:cNvPr id="5" name="Picture 4" descr="geocor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81362"/>
            <a:ext cx="1147762" cy="1147762"/>
          </a:xfrm>
          <a:prstGeom prst="rect">
            <a:avLst/>
          </a:prstGeom>
        </p:spPr>
      </p:pic>
      <p:pic>
        <p:nvPicPr>
          <p:cNvPr id="6" name="Picture 5" descr="firewe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729162"/>
            <a:ext cx="925407" cy="1258106"/>
          </a:xfrm>
          <a:prstGeom prst="rect">
            <a:avLst/>
          </a:prstGeom>
        </p:spPr>
      </p:pic>
      <p:pic>
        <p:nvPicPr>
          <p:cNvPr id="7" name="Picture 6" descr="Anaphalis_margaritace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84" y="4729162"/>
            <a:ext cx="1674516" cy="12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3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Specification of structure</a:t>
            </a:r>
          </a:p>
        </p:txBody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Symbol" charset="0"/>
                <a:sym typeface="Symbol" charset="0"/>
              </a:rPr>
              <a:t></a:t>
            </a:r>
            <a:r>
              <a:rPr lang="en-US"/>
              <a:t> is generated from independent observations at each treatment</a:t>
            </a:r>
          </a:p>
          <a:p>
            <a:r>
              <a:rPr lang="en-US"/>
              <a:t>mean depends only on treatment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263"/>
            <a:ext cx="6400800" cy="47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0938"/>
            <a:ext cx="6400800" cy="52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Interaction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ANOVA interaction effect</a:t>
            </a:r>
          </a:p>
          <a:p>
            <a:endParaRPr lang="en-GB" dirty="0"/>
          </a:p>
          <a:p>
            <a:r>
              <a:rPr lang="en-GB" dirty="0" err="1" smtClean="0"/>
              <a:t>alr</a:t>
            </a:r>
            <a:r>
              <a:rPr lang="en-GB" dirty="0" smtClean="0"/>
              <a:t> inverse to get</a:t>
            </a:r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232356"/>
              </p:ext>
            </p:extLst>
          </p:nvPr>
        </p:nvGraphicFramePr>
        <p:xfrm>
          <a:off x="1295400" y="2290762"/>
          <a:ext cx="203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3" name="Equation" r:id="rId3" imgW="2032000" imgH="406400" progId="Equation.DSMT4">
                  <p:embed/>
                </p:oleObj>
              </mc:Choice>
              <mc:Fallback>
                <p:oleObj name="Equation" r:id="rId3" imgW="20320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290762"/>
                        <a:ext cx="2032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604478"/>
              </p:ext>
            </p:extLst>
          </p:nvPr>
        </p:nvGraphicFramePr>
        <p:xfrm>
          <a:off x="1295400" y="2976563"/>
          <a:ext cx="210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4" name="Equation" r:id="rId5" imgW="2108200" imgH="457200" progId="Equation.DSMT4">
                  <p:embed/>
                </p:oleObj>
              </mc:Choice>
              <mc:Fallback>
                <p:oleObj name="Equation" r:id="rId5" imgW="2108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400" y="2976563"/>
                        <a:ext cx="210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nteraction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73462"/>
            <a:ext cx="33401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9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Benthic invertebrates </a:t>
            </a:r>
            <a:br>
              <a:rPr lang="en-US"/>
            </a:br>
            <a:r>
              <a:rPr lang="en-US"/>
              <a:t>in estuary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EMAP estuaries monitoring program: Delaware Bay 1990. 25 locations, 3 grab samples of bottom sediment during summer</a:t>
            </a:r>
          </a:p>
          <a:p>
            <a:r>
              <a:rPr lang="en-US" dirty="0"/>
              <a:t>Invertebrates in samples classified into</a:t>
            </a:r>
          </a:p>
          <a:p>
            <a:pPr lvl="1">
              <a:buFontTx/>
              <a:buChar char="–"/>
            </a:pPr>
            <a:r>
              <a:rPr lang="en-US" dirty="0"/>
              <a:t>pollution </a:t>
            </a:r>
            <a:r>
              <a:rPr lang="en-US" dirty="0" smtClean="0"/>
              <a:t>tolerant</a:t>
            </a:r>
          </a:p>
          <a:p>
            <a:pPr lvl="1">
              <a:buFontTx/>
              <a:buChar char="–"/>
            </a:pPr>
            <a:endParaRPr lang="en-US" dirty="0"/>
          </a:p>
          <a:p>
            <a:pPr lvl="1">
              <a:buFontTx/>
              <a:buChar char="–"/>
            </a:pPr>
            <a:r>
              <a:rPr lang="en-US" dirty="0"/>
              <a:t>pollution </a:t>
            </a:r>
            <a:r>
              <a:rPr lang="en-US" dirty="0" smtClean="0"/>
              <a:t>intolerant</a:t>
            </a:r>
          </a:p>
          <a:p>
            <a:pPr lvl="1">
              <a:buFontTx/>
              <a:buChar char="–"/>
            </a:pPr>
            <a:endParaRPr lang="en-US" dirty="0"/>
          </a:p>
          <a:p>
            <a:pPr lvl="1">
              <a:buFontTx/>
              <a:buChar char="–"/>
            </a:pPr>
            <a:r>
              <a:rPr lang="en-US" dirty="0"/>
              <a:t>suspension feeders (control </a:t>
            </a:r>
            <a:r>
              <a:rPr lang="en-US" dirty="0" smtClean="0"/>
              <a:t>group)</a:t>
            </a:r>
            <a:endParaRPr lang="en-US" dirty="0"/>
          </a:p>
        </p:txBody>
      </p:sp>
      <p:pic>
        <p:nvPicPr>
          <p:cNvPr id="2" name="Picture 1" descr="t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86162"/>
            <a:ext cx="833438" cy="833438"/>
          </a:xfrm>
          <a:prstGeom prst="rect">
            <a:avLst/>
          </a:prstGeom>
        </p:spPr>
      </p:pic>
      <p:pic>
        <p:nvPicPr>
          <p:cNvPr id="3" name="Picture 2" descr="into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271962"/>
            <a:ext cx="972820" cy="729615"/>
          </a:xfrm>
          <a:prstGeom prst="rect">
            <a:avLst/>
          </a:prstGeom>
        </p:spPr>
      </p:pic>
      <p:pic>
        <p:nvPicPr>
          <p:cNvPr id="4" name="Picture 3" descr="sus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475287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 j, subsample t</a:t>
            </a:r>
          </a:p>
          <a:p>
            <a:endParaRPr lang="en-US" dirty="0"/>
          </a:p>
          <a:p>
            <a:r>
              <a:rPr lang="en-US" dirty="0" err="1">
                <a:latin typeface="Symbol" charset="0"/>
              </a:rPr>
              <a:t>q</a:t>
            </a:r>
            <a:r>
              <a:rPr lang="en-US" baseline="-25000" dirty="0" err="1"/>
              <a:t>j</a:t>
            </a:r>
            <a:r>
              <a:rPr lang="en-US" dirty="0"/>
              <a:t> ~ CAR </a:t>
            </a:r>
            <a:r>
              <a:rPr lang="en-US" dirty="0" smtClean="0"/>
              <a:t>process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28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832908"/>
              </p:ext>
            </p:extLst>
          </p:nvPr>
        </p:nvGraphicFramePr>
        <p:xfrm>
          <a:off x="533400" y="2286000"/>
          <a:ext cx="2387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7" name="Equation" r:id="rId4" imgW="2387600" imgH="381000" progId="Equation.DSMT4">
                  <p:embed/>
                </p:oleObj>
              </mc:Choice>
              <mc:Fallback>
                <p:oleObj name="Equation" r:id="rId4" imgW="2387600" imgH="38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2387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609600" y="3124200"/>
          <a:ext cx="35433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8" name="Equation" r:id="rId6" imgW="3543300" imgH="1993900" progId="Equation.DSMT4">
                  <p:embed/>
                </p:oleObj>
              </mc:Choice>
              <mc:Fallback>
                <p:oleObj name="Equation" r:id="rId6" imgW="3543300" imgH="1993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24200"/>
                        <a:ext cx="35433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209800" y="2214562"/>
            <a:ext cx="292100" cy="457200"/>
          </a:xfrm>
          <a:prstGeom prst="rect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Helvetica" charset="0"/>
              <a:ea typeface="ＭＳ Ｐゴシック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514600" y="2214562"/>
            <a:ext cx="1295400" cy="7620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733800" y="1985962"/>
            <a:ext cx="14502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standardized</a:t>
            </a:r>
          </a:p>
          <a:p>
            <a:r>
              <a:rPr lang="en-GB" dirty="0" smtClean="0"/>
              <a:t>covariate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uiExpand="1" build="p"/>
      <p:bldP spid="2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delawar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0"/>
            <a:ext cx="5743575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441950" cy="1066800"/>
          </a:xfrm>
        </p:spPr>
        <p:txBody>
          <a:bodyPr/>
          <a:lstStyle/>
          <a:p>
            <a:r>
              <a:rPr lang="en-US"/>
              <a:t>Effect of salinity</a:t>
            </a:r>
          </a:p>
        </p:txBody>
      </p:sp>
      <p:pic>
        <p:nvPicPr>
          <p:cNvPr id="89091" name="Picture 3" descr="sali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763"/>
            <a:ext cx="6248400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Compositional data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Vector of proportions </a:t>
            </a:r>
          </a:p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Proportion of taxes in different categories</a:t>
            </a:r>
          </a:p>
          <a:p>
            <a:r>
              <a:rPr lang="en-US" dirty="0">
                <a:solidFill>
                  <a:schemeClr val="accent2"/>
                </a:solidFill>
              </a:rPr>
              <a:t>Composition of rock samples</a:t>
            </a:r>
          </a:p>
          <a:p>
            <a:r>
              <a:rPr lang="en-US" dirty="0">
                <a:solidFill>
                  <a:schemeClr val="accent2"/>
                </a:solidFill>
              </a:rPr>
              <a:t>Composition of biological populations</a:t>
            </a:r>
          </a:p>
          <a:p>
            <a:r>
              <a:rPr lang="en-US" dirty="0">
                <a:solidFill>
                  <a:schemeClr val="accent2"/>
                </a:solidFill>
              </a:rPr>
              <a:t>Composition of air pollution</a:t>
            </a:r>
            <a:endParaRPr lang="en-US" dirty="0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71500" y="2146300"/>
          <a:ext cx="4000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1" name="Equation" r:id="rId4" imgW="4000500" imgH="749300" progId="Equation.3">
                  <p:embed/>
                </p:oleObj>
              </mc:Choice>
              <mc:Fallback>
                <p:oleObj name="Equation" r:id="rId4" imgW="4000500" imgH="749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146300"/>
                        <a:ext cx="40005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4740275" y="2309813"/>
          <a:ext cx="99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2" name="Equation" r:id="rId6" imgW="990600" imgH="317500" progId="Equation.3">
                  <p:embed/>
                </p:oleObj>
              </mc:Choice>
              <mc:Fallback>
                <p:oleObj name="Equation" r:id="rId6" imgW="990600" imgH="317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2309813"/>
                        <a:ext cx="990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2514600" y="2290762"/>
            <a:ext cx="914400" cy="457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57912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3509962"/>
            <a:ext cx="1889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mr-IN" dirty="0" smtClean="0"/>
              <a:t>0</a:t>
            </a:r>
            <a:r>
              <a:rPr lang="en-US" dirty="0" smtClean="0"/>
              <a:t>.</a:t>
            </a:r>
            <a:r>
              <a:rPr lang="mr-IN" dirty="0" smtClean="0"/>
              <a:t>34,0</a:t>
            </a:r>
            <a:r>
              <a:rPr lang="en-US" dirty="0" smtClean="0"/>
              <a:t>.</a:t>
            </a:r>
            <a:r>
              <a:rPr lang="mr-IN" dirty="0" smtClean="0"/>
              <a:t>38</a:t>
            </a:r>
            <a:r>
              <a:rPr lang="en-US" dirty="0" smtClean="0"/>
              <a:t>,</a:t>
            </a:r>
            <a:r>
              <a:rPr lang="mr-IN" dirty="0" smtClean="0"/>
              <a:t>0</a:t>
            </a:r>
            <a:r>
              <a:rPr lang="en-US" dirty="0" smtClean="0"/>
              <a:t>.</a:t>
            </a:r>
            <a:r>
              <a:rPr lang="mr-IN" dirty="0" smtClean="0"/>
              <a:t>28</a:t>
            </a:r>
            <a:r>
              <a:rPr lang="en-US" dirty="0" smtClean="0"/>
              <a:t>)</a:t>
            </a:r>
            <a:r>
              <a:rPr lang="mr-IN" dirty="0" smtClean="0"/>
              <a:t>.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048000" y="3890962"/>
            <a:ext cx="228600" cy="5334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5"/>
            <a:ext cx="6705600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bent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400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33400"/>
            <a:ext cx="6438900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7375"/>
            <a:ext cx="6667500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Hope_Creek-Salem_Nucle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1223962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triangle plot</a:t>
            </a: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914400" y="2209800"/>
            <a:ext cx="4267200" cy="35814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3048000" y="2209800"/>
            <a:ext cx="0" cy="3581400"/>
          </a:xfrm>
          <a:prstGeom prst="line">
            <a:avLst/>
          </a:prstGeom>
          <a:noFill/>
          <a:ln w="12700">
            <a:solidFill>
              <a:srgbClr val="0003A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489325" y="2127250"/>
            <a:ext cx="1392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3A5"/>
                </a:solidFill>
              </a:rPr>
              <a:t>Proportion 1</a:t>
            </a:r>
            <a:endParaRPr lang="en-US" dirty="0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3048000" y="2286000"/>
            <a:ext cx="533400" cy="685800"/>
          </a:xfrm>
          <a:prstGeom prst="line">
            <a:avLst/>
          </a:prstGeom>
          <a:noFill/>
          <a:ln w="12700">
            <a:solidFill>
              <a:srgbClr val="0003A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879725" y="57848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3A5"/>
                </a:solidFill>
              </a:rPr>
              <a:t>0</a:t>
            </a:r>
            <a:endParaRPr 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879725" y="1746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3A5"/>
                </a:solidFill>
              </a:rPr>
              <a:t>1</a:t>
            </a:r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 flipV="1">
            <a:off x="2057400" y="3886200"/>
            <a:ext cx="3124200" cy="1905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105400" y="56388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1</a:t>
            </a:r>
            <a:endParaRPr lang="en-US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736725" y="3651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</a:t>
            </a:r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914400" y="3886200"/>
            <a:ext cx="3124200" cy="1905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685800" y="56388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022725" y="3651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0</a:t>
            </a:r>
            <a:endParaRPr lang="en-US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88925" y="4337050"/>
            <a:ext cx="1392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Proportion 2</a:t>
            </a:r>
            <a:endParaRPr 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1600200" y="4495800"/>
            <a:ext cx="914400" cy="3048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3565525" y="5861050"/>
            <a:ext cx="1392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Proportion 3</a:t>
            </a:r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3505200" y="4800600"/>
            <a:ext cx="152400" cy="1143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3276600" y="3657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H="1">
            <a:off x="3352800" y="31242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4022725" y="2965450"/>
            <a:ext cx="1619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0003A5"/>
                </a:solidFill>
              </a:rPr>
              <a:t>0.55</a:t>
            </a:r>
            <a:r>
              <a:rPr lang="en-US" dirty="0"/>
              <a:t>,</a:t>
            </a:r>
            <a:r>
              <a:rPr lang="en-US" dirty="0">
                <a:solidFill>
                  <a:srgbClr val="006600"/>
                </a:solidFill>
              </a:rPr>
              <a:t>0.15</a:t>
            </a:r>
            <a:r>
              <a:rPr lang="en-US" dirty="0"/>
              <a:t>,</a:t>
            </a:r>
            <a:r>
              <a:rPr lang="en-US" dirty="0">
                <a:solidFill>
                  <a:schemeClr val="hlink"/>
                </a:solidFill>
              </a:rPr>
              <a:t>0.30</a:t>
            </a:r>
            <a:r>
              <a:rPr lang="en-US" dirty="0"/>
              <a:t>)</a:t>
            </a:r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H="1">
            <a:off x="3048000" y="3705225"/>
            <a:ext cx="228600" cy="0"/>
          </a:xfrm>
          <a:prstGeom prst="line">
            <a:avLst/>
          </a:prstGeom>
          <a:noFill/>
          <a:ln w="12700" cap="rnd">
            <a:solidFill>
              <a:srgbClr val="0003A5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3352800" y="3733800"/>
            <a:ext cx="228600" cy="381000"/>
          </a:xfrm>
          <a:prstGeom prst="line">
            <a:avLst/>
          </a:prstGeom>
          <a:noFill/>
          <a:ln w="127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H="1">
            <a:off x="2895600" y="3738562"/>
            <a:ext cx="381000" cy="685800"/>
          </a:xfrm>
          <a:prstGeom prst="line">
            <a:avLst/>
          </a:prstGeom>
          <a:noFill/>
          <a:ln w="127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 animBg="1"/>
      <p:bldP spid="51207" grpId="0"/>
      <p:bldP spid="51208" grpId="0"/>
      <p:bldP spid="51210" grpId="0"/>
      <p:bldP spid="51211" grpId="0"/>
      <p:bldP spid="51213" grpId="0"/>
      <p:bldP spid="51214" grpId="0"/>
      <p:bldP spid="51215" grpId="0"/>
      <p:bldP spid="51216" grpId="0" animBg="1"/>
      <p:bldP spid="51217" grpId="0"/>
      <p:bldP spid="51218" grpId="0" animBg="1"/>
      <p:bldP spid="51220" grpId="0" animBg="1"/>
      <p:bldP spid="51221" grpId="0"/>
      <p:bldP spid="51222" grpId="0" animBg="1"/>
      <p:bldP spid="51223" grpId="0" animBg="1"/>
      <p:bldP spid="512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spider plot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64008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04800" y="4718050"/>
            <a:ext cx="25225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(0</a:t>
            </a:r>
            <a:r>
              <a:rPr lang="en-US" i="1" dirty="0"/>
              <a:t>.</a:t>
            </a:r>
            <a:r>
              <a:rPr lang="en-US" dirty="0"/>
              <a:t>40</a:t>
            </a:r>
            <a:r>
              <a:rPr lang="en-US" i="1" dirty="0"/>
              <a:t>,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20</a:t>
            </a:r>
            <a:r>
              <a:rPr lang="en-US" i="1" dirty="0"/>
              <a:t>,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10</a:t>
            </a:r>
            <a:r>
              <a:rPr lang="en-US" i="1" dirty="0"/>
              <a:t>,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05</a:t>
            </a:r>
            <a:r>
              <a:rPr lang="en-US" i="1" dirty="0"/>
              <a:t>,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25)</a:t>
            </a:r>
            <a:endParaRPr lang="en-US" sz="2400" b="0" dirty="0">
              <a:latin typeface="ＭＳ Ｐゴシック" charset="0"/>
            </a:endParaRPr>
          </a:p>
          <a:p>
            <a:endParaRPr lang="en-US" dirty="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22325" y="174625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63DE8"/>
                </a:solidFill>
              </a:rPr>
              <a:t>0.2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1066800" y="2062162"/>
            <a:ext cx="533400" cy="1143000"/>
          </a:xfrm>
          <a:prstGeom prst="line">
            <a:avLst/>
          </a:prstGeom>
          <a:noFill/>
          <a:ln w="12700">
            <a:solidFill>
              <a:srgbClr val="063DE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57200" y="21336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3DE8"/>
                </a:solidFill>
              </a:rPr>
              <a:t>0.4</a:t>
            </a:r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762000" y="2443162"/>
            <a:ext cx="533400" cy="614362"/>
          </a:xfrm>
          <a:prstGeom prst="line">
            <a:avLst/>
          </a:prstGeom>
          <a:noFill/>
          <a:ln w="12700">
            <a:solidFill>
              <a:srgbClr val="063DE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36525" y="250825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3DE8"/>
                </a:solidFill>
              </a:rPr>
              <a:t>0.6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0325" y="304165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3DE8"/>
                </a:solidFill>
              </a:rPr>
              <a:t>0.8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0325" y="365125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3DE8"/>
                </a:solidFill>
              </a:rPr>
              <a:t>1.0</a:t>
            </a: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457200" y="3810000"/>
            <a:ext cx="228600" cy="0"/>
          </a:xfrm>
          <a:prstGeom prst="line">
            <a:avLst/>
          </a:prstGeom>
          <a:noFill/>
          <a:ln w="12700">
            <a:solidFill>
              <a:srgbClr val="063DE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509588" y="3200400"/>
            <a:ext cx="381000" cy="0"/>
          </a:xfrm>
          <a:prstGeom prst="line">
            <a:avLst/>
          </a:prstGeom>
          <a:noFill/>
          <a:ln w="12700">
            <a:solidFill>
              <a:srgbClr val="063DE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533400" y="2743200"/>
            <a:ext cx="533400" cy="381000"/>
          </a:xfrm>
          <a:prstGeom prst="line">
            <a:avLst/>
          </a:prstGeom>
          <a:noFill/>
          <a:ln w="12700">
            <a:solidFill>
              <a:srgbClr val="063DE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0" grpId="0" animBg="1"/>
      <p:bldP spid="52231" grpId="0"/>
      <p:bldP spid="52232" grpId="0" animBg="1"/>
      <p:bldP spid="52233" grpId="0"/>
      <p:bldP spid="52234" grpId="0"/>
      <p:bldP spid="52235" grpId="0"/>
      <p:bldP spid="52236" grpId="0" animBg="1"/>
      <p:bldP spid="52237" grpId="0" animBg="1"/>
      <p:bldP spid="522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algebra for compositions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Perturbation: For			define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composition			acts as a zero, so		    . </a:t>
            </a:r>
          </a:p>
          <a:p>
            <a:pPr>
              <a:lnSpc>
                <a:spcPct val="140000"/>
              </a:lnSpc>
            </a:pPr>
            <a:r>
              <a:rPr lang="en-US"/>
              <a:t>Set				so		      .</a:t>
            </a:r>
          </a:p>
          <a:p>
            <a:r>
              <a:rPr lang="en-US"/>
              <a:t>		</a:t>
            </a:r>
          </a:p>
          <a:p>
            <a:r>
              <a:rPr lang="en-US"/>
              <a:t>Finally define 				.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962275" y="1838325"/>
          <a:ext cx="1257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6" name="Equation" r:id="rId4" imgW="1257300" imgH="368300" progId="Equation.3">
                  <p:embed/>
                </p:oleObj>
              </mc:Choice>
              <mc:Fallback>
                <p:oleObj name="Equation" r:id="rId4" imgW="12573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1838325"/>
                        <a:ext cx="1257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1085850" y="2195513"/>
          <a:ext cx="42291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7" name="Equation" r:id="rId6" imgW="4229100" imgH="1130300" progId="Equation.DSMT36">
                  <p:embed/>
                </p:oleObj>
              </mc:Choice>
              <mc:Fallback>
                <p:oleObj name="Equation" r:id="rId6" imgW="4229100" imgH="1130300" progId="Equation.DSMT3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2195513"/>
                        <a:ext cx="42291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2840038" y="3333750"/>
          <a:ext cx="1511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8" name="Equation" r:id="rId8" imgW="1511300" imgH="673100" progId="Equation.3">
                  <p:embed/>
                </p:oleObj>
              </mc:Choice>
              <mc:Fallback>
                <p:oleObj name="Equation" r:id="rId8" imgW="1511300" imgH="673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3333750"/>
                        <a:ext cx="15113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1676400" y="3835400"/>
          <a:ext cx="1041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9" name="Equation" r:id="rId10" imgW="1041400" imgH="304800" progId="Equation.3">
                  <p:embed/>
                </p:oleObj>
              </mc:Choice>
              <mc:Fallback>
                <p:oleObj name="Equation" r:id="rId10" imgW="1041400" imgH="304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35400"/>
                        <a:ext cx="1041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1038225" y="4121150"/>
          <a:ext cx="2019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0" name="Equation" r:id="rId12" imgW="2019300" imgH="774700" progId="Equation.3">
                  <p:embed/>
                </p:oleObj>
              </mc:Choice>
              <mc:Fallback>
                <p:oleObj name="Equation" r:id="rId12" imgW="2019300" imgH="774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121150"/>
                        <a:ext cx="20193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3581400" y="4267200"/>
          <a:ext cx="1282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1" name="Equation" r:id="rId14" imgW="1282700" imgH="368300" progId="Equation.DSMT36">
                  <p:embed/>
                </p:oleObj>
              </mc:Choice>
              <mc:Fallback>
                <p:oleObj name="Equation" r:id="rId14" imgW="1282700" imgH="368300" progId="Equation.DSMT3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267200"/>
                        <a:ext cx="1282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2514600" y="5105400"/>
          <a:ext cx="1765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2" name="Equation" r:id="rId16" imgW="1765300" imgH="368300" progId="Equation.3">
                  <p:embed/>
                </p:oleObj>
              </mc:Choice>
              <mc:Fallback>
                <p:oleObj name="Equation" r:id="rId16" imgW="1765300" imgH="368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05400"/>
                        <a:ext cx="1765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sum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0800" cy="6400800"/>
          </a:xfrm>
          <a:prstGeom prst="rect">
            <a:avLst/>
          </a:prstGeom>
        </p:spPr>
      </p:pic>
      <p:pic>
        <p:nvPicPr>
          <p:cNvPr id="6" name="Picture 5" descr="compsum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0800" cy="6400800"/>
          </a:xfrm>
          <a:prstGeom prst="rect">
            <a:avLst/>
          </a:prstGeom>
        </p:spPr>
      </p:pic>
      <p:pic>
        <p:nvPicPr>
          <p:cNvPr id="7" name="Picture 6" descr="compsum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080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2781300" y="3992562"/>
            <a:ext cx="85344" cy="85344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1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logistic normal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</a:p>
          <a:p>
            <a:endParaRPr lang="en-US" dirty="0"/>
          </a:p>
          <a:p>
            <a:r>
              <a:rPr lang="en-US" dirty="0"/>
              <a:t>we say that z is </a:t>
            </a:r>
            <a:r>
              <a:rPr lang="en-US" i="1" dirty="0"/>
              <a:t>logistic normal</a:t>
            </a:r>
            <a:r>
              <a:rPr lang="en-US" dirty="0"/>
              <a:t>, in short Z ~ LN(</a:t>
            </a:r>
            <a:r>
              <a:rPr lang="en-US" dirty="0" err="1">
                <a:latin typeface="Symbol" charset="0"/>
              </a:rPr>
              <a:t>m</a:t>
            </a:r>
            <a:r>
              <a:rPr lang="en-US" dirty="0" err="1"/>
              <a:t>,</a:t>
            </a:r>
            <a:r>
              <a:rPr lang="en-US" dirty="0" err="1">
                <a:latin typeface="Symbol" charset="0"/>
              </a:rPr>
              <a:t>S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alr</a:t>
            </a:r>
            <a:r>
              <a:rPr lang="en-US" dirty="0" smtClean="0"/>
              <a:t> has a unique inverse.</a:t>
            </a:r>
            <a:endParaRPr lang="en-US" dirty="0"/>
          </a:p>
          <a:p>
            <a:r>
              <a:rPr lang="en-US" dirty="0"/>
              <a:t>Other distributions on the simplex:</a:t>
            </a:r>
          </a:p>
          <a:p>
            <a:r>
              <a:rPr lang="en-US" dirty="0" err="1"/>
              <a:t>Dirichlet</a:t>
            </a:r>
            <a:r>
              <a:rPr lang="en-US" dirty="0"/>
              <a:t> — ratios of independent gammas</a:t>
            </a:r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Danish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— ratios of independent inverse Gaussian</a:t>
            </a:r>
          </a:p>
          <a:p>
            <a:r>
              <a:rPr lang="en-US" dirty="0"/>
              <a:t>Both have very limited correlation structure.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17125"/>
              </p:ext>
            </p:extLst>
          </p:nvPr>
        </p:nvGraphicFramePr>
        <p:xfrm>
          <a:off x="857250" y="1617662"/>
          <a:ext cx="51577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Equation" r:id="rId4" imgW="5156200" imgH="850900" progId="Equation.3">
                  <p:embed/>
                </p:oleObj>
              </mc:Choice>
              <mc:Fallback>
                <p:oleObj name="Equation" r:id="rId4" imgW="5156200" imgH="850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617662"/>
                        <a:ext cx="515778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52400"/>
            <a:ext cx="5441950" cy="1066800"/>
          </a:xfrm>
        </p:spPr>
        <p:txBody>
          <a:bodyPr/>
          <a:lstStyle/>
          <a:p>
            <a:r>
              <a:rPr lang="en-US"/>
              <a:t>Scalar multiplication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5441950" cy="3840163"/>
          </a:xfrm>
        </p:spPr>
        <p:txBody>
          <a:bodyPr/>
          <a:lstStyle/>
          <a:p>
            <a:r>
              <a:rPr lang="en-US" sz="2000" dirty="0"/>
              <a:t>Let a be a scalar. Define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		is a complete inner product space, with inner product given, e.g., by 					      </a:t>
            </a:r>
          </a:p>
          <a:p>
            <a:r>
              <a:rPr lang="en-US" sz="2000" dirty="0"/>
              <a:t>N is the </a:t>
            </a:r>
            <a:r>
              <a:rPr lang="en-US" sz="2000" dirty="0" smtClean="0"/>
              <a:t>precision matrix </a:t>
            </a:r>
            <a:r>
              <a:rPr lang="en-US" sz="2000" dirty="0"/>
              <a:t>N=</a:t>
            </a:r>
            <a:r>
              <a:rPr lang="en-US" sz="2000" dirty="0" err="1"/>
              <a:t>I+jj</a:t>
            </a:r>
            <a:r>
              <a:rPr lang="en-US" sz="2000" baseline="30000" dirty="0" err="1"/>
              <a:t>T</a:t>
            </a:r>
            <a:endParaRPr lang="en-US" sz="2000" dirty="0"/>
          </a:p>
          <a:p>
            <a:r>
              <a:rPr lang="en-US" sz="2000" dirty="0"/>
              <a:t>j is a vector of k-1 ones.</a:t>
            </a:r>
          </a:p>
          <a:p>
            <a:endParaRPr lang="en-US" sz="2000" dirty="0"/>
          </a:p>
          <a:p>
            <a:r>
              <a:rPr lang="en-US" sz="2000" dirty="0"/>
              <a:t>                is a norm on the simplex.</a:t>
            </a:r>
          </a:p>
          <a:p>
            <a:endParaRPr lang="en-US" sz="2000" dirty="0"/>
          </a:p>
          <a:p>
            <a:r>
              <a:rPr lang="en-US" sz="2000" dirty="0"/>
              <a:t>The inner product and norm are invariant to permutations of the components of the composition.</a:t>
            </a:r>
          </a:p>
          <a:p>
            <a:endParaRPr lang="en-US" sz="2000" dirty="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914400" y="1600200"/>
          <a:ext cx="289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3" name="Equation" r:id="rId4" imgW="2895600" imgH="838200" progId="Equation.DSMT36">
                  <p:embed/>
                </p:oleObj>
              </mc:Choice>
              <mc:Fallback>
                <p:oleObj name="Equation" r:id="rId4" imgW="2895600" imgH="838200" progId="Equation.DSMT3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2895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81000" y="2492375"/>
          <a:ext cx="1397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" name="Equation" r:id="rId6" imgW="1397000" imgH="469900" progId="Equation.DSMT36">
                  <p:embed/>
                </p:oleObj>
              </mc:Choice>
              <mc:Fallback>
                <p:oleObj name="Equation" r:id="rId6" imgW="1397000" imgH="469900" progId="Equation.DSMT3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92375"/>
                        <a:ext cx="1397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1079500" y="3159125"/>
          <a:ext cx="2882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5" name="Equation" r:id="rId8" imgW="2882900" imgH="393700" progId="Equation.DSMT36">
                  <p:embed/>
                </p:oleObj>
              </mc:Choice>
              <mc:Fallback>
                <p:oleObj name="Equation" r:id="rId8" imgW="2882900" imgH="393700" progId="Equation.DSMT3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159125"/>
                        <a:ext cx="2882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38150" y="4622800"/>
          <a:ext cx="1168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6" name="Equation" r:id="rId10" imgW="1168400" imgH="330200" progId="Equation.DSMT36">
                  <p:embed/>
                </p:oleObj>
              </mc:Choice>
              <mc:Fallback>
                <p:oleObj name="Equation" r:id="rId10" imgW="1168400" imgH="330200" progId="Equation.DSMT3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4622800"/>
                        <a:ext cx="1168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00AE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 Presentatio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FFFFFF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 9:Microsoft Office 98:Templates:Blank Presentation</Template>
  <TotalTime>13275</TotalTime>
  <Pages>17</Pages>
  <Words>624</Words>
  <Application>Microsoft Macintosh PowerPoint</Application>
  <PresentationFormat>Custom</PresentationFormat>
  <Paragraphs>165</Paragraphs>
  <Slides>34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Blank Presentation</vt:lpstr>
      <vt:lpstr>Equation</vt:lpstr>
      <vt:lpstr>MathType 6.0 Equation</vt:lpstr>
      <vt:lpstr>Modeling   compositional data</vt:lpstr>
      <vt:lpstr>Background</vt:lpstr>
      <vt:lpstr>Compositional data</vt:lpstr>
      <vt:lpstr>The triangle plot</vt:lpstr>
      <vt:lpstr>The spider plot</vt:lpstr>
      <vt:lpstr>An algebra for compositions</vt:lpstr>
      <vt:lpstr>PowerPoint Presentation</vt:lpstr>
      <vt:lpstr>The logistic normal</vt:lpstr>
      <vt:lpstr>Scalar multiplication</vt:lpstr>
      <vt:lpstr>PowerPoint Presentation</vt:lpstr>
      <vt:lpstr>Some models</vt:lpstr>
      <vt:lpstr>Some regression lines</vt:lpstr>
      <vt:lpstr>Time series (AR 1)</vt:lpstr>
      <vt:lpstr>A source receptor model</vt:lpstr>
      <vt:lpstr>Juneau air quality</vt:lpstr>
      <vt:lpstr>Wood smoke contribution</vt:lpstr>
      <vt:lpstr>Wood smoke proportion</vt:lpstr>
      <vt:lpstr>Posterior source profiles</vt:lpstr>
      <vt:lpstr>State-space model</vt:lpstr>
      <vt:lpstr>Stability of arthropod  food webs</vt:lpstr>
      <vt:lpstr>Manipulated species</vt:lpstr>
      <vt:lpstr>Specification of structure</vt:lpstr>
      <vt:lpstr>PowerPoint Presentation</vt:lpstr>
      <vt:lpstr>PowerPoint Presentation</vt:lpstr>
      <vt:lpstr>Interaction effect</vt:lpstr>
      <vt:lpstr>Benthic invertebrates  in estuary</vt:lpstr>
      <vt:lpstr>PowerPoint Presentation</vt:lpstr>
      <vt:lpstr>PowerPoint Presentation</vt:lpstr>
      <vt:lpstr>Effect of salinity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Compositional data</dc:title>
  <dc:subject/>
  <dc:creator>NRCSE</dc:creator>
  <cp:keywords/>
  <dc:description/>
  <cp:lastModifiedBy>Peter Guttorp</cp:lastModifiedBy>
  <cp:revision>41</cp:revision>
  <cp:lastPrinted>2002-06-25T00:11:10Z</cp:lastPrinted>
  <dcterms:created xsi:type="dcterms:W3CDTF">2002-05-03T18:20:05Z</dcterms:created>
  <dcterms:modified xsi:type="dcterms:W3CDTF">2017-11-27T21:43:58Z</dcterms:modified>
</cp:coreProperties>
</file>