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2"/>
  </p:notesMasterIdLst>
  <p:handoutMasterIdLst>
    <p:handoutMasterId r:id="rId53"/>
  </p:handoutMasterIdLst>
  <p:sldIdLst>
    <p:sldId id="256" r:id="rId2"/>
    <p:sldId id="450" r:id="rId3"/>
    <p:sldId id="424" r:id="rId4"/>
    <p:sldId id="425" r:id="rId5"/>
    <p:sldId id="460" r:id="rId6"/>
    <p:sldId id="402" r:id="rId7"/>
    <p:sldId id="336" r:id="rId8"/>
    <p:sldId id="410" r:id="rId9"/>
    <p:sldId id="408" r:id="rId10"/>
    <p:sldId id="409" r:id="rId11"/>
    <p:sldId id="429" r:id="rId12"/>
    <p:sldId id="428" r:id="rId13"/>
    <p:sldId id="337" r:id="rId14"/>
    <p:sldId id="431" r:id="rId15"/>
    <p:sldId id="432" r:id="rId16"/>
    <p:sldId id="475" r:id="rId17"/>
    <p:sldId id="474" r:id="rId18"/>
    <p:sldId id="476" r:id="rId19"/>
    <p:sldId id="473" r:id="rId20"/>
    <p:sldId id="477" r:id="rId21"/>
    <p:sldId id="433" r:id="rId22"/>
    <p:sldId id="434" r:id="rId23"/>
    <p:sldId id="412" r:id="rId24"/>
    <p:sldId id="338" r:id="rId25"/>
    <p:sldId id="343" r:id="rId26"/>
    <p:sldId id="442" r:id="rId27"/>
    <p:sldId id="478" r:id="rId28"/>
    <p:sldId id="479" r:id="rId29"/>
    <p:sldId id="481" r:id="rId30"/>
    <p:sldId id="482" r:id="rId31"/>
    <p:sldId id="483" r:id="rId32"/>
    <p:sldId id="480" r:id="rId33"/>
    <p:sldId id="500" r:id="rId34"/>
    <p:sldId id="501" r:id="rId35"/>
    <p:sldId id="490" r:id="rId36"/>
    <p:sldId id="484" r:id="rId37"/>
    <p:sldId id="485" r:id="rId38"/>
    <p:sldId id="486" r:id="rId39"/>
    <p:sldId id="487" r:id="rId40"/>
    <p:sldId id="488" r:id="rId41"/>
    <p:sldId id="489" r:id="rId42"/>
    <p:sldId id="497" r:id="rId43"/>
    <p:sldId id="491" r:id="rId44"/>
    <p:sldId id="492" r:id="rId45"/>
    <p:sldId id="498" r:id="rId46"/>
    <p:sldId id="493" r:id="rId47"/>
    <p:sldId id="499" r:id="rId48"/>
    <p:sldId id="494" r:id="rId49"/>
    <p:sldId id="495" r:id="rId50"/>
    <p:sldId id="496" r:id="rId51"/>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1pPr>
    <a:lvl2pPr marL="457200"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2pPr>
    <a:lvl3pPr marL="914400"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3pPr>
    <a:lvl4pPr marL="1371600"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4pPr>
    <a:lvl5pPr marL="1828800" algn="l" rtl="0" eaLnBrk="0" fontAlgn="base" hangingPunct="0">
      <a:spcBef>
        <a:spcPct val="0"/>
      </a:spcBef>
      <a:spcAft>
        <a:spcPct val="0"/>
      </a:spcAft>
      <a:defRPr sz="1600" b="1" kern="1200">
        <a:solidFill>
          <a:schemeClr val="tx1"/>
        </a:solidFill>
        <a:latin typeface="Helvetica" charset="0"/>
        <a:ea typeface="MS PGothic" charset="0"/>
        <a:cs typeface="MS PGothic" charset="0"/>
      </a:defRPr>
    </a:lvl5pPr>
    <a:lvl6pPr marL="2286000" algn="l" defTabSz="457200" rtl="0" eaLnBrk="1" latinLnBrk="0" hangingPunct="1">
      <a:defRPr sz="1600" b="1" kern="1200">
        <a:solidFill>
          <a:schemeClr val="tx1"/>
        </a:solidFill>
        <a:latin typeface="Helvetica" charset="0"/>
        <a:ea typeface="MS PGothic" charset="0"/>
        <a:cs typeface="MS PGothic" charset="0"/>
      </a:defRPr>
    </a:lvl6pPr>
    <a:lvl7pPr marL="2743200" algn="l" defTabSz="457200" rtl="0" eaLnBrk="1" latinLnBrk="0" hangingPunct="1">
      <a:defRPr sz="1600" b="1" kern="1200">
        <a:solidFill>
          <a:schemeClr val="tx1"/>
        </a:solidFill>
        <a:latin typeface="Helvetica" charset="0"/>
        <a:ea typeface="MS PGothic" charset="0"/>
        <a:cs typeface="MS PGothic" charset="0"/>
      </a:defRPr>
    </a:lvl7pPr>
    <a:lvl8pPr marL="3200400" algn="l" defTabSz="457200" rtl="0" eaLnBrk="1" latinLnBrk="0" hangingPunct="1">
      <a:defRPr sz="1600" b="1" kern="1200">
        <a:solidFill>
          <a:schemeClr val="tx1"/>
        </a:solidFill>
        <a:latin typeface="Helvetica" charset="0"/>
        <a:ea typeface="MS PGothic" charset="0"/>
        <a:cs typeface="MS PGothic" charset="0"/>
      </a:defRPr>
    </a:lvl8pPr>
    <a:lvl9pPr marL="3657600" algn="l" defTabSz="457200" rtl="0" eaLnBrk="1" latinLnBrk="0" hangingPunct="1">
      <a:defRPr sz="1600" b="1" kern="1200">
        <a:solidFill>
          <a:schemeClr val="tx1"/>
        </a:solidFill>
        <a:latin typeface="Helvetic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194A2C"/>
    <a:srgbClr val="FF0066"/>
    <a:srgbClr val="000DA3"/>
    <a:srgbClr val="063D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9614"/>
  </p:normalViewPr>
  <p:slideViewPr>
    <p:cSldViewPr>
      <p:cViewPr>
        <p:scale>
          <a:sx n="147" d="100"/>
          <a:sy n="147" d="100"/>
        </p:scale>
        <p:origin x="14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6" Type="http://schemas.openxmlformats.org/officeDocument/2006/relationships/image" Target="../media/image60.emf"/><Relationship Id="rId7" Type="http://schemas.openxmlformats.org/officeDocument/2006/relationships/image" Target="../media/image61.emf"/><Relationship Id="rId8" Type="http://schemas.openxmlformats.org/officeDocument/2006/relationships/image" Target="../media/image62.emf"/><Relationship Id="rId1" Type="http://schemas.openxmlformats.org/officeDocument/2006/relationships/image" Target="../media/image55.emf"/><Relationship Id="rId2"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emf"/><Relationship Id="rId6" Type="http://schemas.openxmlformats.org/officeDocument/2006/relationships/image" Target="../media/image19.wmf"/><Relationship Id="rId1" Type="http://schemas.openxmlformats.org/officeDocument/2006/relationships/image" Target="../media/image14.wmf"/><Relationship Id="rId2"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emf"/><Relationship Id="rId6" Type="http://schemas.openxmlformats.org/officeDocument/2006/relationships/image" Target="../media/image32.wmf"/><Relationship Id="rId7" Type="http://schemas.openxmlformats.org/officeDocument/2006/relationships/image" Target="../media/image33.wmf"/><Relationship Id="rId8" Type="http://schemas.openxmlformats.org/officeDocument/2006/relationships/image" Target="../media/image34.wmf"/><Relationship Id="rId9" Type="http://schemas.openxmlformats.org/officeDocument/2006/relationships/image" Target="../media/image35.emf"/><Relationship Id="rId1" Type="http://schemas.openxmlformats.org/officeDocument/2006/relationships/image" Target="../media/image27.emf"/><Relationship Id="rId2"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image" Target="../media/image42.wmf"/><Relationship Id="rId7" Type="http://schemas.openxmlformats.org/officeDocument/2006/relationships/image" Target="../media/image43.wmf"/><Relationship Id="rId1" Type="http://schemas.openxmlformats.org/officeDocument/2006/relationships/image" Target="../media/image37.wmf"/><Relationship Id="rId2"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wmf"/><Relationship Id="rId1" Type="http://schemas.openxmlformats.org/officeDocument/2006/relationships/image" Target="../media/image44.wmf"/><Relationship Id="rId2"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050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1417638" y="839788"/>
            <a:ext cx="4479925" cy="3360737"/>
          </a:xfrm>
          <a:prstGeom prst="rect">
            <a:avLst/>
          </a:prstGeom>
          <a:noFill/>
          <a:ln w="12700">
            <a:solidFill>
              <a:schemeClr val="tx1"/>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37898220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417638" y="839788"/>
            <a:ext cx="4479925" cy="3360737"/>
          </a:xfrm>
          <a:ln/>
        </p:spPr>
      </p:sp>
      <p:sp>
        <p:nvSpPr>
          <p:cNvPr id="5122"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1257300" y="720725"/>
            <a:ext cx="4800600" cy="3600450"/>
          </a:xfrm>
          <a:ln/>
        </p:spPr>
      </p:sp>
      <p:sp>
        <p:nvSpPr>
          <p:cNvPr id="10242" name="Rectangle 3"/>
          <p:cNvSpPr>
            <a:spLocks noGrp="1" noChangeArrowheads="1"/>
          </p:cNvSpPr>
          <p:nvPr>
            <p:ph type="body" idx="1"/>
          </p:nvPr>
        </p:nvSpPr>
        <p:spPr>
          <a:xfrm>
            <a:off x="731838" y="4560888"/>
            <a:ext cx="5851525" cy="431958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Note that </a:t>
            </a:r>
            <a:r>
              <a:rPr lang="en-US" dirty="0" err="1">
                <a:ea typeface="MS PGothic" charset="0"/>
              </a:rPr>
              <a:t>Nychka</a:t>
            </a:r>
            <a:r>
              <a:rPr lang="ja-JP" altLang="en-US" dirty="0">
                <a:ea typeface="MS PGothic" charset="0"/>
              </a:rPr>
              <a:t>’</a:t>
            </a:r>
            <a:r>
              <a:rPr lang="en-US" altLang="ja-JP" dirty="0">
                <a:ea typeface="MS PGothic" charset="0"/>
              </a:rPr>
              <a:t>s wavelet method was applied to gridded model output, not irregular monitoring data.  </a:t>
            </a:r>
          </a:p>
          <a:p>
            <a:r>
              <a:rPr lang="en-US" dirty="0">
                <a:ea typeface="MS PGothic" charset="0"/>
              </a:rPr>
              <a:t>There are also methods derived from EOF analysis common in the atmospheric sciences.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417638" y="839788"/>
            <a:ext cx="4479925" cy="3360737"/>
          </a:xfrm>
          <a:ln/>
        </p:spPr>
      </p:sp>
      <p:sp>
        <p:nvSpPr>
          <p:cNvPr id="15362"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417638" y="839788"/>
            <a:ext cx="4479925" cy="3360737"/>
          </a:xfrm>
          <a:ln/>
        </p:spPr>
      </p:sp>
      <p:sp>
        <p:nvSpPr>
          <p:cNvPr id="22530"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All </a:t>
            </a:r>
            <a:r>
              <a:rPr lang="en-US" dirty="0" err="1" smtClean="0"/>
              <a:t>nonstationary</a:t>
            </a:r>
            <a:r>
              <a:rPr lang="en-US" dirty="0" smtClean="0"/>
              <a:t> spatial correlation structures of practical interest are not included in this class of models</a:t>
            </a:r>
            <a:r>
              <a:rPr lang="en-US" baseline="0" dirty="0" smtClean="0"/>
              <a:t> (we’ll return to limitations later), but it is important that we have the following property established.</a:t>
            </a:r>
            <a:endParaRPr lang="en-US" dirty="0"/>
          </a:p>
        </p:txBody>
      </p:sp>
    </p:spTree>
    <p:extLst>
      <p:ext uri="{BB962C8B-B14F-4D97-AF65-F5344CB8AC3E}">
        <p14:creationId xmlns:p14="http://schemas.microsoft.com/office/powerpoint/2010/main" val="405001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417638" y="839788"/>
            <a:ext cx="4479925" cy="3360737"/>
          </a:xfrm>
          <a:ln/>
        </p:spPr>
      </p:sp>
      <p:sp>
        <p:nvSpPr>
          <p:cNvPr id="30722"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1417638" y="839788"/>
            <a:ext cx="4479925" cy="3360737"/>
          </a:xfrm>
          <a:ln/>
        </p:spPr>
      </p:sp>
      <p:sp>
        <p:nvSpPr>
          <p:cNvPr id="34818" name="Rectangle 3"/>
          <p:cNvSpPr>
            <a:spLocks noGrp="1" noChangeArrowheads="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893" y="2129752"/>
            <a:ext cx="7774216" cy="14707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57" y="3885861"/>
            <a:ext cx="6399893" cy="17527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089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619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557" y="609714"/>
            <a:ext cx="1943551" cy="548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898" y="609714"/>
            <a:ext cx="5612947" cy="548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329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893" y="609714"/>
            <a:ext cx="7774216" cy="114130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894" y="1981994"/>
            <a:ext cx="3778250" cy="41083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0858" y="1981996"/>
            <a:ext cx="3778250" cy="1971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0858" y="4116839"/>
            <a:ext cx="3778250" cy="1973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4463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893" y="609714"/>
            <a:ext cx="7774216" cy="114130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894" y="1981994"/>
            <a:ext cx="3778250" cy="41083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0858" y="1981994"/>
            <a:ext cx="3778250" cy="41083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76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63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449" y="4407261"/>
            <a:ext cx="7771944" cy="13620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3449" y="2905905"/>
            <a:ext cx="7771944" cy="150135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64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894" y="1981994"/>
            <a:ext cx="3778250" cy="4108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0858" y="1981994"/>
            <a:ext cx="3778250" cy="4108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42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8111" y="275136"/>
            <a:ext cx="822778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8107" y="1535323"/>
            <a:ext cx="4039054" cy="6402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8107" y="2175609"/>
            <a:ext cx="4039054" cy="3950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5" y="1535323"/>
            <a:ext cx="4041321" cy="6402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5" y="2175609"/>
            <a:ext cx="4041321" cy="39503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940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712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64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110" y="273437"/>
            <a:ext cx="3007179" cy="11616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145" y="273439"/>
            <a:ext cx="5111750" cy="5852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8110" y="1435120"/>
            <a:ext cx="3007179" cy="46908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671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1281"/>
            <a:ext cx="5488216" cy="5655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3111"/>
            <a:ext cx="5488216" cy="41151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1608" y="5366837"/>
            <a:ext cx="5488216" cy="805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37520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893" y="609714"/>
            <a:ext cx="7774216" cy="1141301"/>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65087" tIns="31750" rIns="65087" bIns="317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4893" y="1981994"/>
            <a:ext cx="7774216" cy="410834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65087" tIns="31750" rIns="65087" bIns="317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739322" y="1"/>
            <a:ext cx="1097643" cy="293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639763" rtl="0" eaLnBrk="0" fontAlgn="base" hangingPunct="0">
        <a:spcBef>
          <a:spcPct val="0"/>
        </a:spcBef>
        <a:spcAft>
          <a:spcPct val="0"/>
        </a:spcAft>
        <a:defRPr sz="3100" b="1">
          <a:solidFill>
            <a:srgbClr val="063DE8"/>
          </a:solidFill>
          <a:latin typeface="+mj-lt"/>
          <a:ea typeface="MS PGothic" pitchFamily="34" charset="-128"/>
          <a:cs typeface="MS PGothic" charset="0"/>
        </a:defRPr>
      </a:lvl1pPr>
      <a:lvl2pPr algn="ctr" defTabSz="639763" rtl="0" eaLnBrk="0" fontAlgn="base" hangingPunct="0">
        <a:spcBef>
          <a:spcPct val="0"/>
        </a:spcBef>
        <a:spcAft>
          <a:spcPct val="0"/>
        </a:spcAft>
        <a:defRPr sz="3100" b="1">
          <a:solidFill>
            <a:srgbClr val="063DE8"/>
          </a:solidFill>
          <a:latin typeface="Helvetica" charset="0"/>
          <a:ea typeface="MS PGothic" pitchFamily="34" charset="-128"/>
          <a:cs typeface="MS PGothic" charset="0"/>
        </a:defRPr>
      </a:lvl2pPr>
      <a:lvl3pPr algn="ctr" defTabSz="639763" rtl="0" eaLnBrk="0" fontAlgn="base" hangingPunct="0">
        <a:spcBef>
          <a:spcPct val="0"/>
        </a:spcBef>
        <a:spcAft>
          <a:spcPct val="0"/>
        </a:spcAft>
        <a:defRPr sz="3100" b="1">
          <a:solidFill>
            <a:srgbClr val="063DE8"/>
          </a:solidFill>
          <a:latin typeface="Helvetica" charset="0"/>
          <a:ea typeface="MS PGothic" pitchFamily="34" charset="-128"/>
          <a:cs typeface="MS PGothic" charset="0"/>
        </a:defRPr>
      </a:lvl3pPr>
      <a:lvl4pPr algn="ctr" defTabSz="639763" rtl="0" eaLnBrk="0" fontAlgn="base" hangingPunct="0">
        <a:spcBef>
          <a:spcPct val="0"/>
        </a:spcBef>
        <a:spcAft>
          <a:spcPct val="0"/>
        </a:spcAft>
        <a:defRPr sz="3100" b="1">
          <a:solidFill>
            <a:srgbClr val="063DE8"/>
          </a:solidFill>
          <a:latin typeface="Helvetica" charset="0"/>
          <a:ea typeface="MS PGothic" pitchFamily="34" charset="-128"/>
          <a:cs typeface="MS PGothic" charset="0"/>
        </a:defRPr>
      </a:lvl4pPr>
      <a:lvl5pPr algn="ctr" defTabSz="639763" rtl="0" eaLnBrk="0" fontAlgn="base" hangingPunct="0">
        <a:spcBef>
          <a:spcPct val="0"/>
        </a:spcBef>
        <a:spcAft>
          <a:spcPct val="0"/>
        </a:spcAft>
        <a:defRPr sz="3100" b="1">
          <a:solidFill>
            <a:srgbClr val="063DE8"/>
          </a:solidFill>
          <a:latin typeface="Helvetica" charset="0"/>
          <a:ea typeface="MS PGothic" pitchFamily="34" charset="-128"/>
          <a:cs typeface="MS PGothic" charset="0"/>
        </a:defRPr>
      </a:lvl5pPr>
      <a:lvl6pPr marL="457200" algn="ctr" defTabSz="639763" rtl="0" eaLnBrk="0" fontAlgn="base" hangingPunct="0">
        <a:spcBef>
          <a:spcPct val="0"/>
        </a:spcBef>
        <a:spcAft>
          <a:spcPct val="0"/>
        </a:spcAft>
        <a:defRPr sz="3100" b="1">
          <a:solidFill>
            <a:srgbClr val="063DE8"/>
          </a:solidFill>
          <a:latin typeface="Helvetica" charset="0"/>
        </a:defRPr>
      </a:lvl6pPr>
      <a:lvl7pPr marL="914400" algn="ctr" defTabSz="639763" rtl="0" eaLnBrk="0" fontAlgn="base" hangingPunct="0">
        <a:spcBef>
          <a:spcPct val="0"/>
        </a:spcBef>
        <a:spcAft>
          <a:spcPct val="0"/>
        </a:spcAft>
        <a:defRPr sz="3100" b="1">
          <a:solidFill>
            <a:srgbClr val="063DE8"/>
          </a:solidFill>
          <a:latin typeface="Helvetica" charset="0"/>
        </a:defRPr>
      </a:lvl7pPr>
      <a:lvl8pPr marL="1371600" algn="ctr" defTabSz="639763" rtl="0" eaLnBrk="0" fontAlgn="base" hangingPunct="0">
        <a:spcBef>
          <a:spcPct val="0"/>
        </a:spcBef>
        <a:spcAft>
          <a:spcPct val="0"/>
        </a:spcAft>
        <a:defRPr sz="3100" b="1">
          <a:solidFill>
            <a:srgbClr val="063DE8"/>
          </a:solidFill>
          <a:latin typeface="Helvetica" charset="0"/>
        </a:defRPr>
      </a:lvl8pPr>
      <a:lvl9pPr marL="1828800" algn="ctr" defTabSz="639763" rtl="0" eaLnBrk="0" fontAlgn="base" hangingPunct="0">
        <a:spcBef>
          <a:spcPct val="0"/>
        </a:spcBef>
        <a:spcAft>
          <a:spcPct val="0"/>
        </a:spcAft>
        <a:defRPr sz="3100" b="1">
          <a:solidFill>
            <a:srgbClr val="063DE8"/>
          </a:solidFill>
          <a:latin typeface="Helvetica" charset="0"/>
        </a:defRPr>
      </a:lvl9pPr>
    </p:titleStyle>
    <p:bodyStyle>
      <a:lvl1pPr marL="342900" indent="-342900" algn="l" defTabSz="639763" rtl="0" eaLnBrk="0" fontAlgn="base" hangingPunct="0">
        <a:spcBef>
          <a:spcPct val="20000"/>
        </a:spcBef>
        <a:spcAft>
          <a:spcPct val="0"/>
        </a:spcAft>
        <a:defRPr sz="2200" b="1">
          <a:solidFill>
            <a:schemeClr val="tx1"/>
          </a:solidFill>
          <a:latin typeface="+mn-lt"/>
          <a:ea typeface="MS PGothic" pitchFamily="34" charset="-128"/>
          <a:cs typeface="MS PGothic" charset="0"/>
        </a:defRPr>
      </a:lvl1pPr>
      <a:lvl2pPr marL="341313" indent="12700" algn="l" defTabSz="639763" rtl="0" eaLnBrk="0" fontAlgn="base" hangingPunct="0">
        <a:spcBef>
          <a:spcPct val="20000"/>
        </a:spcBef>
        <a:spcAft>
          <a:spcPct val="0"/>
        </a:spcAft>
        <a:defRPr sz="2000" b="1">
          <a:solidFill>
            <a:schemeClr val="tx1"/>
          </a:solidFill>
          <a:latin typeface="+mn-lt"/>
          <a:ea typeface="MS PGothic" pitchFamily="34" charset="-128"/>
          <a:cs typeface="MS PGothic" charset="0"/>
        </a:defRPr>
      </a:lvl2pPr>
      <a:lvl3pPr marL="627063" indent="12700" algn="l" defTabSz="639763" rtl="0" eaLnBrk="0" fontAlgn="base" hangingPunct="0">
        <a:spcBef>
          <a:spcPct val="20000"/>
        </a:spcBef>
        <a:spcAft>
          <a:spcPct val="0"/>
        </a:spcAft>
        <a:defRPr sz="1700" b="1">
          <a:solidFill>
            <a:schemeClr val="tx1"/>
          </a:solidFill>
          <a:latin typeface="+mn-lt"/>
          <a:ea typeface="MS PGothic" pitchFamily="34" charset="-128"/>
          <a:cs typeface="MS PGothic" charset="0"/>
        </a:defRPr>
      </a:lvl3pPr>
      <a:lvl4pPr marL="968375" indent="-7938" algn="l" defTabSz="639763" rtl="0" eaLnBrk="0" fontAlgn="base" hangingPunct="0">
        <a:spcBef>
          <a:spcPct val="20000"/>
        </a:spcBef>
        <a:spcAft>
          <a:spcPct val="0"/>
        </a:spcAft>
        <a:defRPr sz="1400" b="1">
          <a:solidFill>
            <a:schemeClr val="tx1"/>
          </a:solidFill>
          <a:latin typeface="+mn-lt"/>
          <a:ea typeface="MS PGothic" pitchFamily="34" charset="-128"/>
          <a:cs typeface="MS PGothic" charset="0"/>
        </a:defRPr>
      </a:lvl4pPr>
      <a:lvl5pPr marL="1311275" indent="-31750" algn="l" defTabSz="639763" rtl="0" eaLnBrk="0" fontAlgn="base" hangingPunct="0">
        <a:spcBef>
          <a:spcPct val="20000"/>
        </a:spcBef>
        <a:spcAft>
          <a:spcPct val="0"/>
        </a:spcAft>
        <a:defRPr sz="1400" b="1">
          <a:solidFill>
            <a:schemeClr val="tx1"/>
          </a:solidFill>
          <a:latin typeface="+mn-lt"/>
          <a:ea typeface="MS PGothic" pitchFamily="34" charset="-128"/>
          <a:cs typeface="MS PGothic" charset="0"/>
        </a:defRPr>
      </a:lvl5pPr>
      <a:lvl6pPr marL="1768475" indent="-31750" algn="l" defTabSz="639763" rtl="0" eaLnBrk="0" fontAlgn="base" hangingPunct="0">
        <a:spcBef>
          <a:spcPct val="20000"/>
        </a:spcBef>
        <a:spcAft>
          <a:spcPct val="0"/>
        </a:spcAft>
        <a:defRPr sz="1400" b="1">
          <a:solidFill>
            <a:schemeClr val="tx1"/>
          </a:solidFill>
          <a:latin typeface="+mn-lt"/>
          <a:ea typeface="ＭＳ Ｐゴシック" charset="-128"/>
        </a:defRPr>
      </a:lvl6pPr>
      <a:lvl7pPr marL="2225675" indent="-31750" algn="l" defTabSz="639763" rtl="0" eaLnBrk="0" fontAlgn="base" hangingPunct="0">
        <a:spcBef>
          <a:spcPct val="20000"/>
        </a:spcBef>
        <a:spcAft>
          <a:spcPct val="0"/>
        </a:spcAft>
        <a:defRPr sz="1400" b="1">
          <a:solidFill>
            <a:schemeClr val="tx1"/>
          </a:solidFill>
          <a:latin typeface="+mn-lt"/>
          <a:ea typeface="ＭＳ Ｐゴシック" charset="-128"/>
        </a:defRPr>
      </a:lvl7pPr>
      <a:lvl8pPr marL="2682875" indent="-31750" algn="l" defTabSz="639763" rtl="0" eaLnBrk="0" fontAlgn="base" hangingPunct="0">
        <a:spcBef>
          <a:spcPct val="20000"/>
        </a:spcBef>
        <a:spcAft>
          <a:spcPct val="0"/>
        </a:spcAft>
        <a:defRPr sz="1400" b="1">
          <a:solidFill>
            <a:schemeClr val="tx1"/>
          </a:solidFill>
          <a:latin typeface="+mn-lt"/>
          <a:ea typeface="ＭＳ Ｐゴシック" charset="-128"/>
        </a:defRPr>
      </a:lvl8pPr>
      <a:lvl9pPr marL="3140075" indent="-31750" algn="l" defTabSz="639763" rtl="0" eaLnBrk="0" fontAlgn="base" hangingPunct="0">
        <a:spcBef>
          <a:spcPct val="20000"/>
        </a:spcBef>
        <a:spcAft>
          <a:spcPct val="0"/>
        </a:spcAft>
        <a:defRPr sz="14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 Id="rId3"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bin"/><Relationship Id="rId5" Type="http://schemas.openxmlformats.org/officeDocument/2006/relationships/image" Target="../media/image12.wmf"/><Relationship Id="rId6" Type="http://schemas.openxmlformats.org/officeDocument/2006/relationships/oleObject" Target="../embeddings/oleObject6.bin"/><Relationship Id="rId7" Type="http://schemas.openxmlformats.org/officeDocument/2006/relationships/image" Target="../media/image13.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8.emf"/><Relationship Id="rId13" Type="http://schemas.openxmlformats.org/officeDocument/2006/relationships/oleObject" Target="../embeddings/oleObject12.bin"/><Relationship Id="rId14" Type="http://schemas.openxmlformats.org/officeDocument/2006/relationships/image" Target="../media/image19.wmf"/><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embeddings/oleObject7.bin"/><Relationship Id="rId4" Type="http://schemas.openxmlformats.org/officeDocument/2006/relationships/image" Target="../media/image14.wmf"/><Relationship Id="rId5" Type="http://schemas.openxmlformats.org/officeDocument/2006/relationships/oleObject" Target="../embeddings/oleObject8.bin"/><Relationship Id="rId6" Type="http://schemas.openxmlformats.org/officeDocument/2006/relationships/image" Target="../media/image15.wmf"/><Relationship Id="rId7" Type="http://schemas.openxmlformats.org/officeDocument/2006/relationships/oleObject" Target="../embeddings/oleObject9.bin"/><Relationship Id="rId8" Type="http://schemas.openxmlformats.org/officeDocument/2006/relationships/image" Target="../media/image16.wmf"/><Relationship Id="rId9" Type="http://schemas.openxmlformats.org/officeDocument/2006/relationships/oleObject" Target="../embeddings/oleObject10.bin"/><Relationship Id="rId10"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0.emf"/><Relationship Id="rId5" Type="http://schemas.openxmlformats.org/officeDocument/2006/relationships/oleObject" Target="../embeddings/oleObject14.bin"/><Relationship Id="rId6"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image" Target="../media/image35.emf"/><Relationship Id="rId10" Type="http://schemas.openxmlformats.org/officeDocument/2006/relationships/image" Target="../media/image30.wmf"/><Relationship Id="rId11" Type="http://schemas.openxmlformats.org/officeDocument/2006/relationships/oleObject" Target="../embeddings/oleObject19.bin"/><Relationship Id="rId12" Type="http://schemas.openxmlformats.org/officeDocument/2006/relationships/image" Target="../media/image31.emf"/><Relationship Id="rId13" Type="http://schemas.openxmlformats.org/officeDocument/2006/relationships/oleObject" Target="../embeddings/oleObject20.bin"/><Relationship Id="rId14" Type="http://schemas.openxmlformats.org/officeDocument/2006/relationships/image" Target="../media/image32.wmf"/><Relationship Id="rId15" Type="http://schemas.openxmlformats.org/officeDocument/2006/relationships/oleObject" Target="../embeddings/oleObject21.bin"/><Relationship Id="rId16" Type="http://schemas.openxmlformats.org/officeDocument/2006/relationships/image" Target="../media/image33.wmf"/><Relationship Id="rId17" Type="http://schemas.openxmlformats.org/officeDocument/2006/relationships/oleObject" Target="../embeddings/oleObject22.bin"/><Relationship Id="rId18" Type="http://schemas.openxmlformats.org/officeDocument/2006/relationships/image" Target="../media/image34.wmf"/><Relationship Id="rId19" Type="http://schemas.openxmlformats.org/officeDocument/2006/relationships/oleObject" Target="../embeddings/oleObject23.bin"/><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embeddings/oleObject15.bin"/><Relationship Id="rId4" Type="http://schemas.openxmlformats.org/officeDocument/2006/relationships/image" Target="../media/image27.emf"/><Relationship Id="rId5" Type="http://schemas.openxmlformats.org/officeDocument/2006/relationships/oleObject" Target="../embeddings/oleObject16.bin"/><Relationship Id="rId6" Type="http://schemas.openxmlformats.org/officeDocument/2006/relationships/image" Target="../media/image28.wmf"/><Relationship Id="rId7" Type="http://schemas.openxmlformats.org/officeDocument/2006/relationships/oleObject" Target="../embeddings/oleObject17.bin"/><Relationship Id="rId8"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image" Target="../media/image40.wmf"/><Relationship Id="rId12" Type="http://schemas.openxmlformats.org/officeDocument/2006/relationships/oleObject" Target="../embeddings/oleObject29.bin"/><Relationship Id="rId13" Type="http://schemas.openxmlformats.org/officeDocument/2006/relationships/image" Target="../media/image41.wmf"/><Relationship Id="rId14" Type="http://schemas.openxmlformats.org/officeDocument/2006/relationships/oleObject" Target="../embeddings/oleObject30.bin"/><Relationship Id="rId15" Type="http://schemas.openxmlformats.org/officeDocument/2006/relationships/image" Target="../media/image42.wmf"/><Relationship Id="rId16" Type="http://schemas.openxmlformats.org/officeDocument/2006/relationships/oleObject" Target="../embeddings/oleObject31.bin"/><Relationship Id="rId17" Type="http://schemas.openxmlformats.org/officeDocument/2006/relationships/image" Target="../media/image43.wmf"/><Relationship Id="rId1" Type="http://schemas.openxmlformats.org/officeDocument/2006/relationships/vmlDrawing" Target="../drawings/vmlDrawing8.vml"/><Relationship Id="rId2" Type="http://schemas.openxmlformats.org/officeDocument/2006/relationships/slideLayout" Target="../slideLayouts/slideLayout12.xml"/><Relationship Id="rId3" Type="http://schemas.openxmlformats.org/officeDocument/2006/relationships/notesSlide" Target="../notesSlides/notesSlide5.xml"/><Relationship Id="rId4" Type="http://schemas.openxmlformats.org/officeDocument/2006/relationships/oleObject" Target="../embeddings/oleObject25.bin"/><Relationship Id="rId5" Type="http://schemas.openxmlformats.org/officeDocument/2006/relationships/image" Target="../media/image37.wmf"/><Relationship Id="rId6" Type="http://schemas.openxmlformats.org/officeDocument/2006/relationships/oleObject" Target="../embeddings/oleObject26.bin"/><Relationship Id="rId7" Type="http://schemas.openxmlformats.org/officeDocument/2006/relationships/image" Target="../media/image38.wmf"/><Relationship Id="rId8" Type="http://schemas.openxmlformats.org/officeDocument/2006/relationships/oleObject" Target="../embeddings/oleObject27.bin"/><Relationship Id="rId9" Type="http://schemas.openxmlformats.org/officeDocument/2006/relationships/image" Target="../media/image39.emf"/><Relationship Id="rId10"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oleObject" Target="../embeddings/oleObject36.bin"/><Relationship Id="rId13" Type="http://schemas.openxmlformats.org/officeDocument/2006/relationships/image" Target="../media/image48.wmf"/><Relationship Id="rId1" Type="http://schemas.openxmlformats.org/officeDocument/2006/relationships/vmlDrawing" Target="../drawings/vmlDrawing9.vml"/><Relationship Id="rId2" Type="http://schemas.openxmlformats.org/officeDocument/2006/relationships/slideLayout" Target="../slideLayouts/slideLayout12.xml"/><Relationship Id="rId3" Type="http://schemas.openxmlformats.org/officeDocument/2006/relationships/notesSlide" Target="../notesSlides/notesSlide6.xml"/><Relationship Id="rId4" Type="http://schemas.openxmlformats.org/officeDocument/2006/relationships/oleObject" Target="../embeddings/oleObject32.bin"/><Relationship Id="rId5" Type="http://schemas.openxmlformats.org/officeDocument/2006/relationships/image" Target="../media/image44.wmf"/><Relationship Id="rId6" Type="http://schemas.openxmlformats.org/officeDocument/2006/relationships/oleObject" Target="../embeddings/oleObject33.bin"/><Relationship Id="rId7" Type="http://schemas.openxmlformats.org/officeDocument/2006/relationships/image" Target="../media/image45.wmf"/><Relationship Id="rId8" Type="http://schemas.openxmlformats.org/officeDocument/2006/relationships/oleObject" Target="../embeddings/oleObject34.bin"/><Relationship Id="rId9" Type="http://schemas.openxmlformats.org/officeDocument/2006/relationships/image" Target="../media/image46.emf"/><Relationship Id="rId10"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1.png"/><Relationship Id="rId5" Type="http://schemas.openxmlformats.org/officeDocument/2006/relationships/oleObject" Target="../embeddings/oleObject37.bin"/><Relationship Id="rId6" Type="http://schemas.openxmlformats.org/officeDocument/2006/relationships/image" Target="../media/image49.emf"/><Relationship Id="rId7" Type="http://schemas.openxmlformats.org/officeDocument/2006/relationships/oleObject" Target="../embeddings/oleObject38.bin"/><Relationship Id="rId8" Type="http://schemas.openxmlformats.org/officeDocument/2006/relationships/image" Target="../media/image5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59.emf"/><Relationship Id="rId13" Type="http://schemas.openxmlformats.org/officeDocument/2006/relationships/oleObject" Target="../embeddings/oleObject44.bin"/><Relationship Id="rId14" Type="http://schemas.openxmlformats.org/officeDocument/2006/relationships/image" Target="../media/image60.emf"/><Relationship Id="rId15" Type="http://schemas.openxmlformats.org/officeDocument/2006/relationships/oleObject" Target="../embeddings/oleObject45.bin"/><Relationship Id="rId16" Type="http://schemas.openxmlformats.org/officeDocument/2006/relationships/image" Target="../media/image61.emf"/><Relationship Id="rId17" Type="http://schemas.openxmlformats.org/officeDocument/2006/relationships/oleObject" Target="../embeddings/oleObject46.bin"/><Relationship Id="rId18" Type="http://schemas.openxmlformats.org/officeDocument/2006/relationships/image" Target="../media/image62.e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55.emf"/><Relationship Id="rId5" Type="http://schemas.openxmlformats.org/officeDocument/2006/relationships/oleObject" Target="../embeddings/oleObject40.bin"/><Relationship Id="rId6" Type="http://schemas.openxmlformats.org/officeDocument/2006/relationships/image" Target="../media/image56.emf"/><Relationship Id="rId7" Type="http://schemas.openxmlformats.org/officeDocument/2006/relationships/oleObject" Target="../embeddings/oleObject41.bin"/><Relationship Id="rId8" Type="http://schemas.openxmlformats.org/officeDocument/2006/relationships/image" Target="../media/image57.emf"/><Relationship Id="rId9" Type="http://schemas.openxmlformats.org/officeDocument/2006/relationships/oleObject" Target="../embeddings/oleObject42.bin"/><Relationship Id="rId10" Type="http://schemas.openxmlformats.org/officeDocument/2006/relationships/image" Target="../media/image58.emf"/></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oleObject" Target="../embeddings/oleObject47.bin"/><Relationship Id="rId5" Type="http://schemas.openxmlformats.org/officeDocument/2006/relationships/image" Target="../media/image36.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5.wmf"/><Relationship Id="rId6" Type="http://schemas.openxmlformats.org/officeDocument/2006/relationships/oleObject" Target="../embeddings/oleObject4.bin"/><Relationship Id="rId7"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85800" y="533400"/>
            <a:ext cx="7837714" cy="4876800"/>
          </a:xfrm>
          <a:noFill/>
        </p:spPr>
        <p:txBody>
          <a:bodyPr/>
          <a:lstStyle/>
          <a:p>
            <a:r>
              <a:rPr lang="en-US" dirty="0" smtClean="0">
                <a:latin typeface="Helvetica" charset="0"/>
                <a:ea typeface="MS PGothic" charset="0"/>
              </a:rPr>
              <a:t/>
            </a:r>
            <a:br>
              <a:rPr lang="en-US" dirty="0" smtClean="0">
                <a:latin typeface="Helvetica" charset="0"/>
                <a:ea typeface="MS PGothic" charset="0"/>
              </a:rPr>
            </a:br>
            <a:r>
              <a:rPr lang="en-US" dirty="0">
                <a:latin typeface="Helvetica" charset="0"/>
                <a:ea typeface="MS PGothic" charset="0"/>
              </a:rPr>
              <a:t/>
            </a:r>
            <a:br>
              <a:rPr lang="en-US" dirty="0">
                <a:latin typeface="Helvetica" charset="0"/>
                <a:ea typeface="MS PGothic" charset="0"/>
              </a:rPr>
            </a:br>
            <a:r>
              <a:rPr lang="en-US" sz="2800" dirty="0" smtClean="0">
                <a:latin typeface="Helvetica" charset="0"/>
                <a:ea typeface="MS PGothic" charset="0"/>
              </a:rPr>
              <a:t>Nonstationary </a:t>
            </a:r>
            <a:r>
              <a:rPr lang="en-US" sz="2800" dirty="0">
                <a:latin typeface="Helvetica" charset="0"/>
                <a:ea typeface="MS PGothic" charset="0"/>
              </a:rPr>
              <a:t>spatial covariance </a:t>
            </a:r>
            <a:r>
              <a:rPr lang="en-US" sz="2800" dirty="0" smtClean="0">
                <a:latin typeface="Helvetica" charset="0"/>
                <a:ea typeface="MS PGothic" charset="0"/>
              </a:rPr>
              <a:t>modeling through spatial deformation </a:t>
            </a:r>
            <a:r>
              <a:rPr lang="en-US" dirty="0">
                <a:latin typeface="Helvetica" charset="0"/>
                <a:ea typeface="MS PGothic" charset="0"/>
              </a:rPr>
              <a:t/>
            </a:r>
            <a:br>
              <a:rPr lang="en-US" dirty="0">
                <a:latin typeface="Helvetica" charset="0"/>
                <a:ea typeface="MS PGothic" charset="0"/>
              </a:rPr>
            </a:br>
            <a:r>
              <a:rPr lang="en-US" dirty="0" smtClean="0">
                <a:latin typeface="Helvetica" charset="0"/>
                <a:ea typeface="MS PGothic" charset="0"/>
              </a:rPr>
              <a:t/>
            </a:r>
            <a:br>
              <a:rPr lang="en-US" dirty="0" smtClean="0">
                <a:latin typeface="Helvetica" charset="0"/>
                <a:ea typeface="MS PGothic" charset="0"/>
              </a:rPr>
            </a:br>
            <a:r>
              <a:rPr lang="en-US" sz="2400" dirty="0" smtClean="0">
                <a:solidFill>
                  <a:srgbClr val="000000"/>
                </a:solidFill>
                <a:latin typeface="Helvetica" charset="0"/>
                <a:ea typeface="MS PGothic" charset="0"/>
              </a:rPr>
              <a:t>Paul D. Sampson</a:t>
            </a:r>
            <a:r>
              <a:rPr lang="en-US" sz="2400" dirty="0">
                <a:solidFill>
                  <a:srgbClr val="000000"/>
                </a:solidFill>
                <a:latin typeface="Helvetica" charset="0"/>
                <a:ea typeface="MS PGothic" charset="0"/>
              </a:rPr>
              <a:t> </a:t>
            </a:r>
            <a:r>
              <a:rPr lang="en-US" sz="2400" dirty="0" smtClean="0">
                <a:solidFill>
                  <a:srgbClr val="000000"/>
                </a:solidFill>
                <a:latin typeface="Helvetica" charset="0"/>
                <a:ea typeface="MS PGothic" charset="0"/>
              </a:rPr>
              <a:t>--- Wendy </a:t>
            </a:r>
            <a:r>
              <a:rPr lang="en-US" sz="2400" dirty="0" err="1" smtClean="0">
                <a:solidFill>
                  <a:srgbClr val="000000"/>
                </a:solidFill>
                <a:latin typeface="Helvetica" charset="0"/>
                <a:ea typeface="MS PGothic" charset="0"/>
              </a:rPr>
              <a:t>Meiring</a:t>
            </a:r>
            <a:r>
              <a:rPr lang="en-US" sz="2400" dirty="0" smtClean="0">
                <a:solidFill>
                  <a:srgbClr val="000000"/>
                </a:solidFill>
                <a:latin typeface="Helvetica" charset="0"/>
                <a:ea typeface="MS PGothic" charset="0"/>
              </a:rPr>
              <a:t> </a:t>
            </a:r>
            <a:r>
              <a:rPr lang="en-US" sz="2400" dirty="0">
                <a:solidFill>
                  <a:srgbClr val="000000"/>
                </a:solidFill>
                <a:latin typeface="Helvetica" charset="0"/>
                <a:ea typeface="MS PGothic" charset="0"/>
              </a:rPr>
              <a:t/>
            </a:r>
            <a:br>
              <a:rPr lang="en-US" sz="2400" dirty="0">
                <a:solidFill>
                  <a:srgbClr val="000000"/>
                </a:solidFill>
                <a:latin typeface="Helvetica" charset="0"/>
                <a:ea typeface="MS PGothic" charset="0"/>
              </a:rPr>
            </a:br>
            <a:r>
              <a:rPr lang="en-US" sz="2400" dirty="0" err="1" smtClean="0">
                <a:solidFill>
                  <a:srgbClr val="000000"/>
                </a:solidFill>
                <a:latin typeface="Helvetica" charset="0"/>
                <a:ea typeface="MS PGothic" charset="0"/>
              </a:rPr>
              <a:t>Univ</a:t>
            </a:r>
            <a:r>
              <a:rPr lang="en-US" sz="2400" dirty="0" smtClean="0">
                <a:solidFill>
                  <a:srgbClr val="000000"/>
                </a:solidFill>
                <a:latin typeface="Helvetica" charset="0"/>
                <a:ea typeface="MS PGothic" charset="0"/>
              </a:rPr>
              <a:t> of Washington --- U.C. Santa Barbara</a:t>
            </a:r>
            <a:br>
              <a:rPr lang="en-US" sz="2400" dirty="0" smtClean="0">
                <a:solidFill>
                  <a:srgbClr val="000000"/>
                </a:solidFill>
                <a:latin typeface="Helvetica" charset="0"/>
                <a:ea typeface="MS PGothic" charset="0"/>
              </a:rPr>
            </a:br>
            <a:r>
              <a:rPr lang="en-US" sz="2400" dirty="0" smtClean="0">
                <a:solidFill>
                  <a:srgbClr val="000000"/>
                </a:solidFill>
                <a:latin typeface="Helvetica" charset="0"/>
                <a:ea typeface="MS PGothic" charset="0"/>
              </a:rPr>
              <a:t/>
            </a:r>
            <a:br>
              <a:rPr lang="en-US" sz="2400" dirty="0" smtClean="0">
                <a:solidFill>
                  <a:srgbClr val="000000"/>
                </a:solidFill>
                <a:latin typeface="Helvetica" charset="0"/>
                <a:ea typeface="MS PGothic" charset="0"/>
              </a:rPr>
            </a:br>
            <a:r>
              <a:rPr lang="en-US" sz="2400" b="0" dirty="0" smtClean="0">
                <a:solidFill>
                  <a:srgbClr val="000000"/>
                </a:solidFill>
                <a:latin typeface="Helvetica" charset="0"/>
                <a:ea typeface="MS PGothic" charset="0"/>
              </a:rPr>
              <a:t>this presentation derived from that presented at the </a:t>
            </a:r>
            <a:r>
              <a:rPr lang="en-US" sz="2800" b="0" dirty="0" smtClean="0">
                <a:solidFill>
                  <a:srgbClr val="000000"/>
                </a:solidFill>
              </a:rPr>
              <a:t>Pan-American </a:t>
            </a:r>
            <a:r>
              <a:rPr lang="en-US" sz="2800" b="0" dirty="0">
                <a:solidFill>
                  <a:srgbClr val="000000"/>
                </a:solidFill>
              </a:rPr>
              <a:t>Advanced Study Institute on </a:t>
            </a:r>
            <a:r>
              <a:rPr lang="en-US" sz="2800" b="0" dirty="0" err="1">
                <a:solidFill>
                  <a:srgbClr val="000000"/>
                </a:solidFill>
              </a:rPr>
              <a:t>Spatio</a:t>
            </a:r>
            <a:r>
              <a:rPr lang="en-US" sz="2800" b="0" dirty="0">
                <a:solidFill>
                  <a:srgbClr val="000000"/>
                </a:solidFill>
              </a:rPr>
              <a:t>-Temporal Statistics</a:t>
            </a:r>
            <a:br>
              <a:rPr lang="en-US" sz="2800" b="0" dirty="0">
                <a:solidFill>
                  <a:srgbClr val="000000"/>
                </a:solidFill>
              </a:rPr>
            </a:br>
            <a:r>
              <a:rPr lang="en-US" sz="2800" b="0" dirty="0" err="1">
                <a:solidFill>
                  <a:srgbClr val="000000"/>
                </a:solidFill>
              </a:rPr>
              <a:t>Búzios</a:t>
            </a:r>
            <a:r>
              <a:rPr lang="en-US" sz="2800" b="0" dirty="0">
                <a:solidFill>
                  <a:srgbClr val="000000"/>
                </a:solidFill>
              </a:rPr>
              <a:t>, RJ, Brazil</a:t>
            </a:r>
            <a:br>
              <a:rPr lang="en-US" sz="2800" b="0" dirty="0">
                <a:solidFill>
                  <a:srgbClr val="000000"/>
                </a:solidFill>
              </a:rPr>
            </a:br>
            <a:r>
              <a:rPr lang="fr-FR" sz="2800" b="0" dirty="0" err="1">
                <a:solidFill>
                  <a:srgbClr val="000000"/>
                </a:solidFill>
              </a:rPr>
              <a:t>June</a:t>
            </a:r>
            <a:r>
              <a:rPr lang="fr-FR" sz="2800" b="0" dirty="0">
                <a:solidFill>
                  <a:srgbClr val="000000"/>
                </a:solidFill>
              </a:rPr>
              <a:t> 16-26, 2014</a:t>
            </a:r>
            <a:r>
              <a:rPr lang="en-US" sz="2800" dirty="0">
                <a:solidFill>
                  <a:srgbClr val="000000"/>
                </a:solidFill>
                <a:latin typeface="Helvetica" charset="0"/>
                <a:ea typeface="MS PGothic" charset="0"/>
              </a:rPr>
              <a:t/>
            </a:r>
            <a:br>
              <a:rPr lang="en-US" sz="2800" dirty="0">
                <a:solidFill>
                  <a:srgbClr val="000000"/>
                </a:solidFill>
                <a:latin typeface="Helvetica" charset="0"/>
                <a:ea typeface="MS PGothic" charset="0"/>
              </a:rPr>
            </a:br>
            <a:r>
              <a:rPr lang="en-US" sz="2800" dirty="0">
                <a:solidFill>
                  <a:srgbClr val="000000"/>
                </a:solidFill>
                <a:latin typeface="Helvetica" charset="0"/>
                <a:ea typeface="MS PGothic" charset="0"/>
              </a:rPr>
              <a:t/>
            </a:r>
            <a:br>
              <a:rPr lang="en-US" sz="2800" dirty="0">
                <a:solidFill>
                  <a:srgbClr val="000000"/>
                </a:solidFill>
                <a:latin typeface="Helvetica" charset="0"/>
                <a:ea typeface="MS PGothic" charset="0"/>
              </a:rPr>
            </a:br>
            <a:r>
              <a:rPr lang="en-US" sz="2300" dirty="0">
                <a:latin typeface="Helvetica" charset="0"/>
                <a:ea typeface="MS PGothic" charset="0"/>
              </a:rPr>
              <a:t/>
            </a:r>
            <a:br>
              <a:rPr lang="en-US" sz="2300" dirty="0">
                <a:latin typeface="Helvetica" charset="0"/>
                <a:ea typeface="MS PGothic" charset="0"/>
              </a:rPr>
            </a:br>
            <a:r>
              <a:rPr lang="en-US" sz="2300" dirty="0">
                <a:latin typeface="Helvetica" charset="0"/>
                <a:ea typeface="MS PGothic" charset="0"/>
              </a:rPr>
              <a:t/>
            </a:r>
            <a:br>
              <a:rPr lang="en-US" sz="2300" dirty="0">
                <a:latin typeface="Helvetica" charset="0"/>
                <a:ea typeface="MS PGothic" charset="0"/>
              </a:rPr>
            </a:br>
            <a:endParaRPr lang="en-US" sz="2400" dirty="0">
              <a:latin typeface="Helvetica" charset="0"/>
              <a:ea typeface="MS PGothic"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descr="piazz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073" y="820311"/>
            <a:ext cx="6080126" cy="5793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4" name="Text Box 7"/>
          <p:cNvSpPr txBox="1">
            <a:spLocks noChangeArrowheads="1"/>
          </p:cNvSpPr>
          <p:nvPr/>
        </p:nvSpPr>
        <p:spPr bwMode="auto">
          <a:xfrm>
            <a:off x="870858" y="249660"/>
            <a:ext cx="772885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a:solidFill>
                  <a:srgbClr val="063DE8"/>
                </a:solidFill>
              </a:rPr>
              <a:t>Swall &amp; Higdon.  Process convolution approach,</a:t>
            </a:r>
          </a:p>
          <a:p>
            <a:r>
              <a:rPr lang="en-US">
                <a:solidFill>
                  <a:srgbClr val="063DE8"/>
                </a:solidFill>
              </a:rPr>
              <a:t>Posterior mean and covariance kernel ellipses.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306288" y="249660"/>
            <a:ext cx="6531430" cy="978259"/>
          </a:xfrm>
        </p:spPr>
        <p:txBody>
          <a:bodyPr/>
          <a:lstStyle/>
          <a:p>
            <a:pPr algn="l"/>
            <a:r>
              <a:rPr lang="en-US" sz="1600">
                <a:latin typeface="Helvetica" charset="0"/>
                <a:ea typeface="MS PGothic" charset="0"/>
              </a:rPr>
              <a:t>Paciorek &amp; Schervish, 2006 –</a:t>
            </a:r>
            <a:br>
              <a:rPr lang="en-US" sz="1600">
                <a:latin typeface="Helvetica" charset="0"/>
                <a:ea typeface="MS PGothic" charset="0"/>
              </a:rPr>
            </a:br>
            <a:r>
              <a:rPr lang="en-US" sz="1600">
                <a:latin typeface="Helvetica" charset="0"/>
                <a:ea typeface="MS PGothic" charset="0"/>
              </a:rPr>
              <a:t>Colorado 1981 annual precip (log)</a:t>
            </a:r>
          </a:p>
        </p:txBody>
      </p:sp>
      <p:pic>
        <p:nvPicPr>
          <p:cNvPr id="19458" name="Picture 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97429" y="1321328"/>
            <a:ext cx="5007430" cy="2392997"/>
          </a:xfrm>
          <a:noFill/>
        </p:spPr>
      </p:pic>
      <p:pic>
        <p:nvPicPr>
          <p:cNvPr id="194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1" y="3592044"/>
            <a:ext cx="6858000" cy="2826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algn="l"/>
            <a:r>
              <a:rPr lang="en-US" sz="1800">
                <a:latin typeface="Helvetica" charset="0"/>
                <a:ea typeface="MS PGothic" charset="0"/>
              </a:rPr>
              <a:t>Paciorek &amp; Schervish, 2006 –</a:t>
            </a:r>
            <a:br>
              <a:rPr lang="en-US" sz="1800">
                <a:latin typeface="Helvetica" charset="0"/>
                <a:ea typeface="MS PGothic" charset="0"/>
              </a:rPr>
            </a:br>
            <a:r>
              <a:rPr lang="en-US" sz="1800">
                <a:latin typeface="Helvetica" charset="0"/>
                <a:ea typeface="MS PGothic" charset="0"/>
              </a:rPr>
              <a:t>kernels (ellipses of constant Gaussian density) representing estimated correlation structure</a:t>
            </a:r>
          </a:p>
        </p:txBody>
      </p:sp>
      <p:pic>
        <p:nvPicPr>
          <p:cNvPr id="2048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2051625"/>
            <a:ext cx="9144000" cy="427308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53145" y="331183"/>
            <a:ext cx="7588250" cy="944291"/>
          </a:xfrm>
        </p:spPr>
        <p:txBody>
          <a:bodyPr/>
          <a:lstStyle/>
          <a:p>
            <a:r>
              <a:rPr lang="en-US" sz="2400" dirty="0">
                <a:latin typeface="Helvetica" charset="0"/>
                <a:ea typeface="MS PGothic" charset="0"/>
              </a:rPr>
              <a:t>The deformation idea</a:t>
            </a:r>
          </a:p>
        </p:txBody>
      </p:sp>
      <p:sp>
        <p:nvSpPr>
          <p:cNvPr id="21506" name="Rectangle 3"/>
          <p:cNvSpPr>
            <a:spLocks noGrp="1" noChangeArrowheads="1"/>
          </p:cNvSpPr>
          <p:nvPr>
            <p:ph type="body" idx="1"/>
          </p:nvPr>
        </p:nvSpPr>
        <p:spPr>
          <a:xfrm>
            <a:off x="653143" y="1472484"/>
            <a:ext cx="7774216" cy="5054336"/>
          </a:xfrm>
        </p:spPr>
        <p:txBody>
          <a:bodyPr/>
          <a:lstStyle/>
          <a:p>
            <a:pPr marL="0" indent="0">
              <a:lnSpc>
                <a:spcPts val="3000"/>
              </a:lnSpc>
            </a:pPr>
            <a:r>
              <a:rPr lang="en-US" dirty="0">
                <a:latin typeface="Helvetica" charset="0"/>
                <a:ea typeface="MS PGothic" charset="0"/>
              </a:rPr>
              <a:t>In the geometric anisotropic case, write</a:t>
            </a:r>
          </a:p>
          <a:p>
            <a:pPr marL="0" indent="0">
              <a:lnSpc>
                <a:spcPts val="3000"/>
              </a:lnSpc>
            </a:pPr>
            <a:endParaRPr lang="en-US" dirty="0">
              <a:latin typeface="Helvetica" charset="0"/>
              <a:ea typeface="MS PGothic" charset="0"/>
            </a:endParaRPr>
          </a:p>
          <a:p>
            <a:pPr marL="0" indent="0">
              <a:lnSpc>
                <a:spcPts val="3000"/>
              </a:lnSpc>
              <a:spcBef>
                <a:spcPts val="1200"/>
              </a:spcBef>
            </a:pPr>
            <a:r>
              <a:rPr lang="en-US" dirty="0">
                <a:latin typeface="Helvetica" charset="0"/>
                <a:ea typeface="MS PGothic" charset="0"/>
              </a:rPr>
              <a:t>where  </a:t>
            </a:r>
            <a:r>
              <a:rPr lang="en-US" sz="2500" b="0" i="1" dirty="0">
                <a:latin typeface="Times New Roman" charset="0"/>
                <a:ea typeface="MS PGothic" charset="0"/>
              </a:rPr>
              <a:t>f(x) = Ax</a:t>
            </a:r>
            <a:r>
              <a:rPr lang="en-US" dirty="0">
                <a:latin typeface="Helvetica" charset="0"/>
                <a:ea typeface="MS PGothic" charset="0"/>
              </a:rPr>
              <a:t>.  This suggests using a general nonlinear transformation				</a:t>
            </a:r>
            <a:endParaRPr lang="en-US" sz="1500" dirty="0">
              <a:latin typeface="Helvetica" charset="0"/>
              <a:ea typeface="MS PGothic" charset="0"/>
            </a:endParaRPr>
          </a:p>
          <a:p>
            <a:pPr marL="0" indent="0">
              <a:lnSpc>
                <a:spcPts val="3000"/>
              </a:lnSpc>
            </a:pPr>
            <a:r>
              <a:rPr lang="en-US" sz="1500" dirty="0">
                <a:latin typeface="Helvetica" charset="0"/>
                <a:ea typeface="MS PGothic" charset="0"/>
              </a:rPr>
              <a:t>                                   </a:t>
            </a:r>
          </a:p>
          <a:p>
            <a:pPr marL="0" indent="0">
              <a:lnSpc>
                <a:spcPts val="3000"/>
              </a:lnSpc>
            </a:pPr>
            <a:r>
              <a:rPr lang="en-US" sz="1500" dirty="0">
                <a:solidFill>
                  <a:srgbClr val="000DA3"/>
                </a:solidFill>
                <a:latin typeface="Helvetica" charset="0"/>
                <a:ea typeface="MS PGothic" charset="0"/>
              </a:rPr>
              <a:t>                                  </a:t>
            </a:r>
            <a:r>
              <a:rPr lang="en-US" sz="1500" dirty="0" smtClean="0">
                <a:solidFill>
                  <a:srgbClr val="000DA3"/>
                </a:solidFill>
                <a:latin typeface="Helvetica" charset="0"/>
                <a:ea typeface="MS PGothic" charset="0"/>
              </a:rPr>
              <a:t>          “</a:t>
            </a:r>
            <a:r>
              <a:rPr lang="en-US" sz="1800" dirty="0" smtClean="0">
                <a:solidFill>
                  <a:srgbClr val="000DA3"/>
                </a:solidFill>
                <a:latin typeface="Helvetica" charset="0"/>
                <a:ea typeface="MS PGothic" charset="0"/>
              </a:rPr>
              <a:t>G</a:t>
            </a:r>
            <a:r>
              <a:rPr lang="en-US" sz="1800" dirty="0">
                <a:solidFill>
                  <a:srgbClr val="000DA3"/>
                </a:solidFill>
                <a:latin typeface="Helvetica" charset="0"/>
                <a:ea typeface="MS PGothic" charset="0"/>
              </a:rPr>
              <a:t>-</a:t>
            </a:r>
            <a:r>
              <a:rPr lang="en-US" sz="1800" dirty="0" smtClean="0">
                <a:solidFill>
                  <a:srgbClr val="000DA3"/>
                </a:solidFill>
                <a:latin typeface="Helvetica" charset="0"/>
                <a:ea typeface="MS PGothic" charset="0"/>
              </a:rPr>
              <a:t>plane”</a:t>
            </a:r>
            <a:r>
              <a:rPr lang="en-US" sz="1800" dirty="0" smtClean="0">
                <a:latin typeface="Helvetica" charset="0"/>
                <a:ea typeface="MS PGothic" charset="0"/>
              </a:rPr>
              <a:t> </a:t>
            </a:r>
            <a:r>
              <a:rPr lang="en-US" sz="1800" dirty="0">
                <a:latin typeface="Helvetica" charset="0"/>
                <a:ea typeface="MS PGothic" charset="0"/>
              </a:rPr>
              <a:t>→  </a:t>
            </a:r>
            <a:r>
              <a:rPr lang="en-US" sz="1800" dirty="0" smtClean="0">
                <a:latin typeface="Helvetica" charset="0"/>
                <a:ea typeface="MS PGothic" charset="0"/>
              </a:rPr>
              <a:t>“</a:t>
            </a:r>
            <a:r>
              <a:rPr lang="en-US" sz="1800" dirty="0" smtClean="0">
                <a:solidFill>
                  <a:srgbClr val="000DA3"/>
                </a:solidFill>
                <a:latin typeface="Helvetica" charset="0"/>
                <a:ea typeface="MS PGothic" charset="0"/>
              </a:rPr>
              <a:t>D</a:t>
            </a:r>
            <a:r>
              <a:rPr lang="en-US" sz="1800" dirty="0">
                <a:solidFill>
                  <a:srgbClr val="000DA3"/>
                </a:solidFill>
                <a:latin typeface="Helvetica" charset="0"/>
                <a:ea typeface="MS PGothic" charset="0"/>
              </a:rPr>
              <a:t>-</a:t>
            </a:r>
            <a:r>
              <a:rPr lang="en-US" sz="1800" dirty="0" smtClean="0">
                <a:solidFill>
                  <a:srgbClr val="000DA3"/>
                </a:solidFill>
                <a:latin typeface="Helvetica" charset="0"/>
                <a:ea typeface="MS PGothic" charset="0"/>
              </a:rPr>
              <a:t>space”</a:t>
            </a:r>
            <a:endParaRPr lang="en-US" sz="1800" dirty="0">
              <a:solidFill>
                <a:srgbClr val="000DA3"/>
              </a:solidFill>
              <a:latin typeface="Helvetica" charset="0"/>
              <a:ea typeface="MS PGothic" charset="0"/>
            </a:endParaRPr>
          </a:p>
          <a:p>
            <a:pPr marL="0" indent="0">
              <a:lnSpc>
                <a:spcPts val="3000"/>
              </a:lnSpc>
            </a:pPr>
            <a:r>
              <a:rPr lang="en-US" dirty="0">
                <a:latin typeface="Helvetica" charset="0"/>
                <a:ea typeface="MS PGothic" charset="0"/>
              </a:rPr>
              <a:t>Usually </a:t>
            </a:r>
            <a:r>
              <a:rPr lang="en-US" sz="2400" b="0" i="1" dirty="0">
                <a:latin typeface="Times New Roman" charset="0"/>
                <a:ea typeface="MS PGothic" charset="0"/>
              </a:rPr>
              <a:t>d</a:t>
            </a:r>
            <a:r>
              <a:rPr lang="en-US" b="0" i="1" dirty="0">
                <a:latin typeface="Times New Roman" charset="0"/>
                <a:ea typeface="MS PGothic" charset="0"/>
              </a:rPr>
              <a:t> </a:t>
            </a:r>
            <a:r>
              <a:rPr lang="en-US" dirty="0">
                <a:latin typeface="Helvetica" charset="0"/>
                <a:ea typeface="MS PGothic" charset="0"/>
              </a:rPr>
              <a:t>= 2 or 3.</a:t>
            </a:r>
          </a:p>
          <a:p>
            <a:pPr marL="0" indent="0">
              <a:lnSpc>
                <a:spcPts val="3000"/>
              </a:lnSpc>
            </a:pPr>
            <a:r>
              <a:rPr lang="en-US" dirty="0">
                <a:latin typeface="Helvetica" charset="0"/>
                <a:ea typeface="MS PGothic" charset="0"/>
              </a:rPr>
              <a:t>We do not want </a:t>
            </a:r>
            <a:r>
              <a:rPr lang="en-US" b="0" i="1" dirty="0">
                <a:latin typeface="Times New Roman" charset="0"/>
                <a:ea typeface="MS PGothic" charset="0"/>
              </a:rPr>
              <a:t>f</a:t>
            </a:r>
            <a:r>
              <a:rPr lang="en-US" dirty="0">
                <a:latin typeface="Helvetica" charset="0"/>
                <a:ea typeface="MS PGothic" charset="0"/>
              </a:rPr>
              <a:t>  to fold.</a:t>
            </a:r>
          </a:p>
          <a:p>
            <a:pPr marL="0" indent="0">
              <a:lnSpc>
                <a:spcPct val="90000"/>
              </a:lnSpc>
            </a:pPr>
            <a:endParaRPr lang="en-US" sz="1600" dirty="0">
              <a:latin typeface="Helvetica" charset="0"/>
              <a:ea typeface="MS PGothic" charset="0"/>
            </a:endParaRPr>
          </a:p>
          <a:p>
            <a:pPr marL="0" indent="0"/>
            <a:r>
              <a:rPr lang="en-US" sz="1800" u="sng" dirty="0">
                <a:solidFill>
                  <a:srgbClr val="000DA3"/>
                </a:solidFill>
                <a:latin typeface="Helvetica" charset="0"/>
                <a:ea typeface="MS PGothic" charset="0"/>
              </a:rPr>
              <a:t>Remark</a:t>
            </a:r>
            <a:r>
              <a:rPr lang="en-US" sz="1800" dirty="0">
                <a:latin typeface="Helvetica" charset="0"/>
                <a:ea typeface="MS PGothic" charset="0"/>
              </a:rPr>
              <a:t>:  Originally introduced as a </a:t>
            </a:r>
            <a:r>
              <a:rPr lang="en-US" sz="1800" dirty="0">
                <a:solidFill>
                  <a:srgbClr val="000DA3"/>
                </a:solidFill>
                <a:latin typeface="Helvetica" charset="0"/>
                <a:ea typeface="MS PGothic" charset="0"/>
              </a:rPr>
              <a:t>multidimensional scaling problem</a:t>
            </a:r>
            <a:r>
              <a:rPr lang="en-US" sz="1800" dirty="0">
                <a:latin typeface="Helvetica" charset="0"/>
                <a:ea typeface="MS PGothic" charset="0"/>
              </a:rPr>
              <a:t>:  find Euclidean representation with </a:t>
            </a:r>
            <a:r>
              <a:rPr lang="en-US" sz="1800" dirty="0" err="1">
                <a:latin typeface="Helvetica" charset="0"/>
                <a:ea typeface="MS PGothic" charset="0"/>
              </a:rPr>
              <a:t>intersite</a:t>
            </a:r>
            <a:r>
              <a:rPr lang="en-US" sz="1800" dirty="0">
                <a:latin typeface="Helvetica" charset="0"/>
                <a:ea typeface="MS PGothic" charset="0"/>
              </a:rPr>
              <a:t> distances monotone in spatial dispersion, D(</a:t>
            </a:r>
            <a:r>
              <a:rPr lang="en-US" sz="1800" dirty="0" err="1">
                <a:latin typeface="Helvetica" charset="0"/>
                <a:ea typeface="MS PGothic" charset="0"/>
              </a:rPr>
              <a:t>x,y</a:t>
            </a:r>
            <a:r>
              <a:rPr lang="en-US" sz="1800" dirty="0">
                <a:latin typeface="Helvetica" charset="0"/>
                <a:ea typeface="MS PGothic" charset="0"/>
              </a:rPr>
              <a:t>)</a:t>
            </a:r>
          </a:p>
        </p:txBody>
      </p:sp>
      <p:graphicFrame>
        <p:nvGraphicFramePr>
          <p:cNvPr id="21507" name="Object 2"/>
          <p:cNvGraphicFramePr>
            <a:graphicFrameLocks noChangeAspect="1"/>
          </p:cNvGraphicFramePr>
          <p:nvPr>
            <p:extLst>
              <p:ext uri="{D42A27DB-BD31-4B8C-83A1-F6EECF244321}">
                <p14:modId xmlns:p14="http://schemas.microsoft.com/office/powerpoint/2010/main" val="368521074"/>
              </p:ext>
            </p:extLst>
          </p:nvPr>
        </p:nvGraphicFramePr>
        <p:xfrm>
          <a:off x="1752600" y="1981200"/>
          <a:ext cx="4278087" cy="451765"/>
        </p:xfrm>
        <a:graphic>
          <a:graphicData uri="http://schemas.openxmlformats.org/presentationml/2006/ole">
            <mc:AlternateContent xmlns:mc="http://schemas.openxmlformats.org/markup-compatibility/2006">
              <mc:Choice xmlns:v="urn:schemas-microsoft-com:vml" Requires="v">
                <p:oleObj spid="_x0000_s21649" name="Equation" r:id="rId4" imgW="3835400" imgH="482600" progId="Equation.DSMT4">
                  <p:embed/>
                </p:oleObj>
              </mc:Choice>
              <mc:Fallback>
                <p:oleObj name="Equation" r:id="rId4" imgW="3835400" imgH="482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981200"/>
                        <a:ext cx="4278087" cy="451765"/>
                      </a:xfrm>
                      <a:prstGeom prst="rect">
                        <a:avLst/>
                      </a:prstGeom>
                      <a:noFill/>
                      <a:ln>
                        <a:noFill/>
                      </a:ln>
                      <a:effectLst/>
                    </p:spPr>
                  </p:pic>
                </p:oleObj>
              </mc:Fallback>
            </mc:AlternateContent>
          </a:graphicData>
        </a:graphic>
      </p:graphicFrame>
      <p:graphicFrame>
        <p:nvGraphicFramePr>
          <p:cNvPr id="21508" name="Object 3"/>
          <p:cNvGraphicFramePr>
            <a:graphicFrameLocks noChangeAspect="1"/>
          </p:cNvGraphicFramePr>
          <p:nvPr>
            <p:extLst>
              <p:ext uri="{D42A27DB-BD31-4B8C-83A1-F6EECF244321}">
                <p14:modId xmlns:p14="http://schemas.microsoft.com/office/powerpoint/2010/main" val="3554553688"/>
              </p:ext>
            </p:extLst>
          </p:nvPr>
        </p:nvGraphicFramePr>
        <p:xfrm>
          <a:off x="2286000" y="3276600"/>
          <a:ext cx="2698750" cy="509509"/>
        </p:xfrm>
        <a:graphic>
          <a:graphicData uri="http://schemas.openxmlformats.org/presentationml/2006/ole">
            <mc:AlternateContent xmlns:mc="http://schemas.openxmlformats.org/markup-compatibility/2006">
              <mc:Choice xmlns:v="urn:schemas-microsoft-com:vml" Requires="v">
                <p:oleObj spid="_x0000_s21650" name="Equation" r:id="rId6" imgW="1511300" imgH="381000" progId="Equation.DSMT4">
                  <p:embed/>
                </p:oleObj>
              </mc:Choice>
              <mc:Fallback>
                <p:oleObj name="Equation" r:id="rId6" imgW="1511300" imgH="381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276600"/>
                        <a:ext cx="2698750" cy="5095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457200" y="304800"/>
            <a:ext cx="8533947" cy="781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sz="2200" dirty="0">
                <a:solidFill>
                  <a:srgbClr val="0000FF"/>
                </a:solidFill>
                <a:latin typeface="Arial" charset="0"/>
                <a:cs typeface="Times New Roman" charset="0"/>
              </a:rPr>
              <a:t>Space-time Model with Spatial Deformation</a:t>
            </a:r>
            <a:endParaRPr lang="en-US" sz="2200" dirty="0">
              <a:latin typeface="Arial" charset="0"/>
              <a:cs typeface="Times New Roman" charset="0"/>
            </a:endParaRPr>
          </a:p>
          <a:p>
            <a:pPr eaLnBrk="1" hangingPunct="1">
              <a:spcBef>
                <a:spcPct val="50000"/>
              </a:spcBef>
            </a:pPr>
            <a:r>
              <a:rPr lang="en-US" b="0" dirty="0">
                <a:solidFill>
                  <a:srgbClr val="0000FF"/>
                </a:solidFill>
                <a:latin typeface="Arial" charset="0"/>
                <a:cs typeface="Times New Roman" charset="0"/>
              </a:rPr>
              <a:t>Damian et al., 2000 (</a:t>
            </a:r>
            <a:r>
              <a:rPr lang="en-US" b="0" i="1" dirty="0" err="1">
                <a:solidFill>
                  <a:srgbClr val="0000FF"/>
                </a:solidFill>
                <a:latin typeface="Arial" charset="0"/>
                <a:cs typeface="Times New Roman" charset="0"/>
              </a:rPr>
              <a:t>Environmetrics</a:t>
            </a:r>
            <a:r>
              <a:rPr lang="en-US" b="0" dirty="0">
                <a:solidFill>
                  <a:srgbClr val="0000FF"/>
                </a:solidFill>
                <a:latin typeface="Arial" charset="0"/>
                <a:cs typeface="Times New Roman" charset="0"/>
              </a:rPr>
              <a:t>), 2003 (</a:t>
            </a:r>
            <a:r>
              <a:rPr lang="en-US" b="0" i="1" dirty="0" smtClean="0">
                <a:solidFill>
                  <a:srgbClr val="0000FF"/>
                </a:solidFill>
                <a:latin typeface="Arial" charset="0"/>
                <a:cs typeface="Times New Roman" charset="0"/>
              </a:rPr>
              <a:t>Journal of Geophysical Research</a:t>
            </a:r>
            <a:r>
              <a:rPr lang="en-US" b="0" dirty="0" smtClean="0">
                <a:solidFill>
                  <a:srgbClr val="0000FF"/>
                </a:solidFill>
                <a:latin typeface="Arial" charset="0"/>
                <a:cs typeface="Times New Roman" charset="0"/>
              </a:rPr>
              <a:t>)</a:t>
            </a:r>
            <a:endParaRPr lang="en-US" dirty="0">
              <a:latin typeface="Arial" charset="0"/>
              <a:cs typeface="Times New Roman" charset="0"/>
            </a:endParaRPr>
          </a:p>
        </p:txBody>
      </p:sp>
      <p:graphicFrame>
        <p:nvGraphicFramePr>
          <p:cNvPr id="23554" name="Object 2"/>
          <p:cNvGraphicFramePr>
            <a:graphicFrameLocks noChangeAspect="1"/>
          </p:cNvGraphicFramePr>
          <p:nvPr>
            <p:extLst>
              <p:ext uri="{D42A27DB-BD31-4B8C-83A1-F6EECF244321}">
                <p14:modId xmlns:p14="http://schemas.microsoft.com/office/powerpoint/2010/main" val="4152470127"/>
              </p:ext>
            </p:extLst>
          </p:nvPr>
        </p:nvGraphicFramePr>
        <p:xfrm>
          <a:off x="838200" y="1371601"/>
          <a:ext cx="6629400" cy="585610"/>
        </p:xfrm>
        <a:graphic>
          <a:graphicData uri="http://schemas.openxmlformats.org/presentationml/2006/ole">
            <mc:AlternateContent xmlns:mc="http://schemas.openxmlformats.org/markup-compatibility/2006">
              <mc:Choice xmlns:v="urn:schemas-microsoft-com:vml" Requires="v">
                <p:oleObj spid="_x0000_s23972" name="Equation" r:id="rId3" imgW="5765800" imgH="558800" progId="Equation.DSMT4">
                  <p:embed/>
                </p:oleObj>
              </mc:Choice>
              <mc:Fallback>
                <p:oleObj name="Equation" r:id="rId3" imgW="5765800" imgH="558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1"/>
                        <a:ext cx="6629400" cy="585610"/>
                      </a:xfrm>
                      <a:prstGeom prst="rect">
                        <a:avLst/>
                      </a:prstGeom>
                      <a:noFill/>
                      <a:ln>
                        <a:noFill/>
                      </a:ln>
                      <a:effec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3738803596"/>
              </p:ext>
            </p:extLst>
          </p:nvPr>
        </p:nvGraphicFramePr>
        <p:xfrm>
          <a:off x="762001" y="2133600"/>
          <a:ext cx="6705600" cy="645983"/>
        </p:xfrm>
        <a:graphic>
          <a:graphicData uri="http://schemas.openxmlformats.org/presentationml/2006/ole">
            <mc:AlternateContent xmlns:mc="http://schemas.openxmlformats.org/markup-compatibility/2006">
              <mc:Choice xmlns:v="urn:schemas-microsoft-com:vml" Requires="v">
                <p:oleObj spid="_x0000_s23973" name="Equation" r:id="rId5" imgW="6096000" imgH="660400" progId="Equation.DSMT4">
                  <p:embed/>
                </p:oleObj>
              </mc:Choice>
              <mc:Fallback>
                <p:oleObj name="Equation" r:id="rId5" imgW="6096000" imgH="660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1" y="2133600"/>
                        <a:ext cx="6705600" cy="645983"/>
                      </a:xfrm>
                      <a:prstGeom prst="rect">
                        <a:avLst/>
                      </a:prstGeom>
                      <a:noFill/>
                      <a:ln>
                        <a:noFill/>
                      </a:ln>
                      <a:effec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3688718797"/>
              </p:ext>
            </p:extLst>
          </p:nvPr>
        </p:nvGraphicFramePr>
        <p:xfrm>
          <a:off x="762001" y="2971800"/>
          <a:ext cx="4953000" cy="650654"/>
        </p:xfrm>
        <a:graphic>
          <a:graphicData uri="http://schemas.openxmlformats.org/presentationml/2006/ole">
            <mc:AlternateContent xmlns:mc="http://schemas.openxmlformats.org/markup-compatibility/2006">
              <mc:Choice xmlns:v="urn:schemas-microsoft-com:vml" Requires="v">
                <p:oleObj spid="_x0000_s23974" name="Equation" r:id="rId7" imgW="4521200" imgH="660400" progId="Equation.DSMT4">
                  <p:embed/>
                </p:oleObj>
              </mc:Choice>
              <mc:Fallback>
                <p:oleObj name="Equation" r:id="rId7" imgW="4521200" imgH="660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1" y="2971800"/>
                        <a:ext cx="4953000" cy="650654"/>
                      </a:xfrm>
                      <a:prstGeom prst="rect">
                        <a:avLst/>
                      </a:prstGeom>
                      <a:noFill/>
                      <a:ln>
                        <a:noFill/>
                      </a:ln>
                      <a:effec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3648351224"/>
              </p:ext>
            </p:extLst>
          </p:nvPr>
        </p:nvGraphicFramePr>
        <p:xfrm>
          <a:off x="762000" y="3810000"/>
          <a:ext cx="6477000" cy="687355"/>
        </p:xfrm>
        <a:graphic>
          <a:graphicData uri="http://schemas.openxmlformats.org/presentationml/2006/ole">
            <mc:AlternateContent xmlns:mc="http://schemas.openxmlformats.org/markup-compatibility/2006">
              <mc:Choice xmlns:v="urn:schemas-microsoft-com:vml" Requires="v">
                <p:oleObj spid="_x0000_s23975" name="Equation" r:id="rId9" imgW="5842000" imgH="711200" progId="Equation.DSMT4">
                  <p:embed/>
                </p:oleObj>
              </mc:Choice>
              <mc:Fallback>
                <p:oleObj name="Equation" r:id="rId9" imgW="5842000" imgH="7112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3810000"/>
                        <a:ext cx="6477000" cy="687355"/>
                      </a:xfrm>
                      <a:prstGeom prst="rect">
                        <a:avLst/>
                      </a:prstGeom>
                      <a:noFill/>
                      <a:ln>
                        <a:noFill/>
                      </a:ln>
                      <a:effec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54831487"/>
              </p:ext>
            </p:extLst>
          </p:nvPr>
        </p:nvGraphicFramePr>
        <p:xfrm>
          <a:off x="762000" y="4724400"/>
          <a:ext cx="7162800" cy="793345"/>
        </p:xfrm>
        <a:graphic>
          <a:graphicData uri="http://schemas.openxmlformats.org/presentationml/2006/ole">
            <mc:AlternateContent xmlns:mc="http://schemas.openxmlformats.org/markup-compatibility/2006">
              <mc:Choice xmlns:v="urn:schemas-microsoft-com:vml" Requires="v">
                <p:oleObj spid="_x0000_s23976" name="Equation" r:id="rId11" imgW="6896100" imgH="825500" progId="Equation.DSMT4">
                  <p:embed/>
                </p:oleObj>
              </mc:Choice>
              <mc:Fallback>
                <p:oleObj name="Equation" r:id="rId11" imgW="6896100" imgH="8255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724400"/>
                        <a:ext cx="7162800" cy="793345"/>
                      </a:xfrm>
                      <a:prstGeom prst="rect">
                        <a:avLst/>
                      </a:prstGeom>
                      <a:noFill/>
                      <a:ln>
                        <a:noFill/>
                      </a:ln>
                      <a:effectLst/>
                    </p:spPr>
                  </p:pic>
                </p:oleObj>
              </mc:Fallback>
            </mc:AlternateContent>
          </a:graphicData>
        </a:graphic>
      </p:graphicFrame>
      <p:graphicFrame>
        <p:nvGraphicFramePr>
          <p:cNvPr id="23559" name="Object 7"/>
          <p:cNvGraphicFramePr>
            <a:graphicFrameLocks noChangeAspect="1"/>
          </p:cNvGraphicFramePr>
          <p:nvPr>
            <p:extLst>
              <p:ext uri="{D42A27DB-BD31-4B8C-83A1-F6EECF244321}">
                <p14:modId xmlns:p14="http://schemas.microsoft.com/office/powerpoint/2010/main" val="861434165"/>
              </p:ext>
            </p:extLst>
          </p:nvPr>
        </p:nvGraphicFramePr>
        <p:xfrm>
          <a:off x="685801" y="5638801"/>
          <a:ext cx="6857999" cy="879314"/>
        </p:xfrm>
        <a:graphic>
          <a:graphicData uri="http://schemas.openxmlformats.org/presentationml/2006/ole">
            <mc:AlternateContent xmlns:mc="http://schemas.openxmlformats.org/markup-compatibility/2006">
              <mc:Choice xmlns:v="urn:schemas-microsoft-com:vml" Requires="v">
                <p:oleObj spid="_x0000_s23977" name="Equation" r:id="rId13" imgW="7048500" imgH="1092200" progId="Equation.DSMT4">
                  <p:embed/>
                </p:oleObj>
              </mc:Choice>
              <mc:Fallback>
                <p:oleObj name="Equation" r:id="rId13" imgW="7048500" imgH="10922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1" y="5638801"/>
                        <a:ext cx="6857999" cy="879314"/>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ct 2"/>
          <p:cNvGraphicFramePr>
            <a:graphicFrameLocks noChangeAspect="1"/>
          </p:cNvGraphicFramePr>
          <p:nvPr>
            <p:extLst>
              <p:ext uri="{D42A27DB-BD31-4B8C-83A1-F6EECF244321}">
                <p14:modId xmlns:p14="http://schemas.microsoft.com/office/powerpoint/2010/main" val="1582484998"/>
              </p:ext>
            </p:extLst>
          </p:nvPr>
        </p:nvGraphicFramePr>
        <p:xfrm>
          <a:off x="762002" y="806724"/>
          <a:ext cx="7348297" cy="869676"/>
        </p:xfrm>
        <a:graphic>
          <a:graphicData uri="http://schemas.openxmlformats.org/presentationml/2006/ole">
            <mc:AlternateContent xmlns:mc="http://schemas.openxmlformats.org/markup-compatibility/2006">
              <mc:Choice xmlns:v="urn:schemas-microsoft-com:vml" Requires="v">
                <p:oleObj spid="_x0000_s24723" name="Equation" r:id="rId3" imgW="6896100" imgH="901700" progId="Equation.DSMT4">
                  <p:embed/>
                </p:oleObj>
              </mc:Choice>
              <mc:Fallback>
                <p:oleObj name="Equation" r:id="rId3" imgW="6896100" imgH="9017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2" y="806724"/>
                        <a:ext cx="7348297" cy="869676"/>
                      </a:xfrm>
                      <a:prstGeom prst="rect">
                        <a:avLst/>
                      </a:prstGeom>
                      <a:noFill/>
                      <a:ln>
                        <a:noFill/>
                      </a:ln>
                      <a:effectLst/>
                    </p:spPr>
                  </p:pic>
                </p:oleObj>
              </mc:Fallback>
            </mc:AlternateContent>
          </a:graphicData>
        </a:graphic>
      </p:graphicFrame>
      <p:graphicFrame>
        <p:nvGraphicFramePr>
          <p:cNvPr id="24578" name="Object 3"/>
          <p:cNvGraphicFramePr>
            <a:graphicFrameLocks noChangeAspect="1"/>
          </p:cNvGraphicFramePr>
          <p:nvPr>
            <p:extLst>
              <p:ext uri="{D42A27DB-BD31-4B8C-83A1-F6EECF244321}">
                <p14:modId xmlns:p14="http://schemas.microsoft.com/office/powerpoint/2010/main" val="1625044784"/>
              </p:ext>
            </p:extLst>
          </p:nvPr>
        </p:nvGraphicFramePr>
        <p:xfrm>
          <a:off x="838200" y="1849438"/>
          <a:ext cx="6248400" cy="2801937"/>
        </p:xfrm>
        <a:graphic>
          <a:graphicData uri="http://schemas.openxmlformats.org/presentationml/2006/ole">
            <mc:AlternateContent xmlns:mc="http://schemas.openxmlformats.org/markup-compatibility/2006">
              <mc:Choice xmlns:v="urn:schemas-microsoft-com:vml" Requires="v">
                <p:oleObj spid="_x0000_s24724" name="Equation" r:id="rId5" imgW="5727700" imgH="2882900" progId="Equation.DSMT4">
                  <p:embed/>
                </p:oleObj>
              </mc:Choice>
              <mc:Fallback>
                <p:oleObj name="Equation" r:id="rId5" imgW="5727700" imgH="2882900" progId="Equation.DSMT4">
                  <p:embed/>
                  <p:pic>
                    <p:nvPicPr>
                      <p:cNvPr id="0" name="Object 3"/>
                      <p:cNvPicPr>
                        <a:picLocks noChangeAspect="1" noChangeArrowheads="1"/>
                      </p:cNvPicPr>
                      <p:nvPr/>
                    </p:nvPicPr>
                    <p:blipFill>
                      <a:blip r:embed="rId6"/>
                      <a:srcRect/>
                      <a:stretch>
                        <a:fillRect/>
                      </a:stretch>
                    </p:blipFill>
                    <p:spPr bwMode="auto">
                      <a:xfrm>
                        <a:off x="838200" y="1849438"/>
                        <a:ext cx="6248400" cy="2801937"/>
                      </a:xfrm>
                      <a:prstGeom prst="rect">
                        <a:avLst/>
                      </a:prstGeom>
                      <a:noFill/>
                      <a:ln>
                        <a:noFill/>
                      </a:ln>
                      <a:effectLst/>
                    </p:spPr>
                  </p:pic>
                </p:oleObj>
              </mc:Fallback>
            </mc:AlternateContent>
          </a:graphicData>
        </a:graphic>
      </p:graphicFrame>
      <p:sp>
        <p:nvSpPr>
          <p:cNvPr id="24579" name="Text Box 4"/>
          <p:cNvSpPr txBox="1">
            <a:spLocks noChangeArrowheads="1"/>
          </p:cNvSpPr>
          <p:nvPr/>
        </p:nvSpPr>
        <p:spPr bwMode="auto">
          <a:xfrm>
            <a:off x="609600" y="4876800"/>
            <a:ext cx="8077200" cy="1551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sz="2400" dirty="0">
                <a:solidFill>
                  <a:srgbClr val="0000FF"/>
                </a:solidFill>
                <a:latin typeface="Arial" charset="0"/>
              </a:rPr>
              <a:t>i.e.  The correlation structure of the spatial process is an (isotropic) function of Euclidean distances between site locations after a </a:t>
            </a:r>
            <a:r>
              <a:rPr lang="en-US" sz="2400" dirty="0" err="1">
                <a:solidFill>
                  <a:srgbClr val="0000FF"/>
                </a:solidFill>
                <a:latin typeface="Arial" charset="0"/>
              </a:rPr>
              <a:t>bijective</a:t>
            </a:r>
            <a:r>
              <a:rPr lang="en-US" sz="2400" dirty="0">
                <a:solidFill>
                  <a:srgbClr val="0000FF"/>
                </a:solidFill>
                <a:latin typeface="Arial" charset="0"/>
              </a:rPr>
              <a:t> transformation of the geographic coordinate system.</a:t>
            </a:r>
          </a:p>
        </p:txBody>
      </p:sp>
      <p:sp>
        <p:nvSpPr>
          <p:cNvPr id="24580" name="Text Box 5"/>
          <p:cNvSpPr txBox="1">
            <a:spLocks noChangeArrowheads="1"/>
          </p:cNvSpPr>
          <p:nvPr/>
        </p:nvSpPr>
        <p:spPr bwMode="auto">
          <a:xfrm>
            <a:off x="839109" y="304010"/>
            <a:ext cx="2818947" cy="320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b="0">
                <a:solidFill>
                  <a:srgbClr val="0000FF"/>
                </a:solidFill>
                <a:latin typeface="Arial" charset="0"/>
              </a:rPr>
              <a:t>Model (cont.)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700" y="0"/>
            <a:ext cx="8331441" cy="6858000"/>
          </a:xfrm>
          <a:prstGeom prst="rect">
            <a:avLst/>
          </a:prstGeom>
        </p:spPr>
      </p:pic>
    </p:spTree>
    <p:extLst>
      <p:ext uri="{BB962C8B-B14F-4D97-AF65-F5344CB8AC3E}">
        <p14:creationId xmlns:p14="http://schemas.microsoft.com/office/powerpoint/2010/main" val="2380285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700" y="0"/>
            <a:ext cx="7082484" cy="6858000"/>
          </a:xfrm>
          <a:prstGeom prst="rect">
            <a:avLst/>
          </a:prstGeom>
        </p:spPr>
      </p:pic>
    </p:spTree>
    <p:extLst>
      <p:ext uri="{BB962C8B-B14F-4D97-AF65-F5344CB8AC3E}">
        <p14:creationId xmlns:p14="http://schemas.microsoft.com/office/powerpoint/2010/main" val="2286090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4700" y="0"/>
            <a:ext cx="5042307" cy="6858000"/>
          </a:xfrm>
          <a:prstGeom prst="rect">
            <a:avLst/>
          </a:prstGeom>
        </p:spPr>
      </p:pic>
    </p:spTree>
    <p:extLst>
      <p:ext uri="{BB962C8B-B14F-4D97-AF65-F5344CB8AC3E}">
        <p14:creationId xmlns:p14="http://schemas.microsoft.com/office/powerpoint/2010/main" val="782138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9144000" cy="4445293"/>
          </a:xfrm>
          <a:prstGeom prst="rect">
            <a:avLst/>
          </a:prstGeom>
        </p:spPr>
      </p:pic>
    </p:spTree>
    <p:extLst>
      <p:ext uri="{BB962C8B-B14F-4D97-AF65-F5344CB8AC3E}">
        <p14:creationId xmlns:p14="http://schemas.microsoft.com/office/powerpoint/2010/main" val="82310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65554"/>
            <a:ext cx="5551714" cy="4150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3314" name="Rectangle 2"/>
          <p:cNvSpPr>
            <a:spLocks noGrp="1" noChangeArrowheads="1"/>
          </p:cNvSpPr>
          <p:nvPr>
            <p:ph type="title"/>
          </p:nvPr>
        </p:nvSpPr>
        <p:spPr>
          <a:xfrm>
            <a:off x="653143" y="1"/>
            <a:ext cx="7774216" cy="536684"/>
          </a:xfrm>
        </p:spPr>
        <p:txBody>
          <a:bodyPr/>
          <a:lstStyle/>
          <a:p>
            <a:r>
              <a:rPr lang="en-US" sz="1800">
                <a:latin typeface="Helvetica" charset="0"/>
                <a:ea typeface="MS PGothic" charset="0"/>
              </a:rPr>
              <a:t>Correlation vs Distance for Ontario Ozone Data</a:t>
            </a:r>
          </a:p>
        </p:txBody>
      </p:sp>
      <p:pic>
        <p:nvPicPr>
          <p:cNvPr id="133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3" y="2787020"/>
            <a:ext cx="5442857" cy="4070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3316" name="Text Box 10"/>
          <p:cNvSpPr txBox="1">
            <a:spLocks noChangeArrowheads="1"/>
          </p:cNvSpPr>
          <p:nvPr/>
        </p:nvSpPr>
        <p:spPr bwMode="auto">
          <a:xfrm>
            <a:off x="6313715" y="2695308"/>
            <a:ext cx="195943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a:spcBef>
                <a:spcPct val="50000"/>
              </a:spcBef>
            </a:pPr>
            <a:r>
              <a:rPr lang="en-US" dirty="0"/>
              <a:t>Apparent </a:t>
            </a:r>
            <a:r>
              <a:rPr lang="en-US" u="sng" dirty="0" smtClean="0"/>
              <a:t>anisotropy</a:t>
            </a:r>
          </a:p>
          <a:p>
            <a:pPr>
              <a:spcBef>
                <a:spcPct val="50000"/>
              </a:spcBef>
            </a:pPr>
            <a:r>
              <a:rPr lang="en-US" dirty="0" smtClean="0"/>
              <a:t>in this plot of correlation vs distance</a:t>
            </a:r>
            <a:endParaRPr lang="en-US" dirty="0"/>
          </a:p>
        </p:txBody>
      </p:sp>
      <p:sp>
        <p:nvSpPr>
          <p:cNvPr id="13317" name="TextBox 1"/>
          <p:cNvSpPr txBox="1">
            <a:spLocks noChangeArrowheads="1"/>
          </p:cNvSpPr>
          <p:nvPr/>
        </p:nvSpPr>
        <p:spPr bwMode="auto">
          <a:xfrm>
            <a:off x="6313714" y="575748"/>
            <a:ext cx="27214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sz="1400" b="0" dirty="0"/>
              <a:t>(from Le and </a:t>
            </a:r>
            <a:r>
              <a:rPr lang="en-US" sz="1400" b="0" dirty="0" err="1"/>
              <a:t>Zidek</a:t>
            </a:r>
            <a:r>
              <a:rPr lang="en-US" sz="1400" b="0" dirty="0"/>
              <a:t>, UBC, Vancouver, CA)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1676400"/>
            <a:ext cx="8335194" cy="4523155"/>
          </a:xfrm>
          <a:prstGeom prst="rect">
            <a:avLst/>
          </a:prstGeom>
        </p:spPr>
      </p:pic>
      <p:sp>
        <p:nvSpPr>
          <p:cNvPr id="4" name="TextBox 3"/>
          <p:cNvSpPr txBox="1"/>
          <p:nvPr/>
        </p:nvSpPr>
        <p:spPr>
          <a:xfrm>
            <a:off x="609600" y="304800"/>
            <a:ext cx="7772400" cy="1015663"/>
          </a:xfrm>
          <a:prstGeom prst="rect">
            <a:avLst/>
          </a:prstGeom>
          <a:noFill/>
        </p:spPr>
        <p:txBody>
          <a:bodyPr wrap="square" rtlCol="0">
            <a:spAutoFit/>
          </a:bodyPr>
          <a:lstStyle/>
          <a:p>
            <a:r>
              <a:rPr lang="en-US" sz="2000" dirty="0" smtClean="0"/>
              <a:t>An alternative to a gridded map of ellipsoids for local anisotropy is a “</a:t>
            </a:r>
            <a:r>
              <a:rPr lang="en-US" sz="2000" dirty="0" err="1" smtClean="0"/>
              <a:t>biorthogonal</a:t>
            </a:r>
            <a:r>
              <a:rPr lang="en-US" sz="2000" dirty="0" smtClean="0"/>
              <a:t> grid” which integrates the principal axes of the local affine derivative of the deformation.</a:t>
            </a:r>
            <a:endParaRPr lang="en-US" sz="2000" dirty="0"/>
          </a:p>
        </p:txBody>
      </p:sp>
    </p:spTree>
    <p:extLst>
      <p:ext uri="{BB962C8B-B14F-4D97-AF65-F5344CB8AC3E}">
        <p14:creationId xmlns:p14="http://schemas.microsoft.com/office/powerpoint/2010/main" val="1172384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838200" y="685800"/>
            <a:ext cx="7771947" cy="138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25000"/>
              </a:spcBef>
            </a:pPr>
            <a:r>
              <a:rPr lang="en-US" sz="2000" dirty="0">
                <a:solidFill>
                  <a:schemeClr val="accent2"/>
                </a:solidFill>
                <a:latin typeface="Arial" charset="0"/>
              </a:rPr>
              <a:t>The spatial deformation  </a:t>
            </a:r>
            <a:r>
              <a:rPr lang="en-US" sz="2000" i="1" dirty="0">
                <a:solidFill>
                  <a:schemeClr val="accent2"/>
                </a:solidFill>
                <a:latin typeface="Times New Roman" charset="0"/>
              </a:rPr>
              <a:t>f  </a:t>
            </a:r>
            <a:r>
              <a:rPr lang="en-US" sz="2000" dirty="0">
                <a:solidFill>
                  <a:schemeClr val="accent2"/>
                </a:solidFill>
                <a:latin typeface="Arial" charset="0"/>
              </a:rPr>
              <a:t>encodes the </a:t>
            </a:r>
            <a:r>
              <a:rPr lang="en-US" sz="2000" u="sng" dirty="0">
                <a:solidFill>
                  <a:schemeClr val="accent2"/>
                </a:solidFill>
                <a:latin typeface="Arial" charset="0"/>
              </a:rPr>
              <a:t>nonstationarity</a:t>
            </a:r>
            <a:r>
              <a:rPr lang="en-US" sz="2000" dirty="0">
                <a:solidFill>
                  <a:schemeClr val="accent2"/>
                </a:solidFill>
                <a:latin typeface="Arial" charset="0"/>
              </a:rPr>
              <a:t>: spatially varying local anisotropy.</a:t>
            </a:r>
          </a:p>
          <a:p>
            <a:pPr eaLnBrk="1" hangingPunct="1">
              <a:spcBef>
                <a:spcPct val="25000"/>
              </a:spcBef>
            </a:pPr>
            <a:r>
              <a:rPr lang="en-US" sz="2000" b="0" dirty="0">
                <a:solidFill>
                  <a:schemeClr val="accent2"/>
                </a:solidFill>
                <a:latin typeface="Arial" charset="0"/>
              </a:rPr>
              <a:t>We model this in terms of observation </a:t>
            </a:r>
            <a:r>
              <a:rPr lang="en-US" sz="2000" b="0" dirty="0" smtClean="0">
                <a:solidFill>
                  <a:schemeClr val="accent2"/>
                </a:solidFill>
                <a:latin typeface="Arial" charset="0"/>
              </a:rPr>
              <a:t>sites                          as </a:t>
            </a:r>
            <a:r>
              <a:rPr lang="en-US" sz="2000" b="0" dirty="0">
                <a:solidFill>
                  <a:schemeClr val="accent2"/>
                </a:solidFill>
                <a:latin typeface="Arial" charset="0"/>
              </a:rPr>
              <a:t>a pair of </a:t>
            </a:r>
            <a:r>
              <a:rPr lang="en-US" sz="2000" b="0" u="sng" dirty="0">
                <a:solidFill>
                  <a:schemeClr val="accent2"/>
                </a:solidFill>
                <a:latin typeface="Arial" charset="0"/>
              </a:rPr>
              <a:t>thin-plate splines</a:t>
            </a:r>
            <a:r>
              <a:rPr lang="en-US" sz="2000" b="0" dirty="0">
                <a:solidFill>
                  <a:schemeClr val="accent2"/>
                </a:solidFill>
                <a:latin typeface="Arial" charset="0"/>
              </a:rPr>
              <a:t>:</a:t>
            </a:r>
          </a:p>
        </p:txBody>
      </p:sp>
      <p:sp>
        <p:nvSpPr>
          <p:cNvPr id="28674" name="Text Box 3"/>
          <p:cNvSpPr txBox="1">
            <a:spLocks noChangeArrowheads="1"/>
          </p:cNvSpPr>
          <p:nvPr/>
        </p:nvSpPr>
        <p:spPr bwMode="auto">
          <a:xfrm>
            <a:off x="838200" y="228600"/>
            <a:ext cx="2818947" cy="320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b="0" dirty="0" smtClean="0">
                <a:solidFill>
                  <a:srgbClr val="0000FF"/>
                </a:solidFill>
                <a:latin typeface="Arial" charset="0"/>
              </a:rPr>
              <a:t>Back to the model:</a:t>
            </a:r>
            <a:endParaRPr lang="en-US" b="0" dirty="0">
              <a:solidFill>
                <a:srgbClr val="0000FF"/>
              </a:solidFill>
              <a:latin typeface="Arial" charset="0"/>
            </a:endParaRPr>
          </a:p>
        </p:txBody>
      </p:sp>
      <p:graphicFrame>
        <p:nvGraphicFramePr>
          <p:cNvPr id="28675" name="Object 2"/>
          <p:cNvGraphicFramePr>
            <a:graphicFrameLocks noChangeAspect="1"/>
          </p:cNvGraphicFramePr>
          <p:nvPr>
            <p:extLst>
              <p:ext uri="{D42A27DB-BD31-4B8C-83A1-F6EECF244321}">
                <p14:modId xmlns:p14="http://schemas.microsoft.com/office/powerpoint/2010/main" val="959658045"/>
              </p:ext>
            </p:extLst>
          </p:nvPr>
        </p:nvGraphicFramePr>
        <p:xfrm>
          <a:off x="5867400" y="1371600"/>
          <a:ext cx="1648733" cy="421195"/>
        </p:xfrm>
        <a:graphic>
          <a:graphicData uri="http://schemas.openxmlformats.org/presentationml/2006/ole">
            <mc:AlternateContent xmlns:mc="http://schemas.openxmlformats.org/markup-compatibility/2006">
              <mc:Choice xmlns:v="urn:schemas-microsoft-com:vml" Requires="v">
                <p:oleObj spid="_x0000_s29321" name="Equation" r:id="rId3" imgW="1358900" imgH="419100" progId="Equation.DSMT4">
                  <p:embed/>
                </p:oleObj>
              </mc:Choice>
              <mc:Fallback>
                <p:oleObj name="Equation" r:id="rId3" imgW="1358900" imgH="419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371600"/>
                        <a:ext cx="1648733" cy="4211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6" name="Object 3"/>
          <p:cNvGraphicFramePr>
            <a:graphicFrameLocks noChangeAspect="1"/>
          </p:cNvGraphicFramePr>
          <p:nvPr>
            <p:extLst>
              <p:ext uri="{D42A27DB-BD31-4B8C-83A1-F6EECF244321}">
                <p14:modId xmlns:p14="http://schemas.microsoft.com/office/powerpoint/2010/main" val="777697089"/>
              </p:ext>
            </p:extLst>
          </p:nvPr>
        </p:nvGraphicFramePr>
        <p:xfrm>
          <a:off x="913953" y="2286002"/>
          <a:ext cx="3505647" cy="444972"/>
        </p:xfrm>
        <a:graphic>
          <a:graphicData uri="http://schemas.openxmlformats.org/presentationml/2006/ole">
            <mc:AlternateContent xmlns:mc="http://schemas.openxmlformats.org/markup-compatibility/2006">
              <mc:Choice xmlns:v="urn:schemas-microsoft-com:vml" Requires="v">
                <p:oleObj spid="_x0000_s29322" name="Equation" r:id="rId5" imgW="3111500" imgH="444500" progId="Equation.DSMT4">
                  <p:embed/>
                </p:oleObj>
              </mc:Choice>
              <mc:Fallback>
                <p:oleObj name="Equation" r:id="rId5" imgW="3111500" imgH="444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953" y="2286002"/>
                        <a:ext cx="3505647" cy="444972"/>
                      </a:xfrm>
                      <a:prstGeom prst="rect">
                        <a:avLst/>
                      </a:prstGeom>
                      <a:noFill/>
                      <a:ln>
                        <a:noFill/>
                      </a:ln>
                      <a:effectLst/>
                    </p:spPr>
                  </p:pic>
                </p:oleObj>
              </mc:Fallback>
            </mc:AlternateContent>
          </a:graphicData>
        </a:graphic>
      </p:graphicFrame>
      <p:graphicFrame>
        <p:nvGraphicFramePr>
          <p:cNvPr id="28677" name="Object 4"/>
          <p:cNvGraphicFramePr>
            <a:graphicFrameLocks noChangeAspect="1"/>
          </p:cNvGraphicFramePr>
          <p:nvPr>
            <p:extLst>
              <p:ext uri="{D42A27DB-BD31-4B8C-83A1-F6EECF244321}">
                <p14:modId xmlns:p14="http://schemas.microsoft.com/office/powerpoint/2010/main" val="656211841"/>
              </p:ext>
            </p:extLst>
          </p:nvPr>
        </p:nvGraphicFramePr>
        <p:xfrm>
          <a:off x="889000" y="2931379"/>
          <a:ext cx="1168400" cy="436480"/>
        </p:xfrm>
        <a:graphic>
          <a:graphicData uri="http://schemas.openxmlformats.org/presentationml/2006/ole">
            <mc:AlternateContent xmlns:mc="http://schemas.openxmlformats.org/markup-compatibility/2006">
              <mc:Choice xmlns:v="urn:schemas-microsoft-com:vml" Requires="v">
                <p:oleObj spid="_x0000_s29323" name="Equation" r:id="rId7" imgW="876300" imgH="342900" progId="Equation.DSMT4">
                  <p:embed/>
                </p:oleObj>
              </mc:Choice>
              <mc:Fallback>
                <p:oleObj name="Equation" r:id="rId7" imgW="876300" imgH="3429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0" y="2931379"/>
                        <a:ext cx="1168400" cy="436480"/>
                      </a:xfrm>
                      <a:prstGeom prst="rect">
                        <a:avLst/>
                      </a:prstGeom>
                      <a:noFill/>
                      <a:ln>
                        <a:noFill/>
                      </a:ln>
                      <a:effectLst/>
                    </p:spPr>
                  </p:pic>
                </p:oleObj>
              </mc:Fallback>
            </mc:AlternateContent>
          </a:graphicData>
        </a:graphic>
      </p:graphicFrame>
      <p:graphicFrame>
        <p:nvGraphicFramePr>
          <p:cNvPr id="28678" name="Object 5"/>
          <p:cNvGraphicFramePr>
            <a:graphicFrameLocks noChangeAspect="1"/>
          </p:cNvGraphicFramePr>
          <p:nvPr>
            <p:extLst>
              <p:ext uri="{D42A27DB-BD31-4B8C-83A1-F6EECF244321}">
                <p14:modId xmlns:p14="http://schemas.microsoft.com/office/powerpoint/2010/main" val="1685699709"/>
              </p:ext>
            </p:extLst>
          </p:nvPr>
        </p:nvGraphicFramePr>
        <p:xfrm>
          <a:off x="913947" y="3581855"/>
          <a:ext cx="1219653" cy="443273"/>
        </p:xfrm>
        <a:graphic>
          <a:graphicData uri="http://schemas.openxmlformats.org/presentationml/2006/ole">
            <mc:AlternateContent xmlns:mc="http://schemas.openxmlformats.org/markup-compatibility/2006">
              <mc:Choice xmlns:v="urn:schemas-microsoft-com:vml" Requires="v">
                <p:oleObj spid="_x0000_s29324" name="Equation" r:id="rId9" imgW="1117115" imgH="444307" progId="Equation.DSMT4">
                  <p:embed/>
                </p:oleObj>
              </mc:Choice>
              <mc:Fallback>
                <p:oleObj name="Equation" r:id="rId9" imgW="1117115" imgH="444307"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3947" y="3581855"/>
                        <a:ext cx="1219653" cy="443273"/>
                      </a:xfrm>
                      <a:prstGeom prst="rect">
                        <a:avLst/>
                      </a:prstGeom>
                      <a:noFill/>
                      <a:ln>
                        <a:noFill/>
                      </a:ln>
                      <a:effectLst/>
                    </p:spPr>
                  </p:pic>
                </p:oleObj>
              </mc:Fallback>
            </mc:AlternateContent>
          </a:graphicData>
        </a:graphic>
      </p:graphicFrame>
      <p:graphicFrame>
        <p:nvGraphicFramePr>
          <p:cNvPr id="28679" name="Object 6"/>
          <p:cNvGraphicFramePr>
            <a:graphicFrameLocks noChangeAspect="1"/>
          </p:cNvGraphicFramePr>
          <p:nvPr>
            <p:extLst>
              <p:ext uri="{D42A27DB-BD31-4B8C-83A1-F6EECF244321}">
                <p14:modId xmlns:p14="http://schemas.microsoft.com/office/powerpoint/2010/main" val="2210819749"/>
              </p:ext>
            </p:extLst>
          </p:nvPr>
        </p:nvGraphicFramePr>
        <p:xfrm>
          <a:off x="913949" y="4286675"/>
          <a:ext cx="2743651" cy="1637224"/>
        </p:xfrm>
        <a:graphic>
          <a:graphicData uri="http://schemas.openxmlformats.org/presentationml/2006/ole">
            <mc:AlternateContent xmlns:mc="http://schemas.openxmlformats.org/markup-compatibility/2006">
              <mc:Choice xmlns:v="urn:schemas-microsoft-com:vml" Requires="v">
                <p:oleObj spid="_x0000_s29325" name="Equation" r:id="rId11" imgW="2768600" imgH="1638300" progId="Equation.DSMT4">
                  <p:embed/>
                </p:oleObj>
              </mc:Choice>
              <mc:Fallback>
                <p:oleObj name="Equation" r:id="rId11" imgW="2768600" imgH="16383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3949" y="4286675"/>
                        <a:ext cx="2743651" cy="1637224"/>
                      </a:xfrm>
                      <a:prstGeom prst="rect">
                        <a:avLst/>
                      </a:prstGeom>
                      <a:noFill/>
                      <a:ln>
                        <a:noFill/>
                      </a:ln>
                      <a:effectLst/>
                    </p:spPr>
                  </p:pic>
                </p:oleObj>
              </mc:Fallback>
            </mc:AlternateContent>
          </a:graphicData>
        </a:graphic>
      </p:graphicFrame>
      <p:graphicFrame>
        <p:nvGraphicFramePr>
          <p:cNvPr id="28680" name="Object 7"/>
          <p:cNvGraphicFramePr>
            <a:graphicFrameLocks noChangeAspect="1"/>
          </p:cNvGraphicFramePr>
          <p:nvPr>
            <p:extLst>
              <p:ext uri="{D42A27DB-BD31-4B8C-83A1-F6EECF244321}">
                <p14:modId xmlns:p14="http://schemas.microsoft.com/office/powerpoint/2010/main" val="655122993"/>
              </p:ext>
            </p:extLst>
          </p:nvPr>
        </p:nvGraphicFramePr>
        <p:xfrm>
          <a:off x="4354287" y="4488784"/>
          <a:ext cx="3722913" cy="1041097"/>
        </p:xfrm>
        <a:graphic>
          <a:graphicData uri="http://schemas.openxmlformats.org/presentationml/2006/ole">
            <mc:AlternateContent xmlns:mc="http://schemas.openxmlformats.org/markup-compatibility/2006">
              <mc:Choice xmlns:v="urn:schemas-microsoft-com:vml" Requires="v">
                <p:oleObj spid="_x0000_s29326" name="Equation" r:id="rId13" imgW="3683000" imgH="1041400" progId="Equation.DSMT4">
                  <p:embed/>
                </p:oleObj>
              </mc:Choice>
              <mc:Fallback>
                <p:oleObj name="Equation" r:id="rId13" imgW="3683000" imgH="10414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4287" y="4488784"/>
                        <a:ext cx="3722913" cy="1041097"/>
                      </a:xfrm>
                      <a:prstGeom prst="rect">
                        <a:avLst/>
                      </a:prstGeom>
                      <a:noFill/>
                      <a:ln>
                        <a:noFill/>
                      </a:ln>
                      <a:effectLst/>
                    </p:spPr>
                  </p:pic>
                </p:oleObj>
              </mc:Fallback>
            </mc:AlternateContent>
          </a:graphicData>
        </a:graphic>
      </p:graphicFrame>
      <p:sp>
        <p:nvSpPr>
          <p:cNvPr id="28681" name="Text Box 10"/>
          <p:cNvSpPr txBox="1">
            <a:spLocks noChangeArrowheads="1"/>
          </p:cNvSpPr>
          <p:nvPr/>
        </p:nvSpPr>
        <p:spPr bwMode="auto">
          <a:xfrm>
            <a:off x="2362200" y="2971800"/>
            <a:ext cx="4540250" cy="35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sz="1800" b="0" dirty="0">
                <a:latin typeface="Arial" charset="0"/>
              </a:rPr>
              <a:t>Linear part: global/large scale anisotropy</a:t>
            </a:r>
          </a:p>
        </p:txBody>
      </p:sp>
      <p:graphicFrame>
        <p:nvGraphicFramePr>
          <p:cNvPr id="28682" name="Object 8"/>
          <p:cNvGraphicFramePr>
            <a:graphicFrameLocks noChangeAspect="1"/>
          </p:cNvGraphicFramePr>
          <p:nvPr>
            <p:extLst>
              <p:ext uri="{D42A27DB-BD31-4B8C-83A1-F6EECF244321}">
                <p14:modId xmlns:p14="http://schemas.microsoft.com/office/powerpoint/2010/main" val="339948476"/>
              </p:ext>
            </p:extLst>
          </p:nvPr>
        </p:nvGraphicFramePr>
        <p:xfrm>
          <a:off x="6858003" y="2895716"/>
          <a:ext cx="1219197" cy="380433"/>
        </p:xfrm>
        <a:graphic>
          <a:graphicData uri="http://schemas.openxmlformats.org/presentationml/2006/ole">
            <mc:AlternateContent xmlns:mc="http://schemas.openxmlformats.org/markup-compatibility/2006">
              <mc:Choice xmlns:v="urn:schemas-microsoft-com:vml" Requires="v">
                <p:oleObj spid="_x0000_s29327" name="Equation" r:id="rId15" imgW="1155700" imgH="381000" progId="Equation.DSMT4">
                  <p:embed/>
                </p:oleObj>
              </mc:Choice>
              <mc:Fallback>
                <p:oleObj name="Equation" r:id="rId15" imgW="1155700" imgH="381000"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3" y="2895716"/>
                        <a:ext cx="1219197" cy="380433"/>
                      </a:xfrm>
                      <a:prstGeom prst="rect">
                        <a:avLst/>
                      </a:prstGeom>
                      <a:noFill/>
                      <a:ln>
                        <a:noFill/>
                      </a:ln>
                      <a:effectLst/>
                    </p:spPr>
                  </p:pic>
                </p:oleObj>
              </mc:Fallback>
            </mc:AlternateContent>
          </a:graphicData>
        </a:graphic>
      </p:graphicFrame>
      <p:sp>
        <p:nvSpPr>
          <p:cNvPr id="28683" name="Text Box 12"/>
          <p:cNvSpPr txBox="1">
            <a:spLocks noChangeArrowheads="1"/>
          </p:cNvSpPr>
          <p:nvPr/>
        </p:nvSpPr>
        <p:spPr bwMode="auto">
          <a:xfrm>
            <a:off x="2394858" y="3429002"/>
            <a:ext cx="4420056" cy="627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sz="1800" b="0" dirty="0">
                <a:latin typeface="Arial" charset="0"/>
              </a:rPr>
              <a:t>Non-linear part, </a:t>
            </a:r>
            <a:r>
              <a:rPr lang="en-US" sz="1800" b="0" i="1" dirty="0">
                <a:latin typeface="Arial" charset="0"/>
              </a:rPr>
              <a:t>decomposable into components of varying spatial scale</a:t>
            </a:r>
            <a:r>
              <a:rPr lang="en-US" sz="1800" b="0" dirty="0">
                <a:latin typeface="Arial" charset="0"/>
              </a:rPr>
              <a:t>: </a:t>
            </a:r>
          </a:p>
        </p:txBody>
      </p:sp>
      <p:graphicFrame>
        <p:nvGraphicFramePr>
          <p:cNvPr id="28684" name="Object 9"/>
          <p:cNvGraphicFramePr>
            <a:graphicFrameLocks noChangeAspect="1"/>
          </p:cNvGraphicFramePr>
          <p:nvPr>
            <p:extLst>
              <p:ext uri="{D42A27DB-BD31-4B8C-83A1-F6EECF244321}">
                <p14:modId xmlns:p14="http://schemas.microsoft.com/office/powerpoint/2010/main" val="4042908384"/>
              </p:ext>
            </p:extLst>
          </p:nvPr>
        </p:nvGraphicFramePr>
        <p:xfrm>
          <a:off x="6781800" y="3581400"/>
          <a:ext cx="1600200" cy="380433"/>
        </p:xfrm>
        <a:graphic>
          <a:graphicData uri="http://schemas.openxmlformats.org/presentationml/2006/ole">
            <mc:AlternateContent xmlns:mc="http://schemas.openxmlformats.org/markup-compatibility/2006">
              <mc:Choice xmlns:v="urn:schemas-microsoft-com:vml" Requires="v">
                <p:oleObj spid="_x0000_s29328" name="Equation" r:id="rId17" imgW="1803400" imgH="381000" progId="Equation.DSMT4">
                  <p:embed/>
                </p:oleObj>
              </mc:Choice>
              <mc:Fallback>
                <p:oleObj name="Equation" r:id="rId17" imgW="1803400" imgH="38100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1800" y="3581400"/>
                        <a:ext cx="1600200" cy="380433"/>
                      </a:xfrm>
                      <a:prstGeom prst="rect">
                        <a:avLst/>
                      </a:prstGeom>
                      <a:noFill/>
                      <a:ln>
                        <a:noFill/>
                      </a:ln>
                      <a:effectLst/>
                    </p:spPr>
                  </p:pic>
                </p:oleObj>
              </mc:Fallback>
            </mc:AlternateContent>
          </a:graphicData>
        </a:graphic>
      </p:graphicFrame>
      <p:graphicFrame>
        <p:nvGraphicFramePr>
          <p:cNvPr id="28685" name="Object 10"/>
          <p:cNvGraphicFramePr>
            <a:graphicFrameLocks noChangeAspect="1"/>
          </p:cNvGraphicFramePr>
          <p:nvPr>
            <p:extLst>
              <p:ext uri="{D42A27DB-BD31-4B8C-83A1-F6EECF244321}">
                <p14:modId xmlns:p14="http://schemas.microsoft.com/office/powerpoint/2010/main" val="2454045389"/>
              </p:ext>
            </p:extLst>
          </p:nvPr>
        </p:nvGraphicFramePr>
        <p:xfrm>
          <a:off x="4343400" y="6019800"/>
          <a:ext cx="4331607" cy="456861"/>
        </p:xfrm>
        <a:graphic>
          <a:graphicData uri="http://schemas.openxmlformats.org/presentationml/2006/ole">
            <mc:AlternateContent xmlns:mc="http://schemas.openxmlformats.org/markup-compatibility/2006">
              <mc:Choice xmlns:v="urn:schemas-microsoft-com:vml" Requires="v">
                <p:oleObj spid="_x0000_s29329" name="Equation" r:id="rId19" imgW="4330700" imgH="457200" progId="Equation.DSMT4">
                  <p:embed/>
                </p:oleObj>
              </mc:Choice>
              <mc:Fallback>
                <p:oleObj name="Equation" r:id="rId19" imgW="4330700" imgH="457200"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3400" y="6019800"/>
                        <a:ext cx="4331607" cy="4568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8686" name="Text Box 15"/>
          <p:cNvSpPr txBox="1">
            <a:spLocks noChangeArrowheads="1"/>
          </p:cNvSpPr>
          <p:nvPr/>
        </p:nvSpPr>
        <p:spPr bwMode="auto">
          <a:xfrm>
            <a:off x="762000" y="6096000"/>
            <a:ext cx="5030107" cy="381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sz="1800" dirty="0">
                <a:solidFill>
                  <a:srgbClr val="990099"/>
                </a:solidFill>
                <a:latin typeface="Arial" charset="0"/>
                <a:sym typeface="Symbol" charset="0"/>
              </a:rPr>
              <a:t> </a:t>
            </a:r>
            <a:r>
              <a:rPr lang="en-US" sz="2000" dirty="0" smtClean="0">
                <a:solidFill>
                  <a:srgbClr val="990099"/>
                </a:solidFill>
                <a:latin typeface="Arial" charset="0"/>
                <a:sym typeface="Symbol" charset="0"/>
              </a:rPr>
              <a:t>Lots of m</a:t>
            </a:r>
            <a:r>
              <a:rPr lang="en-US" sz="2000" dirty="0" smtClean="0">
                <a:solidFill>
                  <a:srgbClr val="990099"/>
                </a:solidFill>
                <a:latin typeface="Arial" charset="0"/>
              </a:rPr>
              <a:t>odel parameters</a:t>
            </a:r>
            <a:r>
              <a:rPr lang="en-US" sz="2000" b="0" dirty="0" smtClean="0">
                <a:solidFill>
                  <a:srgbClr val="990099"/>
                </a:solidFill>
                <a:latin typeface="Arial" charset="0"/>
              </a:rPr>
              <a:t>! </a:t>
            </a:r>
            <a:endParaRPr lang="en-US" sz="2000" b="0" dirty="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152400"/>
            <a:ext cx="8000095" cy="411004"/>
          </a:xfrm>
        </p:spPr>
        <p:txBody>
          <a:bodyPr/>
          <a:lstStyle/>
          <a:p>
            <a:r>
              <a:rPr lang="en-US" sz="2400" b="0" dirty="0">
                <a:solidFill>
                  <a:srgbClr val="0000FF"/>
                </a:solidFill>
                <a:latin typeface="Helvetica" charset="0"/>
                <a:ea typeface="MS PGothic" charset="0"/>
              </a:rPr>
              <a:t>More on the </a:t>
            </a:r>
            <a:r>
              <a:rPr lang="en-US" sz="2400" dirty="0">
                <a:solidFill>
                  <a:srgbClr val="0000FF"/>
                </a:solidFill>
                <a:latin typeface="Helvetica" charset="0"/>
                <a:ea typeface="MS PGothic" charset="0"/>
              </a:rPr>
              <a:t>equations</a:t>
            </a:r>
            <a:r>
              <a:rPr lang="en-US" sz="2400" b="0" dirty="0">
                <a:solidFill>
                  <a:srgbClr val="0000FF"/>
                </a:solidFill>
                <a:latin typeface="Helvetica" charset="0"/>
                <a:ea typeface="MS PGothic" charset="0"/>
              </a:rPr>
              <a:t> of the thin-plate spline</a:t>
            </a:r>
          </a:p>
        </p:txBody>
      </p:sp>
      <p:graphicFrame>
        <p:nvGraphicFramePr>
          <p:cNvPr id="31746" name="Object 2"/>
          <p:cNvGraphicFramePr>
            <a:graphicFrameLocks noGrp="1" noChangeAspect="1"/>
          </p:cNvGraphicFramePr>
          <p:nvPr>
            <p:ph idx="1"/>
            <p:extLst>
              <p:ext uri="{D42A27DB-BD31-4B8C-83A1-F6EECF244321}">
                <p14:modId xmlns:p14="http://schemas.microsoft.com/office/powerpoint/2010/main" val="1824792416"/>
              </p:ext>
            </p:extLst>
          </p:nvPr>
        </p:nvGraphicFramePr>
        <p:xfrm>
          <a:off x="1032973" y="685800"/>
          <a:ext cx="7152251" cy="5853161"/>
        </p:xfrm>
        <a:graphic>
          <a:graphicData uri="http://schemas.openxmlformats.org/presentationml/2006/ole">
            <mc:AlternateContent xmlns:mc="http://schemas.openxmlformats.org/markup-compatibility/2006">
              <mc:Choice xmlns:v="urn:schemas-microsoft-com:vml" Requires="v">
                <p:oleObj spid="_x0000_s31820" name="Equation" r:id="rId3" imgW="4406900" imgH="3606800" progId="Equation.DSMT4">
                  <p:embed/>
                </p:oleObj>
              </mc:Choice>
              <mc:Fallback>
                <p:oleObj name="Equation" r:id="rId3" imgW="4406900" imgH="3606800" progId="Equation.DSMT4">
                  <p:embed/>
                  <p:pic>
                    <p:nvPicPr>
                      <p:cNvPr id="0" name="Object 2"/>
                      <p:cNvPicPr>
                        <a:picLocks noChangeAspect="1" noChangeArrowheads="1"/>
                      </p:cNvPicPr>
                      <p:nvPr/>
                    </p:nvPicPr>
                    <p:blipFill>
                      <a:blip r:embed="rId4"/>
                      <a:srcRect/>
                      <a:stretch>
                        <a:fillRect/>
                      </a:stretch>
                    </p:blipFill>
                    <p:spPr bwMode="auto">
                      <a:xfrm>
                        <a:off x="1032973" y="685800"/>
                        <a:ext cx="7152251" cy="5853161"/>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z="2400" dirty="0">
                <a:latin typeface="Helvetica" charset="0"/>
                <a:ea typeface="MS PGothic" charset="0"/>
              </a:rPr>
              <a:t>Theoretical properties of the deformation model</a:t>
            </a:r>
          </a:p>
        </p:txBody>
      </p:sp>
      <p:sp>
        <p:nvSpPr>
          <p:cNvPr id="32770" name="Rectangle 3"/>
          <p:cNvSpPr>
            <a:spLocks noGrp="1" noChangeArrowheads="1"/>
          </p:cNvSpPr>
          <p:nvPr>
            <p:ph type="body" sz="half" idx="1"/>
          </p:nvPr>
        </p:nvSpPr>
        <p:spPr>
          <a:xfrm>
            <a:off x="685800" y="1828800"/>
            <a:ext cx="7697107" cy="4108345"/>
          </a:xfrm>
        </p:spPr>
        <p:txBody>
          <a:bodyPr/>
          <a:lstStyle/>
          <a:p>
            <a:pPr marL="0" indent="0">
              <a:spcBef>
                <a:spcPts val="600"/>
              </a:spcBef>
            </a:pPr>
            <a:r>
              <a:rPr lang="en-US" sz="2400" dirty="0" err="1">
                <a:solidFill>
                  <a:srgbClr val="063DE8"/>
                </a:solidFill>
                <a:latin typeface="Helvetica" charset="0"/>
                <a:ea typeface="MS PGothic" charset="0"/>
              </a:rPr>
              <a:t>Identifiability</a:t>
            </a:r>
            <a:endParaRPr lang="en-US" sz="2400" dirty="0">
              <a:solidFill>
                <a:srgbClr val="063DE8"/>
              </a:solidFill>
              <a:latin typeface="Helvetica" charset="0"/>
              <a:ea typeface="MS PGothic" charset="0"/>
            </a:endParaRPr>
          </a:p>
          <a:p>
            <a:pPr marL="0" indent="0">
              <a:spcBef>
                <a:spcPts val="600"/>
              </a:spcBef>
            </a:pPr>
            <a:r>
              <a:rPr lang="en-US" sz="2400" dirty="0">
                <a:latin typeface="Helvetica" charset="0"/>
                <a:ea typeface="MS PGothic" charset="0"/>
              </a:rPr>
              <a:t>Perrin and </a:t>
            </a:r>
            <a:r>
              <a:rPr lang="en-US" sz="2400" dirty="0" err="1">
                <a:latin typeface="Helvetica" charset="0"/>
                <a:ea typeface="MS PGothic" charset="0"/>
              </a:rPr>
              <a:t>Meiring</a:t>
            </a:r>
            <a:r>
              <a:rPr lang="en-US" sz="2400" dirty="0">
                <a:latin typeface="Helvetica" charset="0"/>
                <a:ea typeface="MS PGothic" charset="0"/>
              </a:rPr>
              <a:t> (1999): </a:t>
            </a:r>
            <a:r>
              <a:rPr lang="en-US" sz="2400" dirty="0" smtClean="0">
                <a:latin typeface="Helvetica" charset="0"/>
                <a:ea typeface="MS PGothic" charset="0"/>
              </a:rPr>
              <a:t>Let </a:t>
            </a:r>
          </a:p>
          <a:p>
            <a:pPr marL="0" indent="0">
              <a:spcBef>
                <a:spcPts val="600"/>
              </a:spcBef>
            </a:pPr>
            <a:endParaRPr lang="en-US" sz="2400" dirty="0">
              <a:latin typeface="Helvetica" charset="0"/>
              <a:ea typeface="MS PGothic" charset="0"/>
            </a:endParaRPr>
          </a:p>
          <a:p>
            <a:pPr marL="0" indent="0">
              <a:spcBef>
                <a:spcPts val="600"/>
              </a:spcBef>
            </a:pPr>
            <a:endParaRPr lang="en-US" sz="2400" dirty="0">
              <a:latin typeface="Helvetica" charset="0"/>
              <a:ea typeface="MS PGothic" charset="0"/>
            </a:endParaRPr>
          </a:p>
          <a:p>
            <a:pPr marL="0" indent="0">
              <a:spcBef>
                <a:spcPts val="600"/>
              </a:spcBef>
            </a:pPr>
            <a:r>
              <a:rPr lang="en-US" sz="2400" u="sng" dirty="0">
                <a:latin typeface="Helvetica" charset="0"/>
                <a:ea typeface="MS PGothic" charset="0"/>
              </a:rPr>
              <a:t>If</a:t>
            </a:r>
            <a:r>
              <a:rPr lang="en-US" sz="2400" dirty="0">
                <a:latin typeface="Helvetica" charset="0"/>
                <a:ea typeface="MS PGothic" charset="0"/>
              </a:rPr>
              <a:t>  </a:t>
            </a:r>
            <a:r>
              <a:rPr lang="en-US" sz="2400" dirty="0" smtClean="0">
                <a:latin typeface="Helvetica" charset="0"/>
                <a:ea typeface="MS PGothic" charset="0"/>
              </a:rPr>
              <a:t>  (</a:t>
            </a:r>
            <a:r>
              <a:rPr lang="en-US" sz="2400" dirty="0">
                <a:latin typeface="Helvetica" charset="0"/>
                <a:ea typeface="MS PGothic" charset="0"/>
              </a:rPr>
              <a:t>1)       and        are differentiable in </a:t>
            </a:r>
            <a:r>
              <a:rPr lang="en-US" sz="2400" i="1" dirty="0" err="1">
                <a:latin typeface="Helvetica" charset="0"/>
                <a:ea typeface="MS PGothic" charset="0"/>
              </a:rPr>
              <a:t>R</a:t>
            </a:r>
            <a:r>
              <a:rPr lang="en-US" sz="2400" i="1" baseline="30000" dirty="0" err="1">
                <a:latin typeface="Helvetica" charset="0"/>
                <a:ea typeface="MS PGothic" charset="0"/>
              </a:rPr>
              <a:t>n</a:t>
            </a:r>
            <a:endParaRPr lang="en-US" sz="2400" i="1" baseline="30000" dirty="0">
              <a:latin typeface="Helvetica" charset="0"/>
              <a:ea typeface="MS PGothic" charset="0"/>
            </a:endParaRPr>
          </a:p>
          <a:p>
            <a:pPr marL="0" indent="0">
              <a:spcBef>
                <a:spcPts val="600"/>
              </a:spcBef>
            </a:pPr>
            <a:r>
              <a:rPr lang="en-US" sz="2400" dirty="0" smtClean="0">
                <a:latin typeface="Helvetica" charset="0"/>
                <a:ea typeface="MS PGothic" charset="0"/>
              </a:rPr>
              <a:t>      (</a:t>
            </a:r>
            <a:r>
              <a:rPr lang="en-US" sz="2400" dirty="0">
                <a:latin typeface="Helvetica" charset="0"/>
                <a:ea typeface="MS PGothic" charset="0"/>
              </a:rPr>
              <a:t>2)  </a:t>
            </a:r>
            <a:r>
              <a:rPr lang="en-US" sz="2400" b="0" dirty="0">
                <a:latin typeface="Helvetica" charset="0"/>
                <a:ea typeface="MS PGothic" charset="0"/>
              </a:rPr>
              <a:t>     </a:t>
            </a:r>
            <a:r>
              <a:rPr lang="en-US" sz="2400" dirty="0">
                <a:latin typeface="Helvetica" charset="0"/>
                <a:ea typeface="MS PGothic" charset="0"/>
              </a:rPr>
              <a:t>    </a:t>
            </a:r>
            <a:r>
              <a:rPr lang="en-US" sz="2400" dirty="0" smtClean="0">
                <a:latin typeface="Helvetica" charset="0"/>
                <a:ea typeface="MS PGothic" charset="0"/>
              </a:rPr>
              <a:t> is </a:t>
            </a:r>
            <a:r>
              <a:rPr lang="en-US" sz="2400" dirty="0">
                <a:latin typeface="Helvetica" charset="0"/>
                <a:ea typeface="MS PGothic" charset="0"/>
              </a:rPr>
              <a:t>differentiable for </a:t>
            </a:r>
            <a:r>
              <a:rPr lang="en-US" sz="2400" i="1" dirty="0" smtClean="0">
                <a:latin typeface="Helvetica" charset="0"/>
                <a:ea typeface="MS PGothic" charset="0"/>
              </a:rPr>
              <a:t>u </a:t>
            </a:r>
            <a:r>
              <a:rPr lang="en-US" sz="2400" dirty="0" smtClean="0">
                <a:latin typeface="Helvetica" charset="0"/>
                <a:ea typeface="MS PGothic" charset="0"/>
              </a:rPr>
              <a:t>&gt; 0</a:t>
            </a:r>
            <a:endParaRPr lang="en-US" sz="2400" dirty="0">
              <a:latin typeface="Helvetica" charset="0"/>
              <a:ea typeface="MS PGothic" charset="0"/>
            </a:endParaRPr>
          </a:p>
          <a:p>
            <a:pPr marL="0" indent="0">
              <a:spcBef>
                <a:spcPts val="600"/>
              </a:spcBef>
            </a:pPr>
            <a:r>
              <a:rPr lang="en-US" sz="2400" u="sng" dirty="0">
                <a:latin typeface="Helvetica" charset="0"/>
                <a:ea typeface="MS PGothic" charset="0"/>
              </a:rPr>
              <a:t>then</a:t>
            </a:r>
            <a:r>
              <a:rPr lang="en-US" sz="2400" dirty="0">
                <a:latin typeface="Helvetica" charset="0"/>
                <a:ea typeface="MS PGothic" charset="0"/>
              </a:rPr>
              <a:t>            </a:t>
            </a:r>
            <a:r>
              <a:rPr lang="en-US" sz="2400" dirty="0" smtClean="0">
                <a:latin typeface="Helvetica" charset="0"/>
                <a:ea typeface="MS PGothic" charset="0"/>
              </a:rPr>
              <a:t> is </a:t>
            </a:r>
            <a:r>
              <a:rPr lang="en-US" sz="2400" dirty="0">
                <a:latin typeface="Helvetica" charset="0"/>
                <a:ea typeface="MS PGothic" charset="0"/>
              </a:rPr>
              <a:t>unique, up to a scaling for </a:t>
            </a:r>
            <a:endParaRPr lang="en-US" sz="2400" b="0" dirty="0">
              <a:latin typeface="Helvetica" charset="0"/>
              <a:ea typeface="MS PGothic" charset="0"/>
            </a:endParaRPr>
          </a:p>
          <a:p>
            <a:pPr marL="0" indent="0">
              <a:spcBef>
                <a:spcPts val="600"/>
              </a:spcBef>
            </a:pPr>
            <a:r>
              <a:rPr lang="en-US" sz="2400" dirty="0" smtClean="0">
                <a:latin typeface="Helvetica" charset="0"/>
                <a:ea typeface="MS PGothic" charset="0"/>
              </a:rPr>
              <a:t>      and </a:t>
            </a:r>
            <a:r>
              <a:rPr lang="en-US" sz="2400" dirty="0">
                <a:latin typeface="Helvetica" charset="0"/>
                <a:ea typeface="MS PGothic" charset="0"/>
              </a:rPr>
              <a:t>a homothetic transformation for  </a:t>
            </a:r>
          </a:p>
          <a:p>
            <a:pPr marL="0" indent="0">
              <a:spcBef>
                <a:spcPts val="600"/>
              </a:spcBef>
            </a:pPr>
            <a:r>
              <a:rPr lang="en-US" sz="2400" dirty="0" smtClean="0">
                <a:latin typeface="Helvetica" charset="0"/>
                <a:ea typeface="MS PGothic" charset="0"/>
              </a:rPr>
              <a:t>      (</a:t>
            </a:r>
            <a:r>
              <a:rPr lang="en-US" sz="2400" dirty="0">
                <a:latin typeface="Helvetica" charset="0"/>
                <a:ea typeface="MS PGothic" charset="0"/>
              </a:rPr>
              <a:t>rotation, scaling, reflection)</a:t>
            </a:r>
          </a:p>
          <a:p>
            <a:pPr marL="0" indent="0"/>
            <a:endParaRPr lang="en-US" sz="2000" dirty="0">
              <a:latin typeface="Helvetica" charset="0"/>
              <a:ea typeface="MS PGothic" charset="0"/>
            </a:endParaRPr>
          </a:p>
        </p:txBody>
      </p:sp>
      <p:graphicFrame>
        <p:nvGraphicFramePr>
          <p:cNvPr id="32771" name="Object 2"/>
          <p:cNvGraphicFramePr>
            <a:graphicFrameLocks noGrp="1" noChangeAspect="1"/>
          </p:cNvGraphicFramePr>
          <p:nvPr>
            <p:ph sz="quarter" idx="2"/>
            <p:extLst>
              <p:ext uri="{D42A27DB-BD31-4B8C-83A1-F6EECF244321}">
                <p14:modId xmlns:p14="http://schemas.microsoft.com/office/powerpoint/2010/main" val="3153302106"/>
              </p:ext>
            </p:extLst>
          </p:nvPr>
        </p:nvGraphicFramePr>
        <p:xfrm>
          <a:off x="1219200" y="2895600"/>
          <a:ext cx="6086500" cy="457200"/>
        </p:xfrm>
        <a:graphic>
          <a:graphicData uri="http://schemas.openxmlformats.org/presentationml/2006/ole">
            <mc:AlternateContent xmlns:mc="http://schemas.openxmlformats.org/markup-compatibility/2006">
              <mc:Choice xmlns:v="urn:schemas-microsoft-com:vml" Requires="v">
                <p:oleObj spid="_x0000_s33265" name="Equation" r:id="rId4" imgW="4927600" imgH="444500" progId="Equation.DSMT4">
                  <p:embed/>
                </p:oleObj>
              </mc:Choice>
              <mc:Fallback>
                <p:oleObj name="Equation" r:id="rId4" imgW="4927600" imgH="4445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895600"/>
                        <a:ext cx="6086500" cy="457200"/>
                      </a:xfrm>
                      <a:prstGeom prst="rect">
                        <a:avLst/>
                      </a:prstGeom>
                      <a:noFill/>
                      <a:ln>
                        <a:noFill/>
                      </a:ln>
                      <a:effectLst/>
                    </p:spPr>
                  </p:pic>
                </p:oleObj>
              </mc:Fallback>
            </mc:AlternateContent>
          </a:graphicData>
        </a:graphic>
      </p:graphicFrame>
      <p:graphicFrame>
        <p:nvGraphicFramePr>
          <p:cNvPr id="32772" name="Object 3"/>
          <p:cNvGraphicFramePr>
            <a:graphicFrameLocks noGrp="1" noChangeAspect="1"/>
          </p:cNvGraphicFramePr>
          <p:nvPr>
            <p:ph sz="quarter" idx="3"/>
            <p:extLst>
              <p:ext uri="{D42A27DB-BD31-4B8C-83A1-F6EECF244321}">
                <p14:modId xmlns:p14="http://schemas.microsoft.com/office/powerpoint/2010/main" val="696317602"/>
              </p:ext>
            </p:extLst>
          </p:nvPr>
        </p:nvGraphicFramePr>
        <p:xfrm>
          <a:off x="2895600" y="3581400"/>
          <a:ext cx="544286" cy="375339"/>
        </p:xfrm>
        <a:graphic>
          <a:graphicData uri="http://schemas.openxmlformats.org/presentationml/2006/ole">
            <mc:AlternateContent xmlns:mc="http://schemas.openxmlformats.org/markup-compatibility/2006">
              <mc:Choice xmlns:v="urn:schemas-microsoft-com:vml" Requires="v">
                <p:oleObj spid="_x0000_s33266" name="Equation" r:id="rId6" imgW="330057" imgH="304668" progId="Equation.DSMT4">
                  <p:embed/>
                </p:oleObj>
              </mc:Choice>
              <mc:Fallback>
                <p:oleObj name="Equation" r:id="rId6" imgW="330057" imgH="304668"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581400"/>
                        <a:ext cx="544286" cy="3753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2773" name="Object 4"/>
          <p:cNvGraphicFramePr>
            <a:graphicFrameLocks noChangeAspect="1"/>
          </p:cNvGraphicFramePr>
          <p:nvPr>
            <p:extLst>
              <p:ext uri="{D42A27DB-BD31-4B8C-83A1-F6EECF244321}">
                <p14:modId xmlns:p14="http://schemas.microsoft.com/office/powerpoint/2010/main" val="3198017068"/>
              </p:ext>
            </p:extLst>
          </p:nvPr>
        </p:nvGraphicFramePr>
        <p:xfrm>
          <a:off x="1828800" y="3505200"/>
          <a:ext cx="452437" cy="441325"/>
        </p:xfrm>
        <a:graphic>
          <a:graphicData uri="http://schemas.openxmlformats.org/presentationml/2006/ole">
            <mc:AlternateContent xmlns:mc="http://schemas.openxmlformats.org/markup-compatibility/2006">
              <mc:Choice xmlns:v="urn:schemas-microsoft-com:vml" Requires="v">
                <p:oleObj spid="_x0000_s33267" name="Equation" r:id="rId8" imgW="254000" imgH="330200" progId="Equation.DSMT4">
                  <p:embed/>
                </p:oleObj>
              </mc:Choice>
              <mc:Fallback>
                <p:oleObj name="Equation" r:id="rId8" imgW="254000" imgH="330200" progId="Equation.DSMT4">
                  <p:embed/>
                  <p:pic>
                    <p:nvPicPr>
                      <p:cNvPr id="0" name="Object 4"/>
                      <p:cNvPicPr>
                        <a:picLocks noChangeAspect="1" noChangeArrowheads="1"/>
                      </p:cNvPicPr>
                      <p:nvPr/>
                    </p:nvPicPr>
                    <p:blipFill>
                      <a:blip r:embed="rId9"/>
                      <a:srcRect/>
                      <a:stretch>
                        <a:fillRect/>
                      </a:stretch>
                    </p:blipFill>
                    <p:spPr bwMode="auto">
                      <a:xfrm>
                        <a:off x="1828800" y="3505200"/>
                        <a:ext cx="452437" cy="441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774" name="Object 5"/>
          <p:cNvGraphicFramePr>
            <a:graphicFrameLocks noChangeAspect="1"/>
          </p:cNvGraphicFramePr>
          <p:nvPr>
            <p:extLst>
              <p:ext uri="{D42A27DB-BD31-4B8C-83A1-F6EECF244321}">
                <p14:modId xmlns:p14="http://schemas.microsoft.com/office/powerpoint/2010/main" val="698302220"/>
              </p:ext>
            </p:extLst>
          </p:nvPr>
        </p:nvGraphicFramePr>
        <p:xfrm>
          <a:off x="1752600" y="4114800"/>
          <a:ext cx="685800" cy="320991"/>
        </p:xfrm>
        <a:graphic>
          <a:graphicData uri="http://schemas.openxmlformats.org/presentationml/2006/ole">
            <mc:AlternateContent xmlns:mc="http://schemas.openxmlformats.org/markup-compatibility/2006">
              <mc:Choice xmlns:v="urn:schemas-microsoft-com:vml" Requires="v">
                <p:oleObj spid="_x0000_s33268" name="Equation" r:id="rId10" imgW="698197" imgH="393529" progId="Equation.DSMT4">
                  <p:embed/>
                </p:oleObj>
              </mc:Choice>
              <mc:Fallback>
                <p:oleObj name="Equation" r:id="rId10" imgW="698197" imgH="393529"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4114800"/>
                        <a:ext cx="685800" cy="320991"/>
                      </a:xfrm>
                      <a:prstGeom prst="rect">
                        <a:avLst/>
                      </a:prstGeom>
                      <a:noFill/>
                      <a:ln>
                        <a:noFill/>
                      </a:ln>
                      <a:effectLst/>
                    </p:spPr>
                  </p:pic>
                </p:oleObj>
              </mc:Fallback>
            </mc:AlternateContent>
          </a:graphicData>
        </a:graphic>
      </p:graphicFrame>
      <p:graphicFrame>
        <p:nvGraphicFramePr>
          <p:cNvPr id="32775" name="Object 6"/>
          <p:cNvGraphicFramePr>
            <a:graphicFrameLocks noChangeAspect="1"/>
          </p:cNvGraphicFramePr>
          <p:nvPr>
            <p:extLst>
              <p:ext uri="{D42A27DB-BD31-4B8C-83A1-F6EECF244321}">
                <p14:modId xmlns:p14="http://schemas.microsoft.com/office/powerpoint/2010/main" val="736921751"/>
              </p:ext>
            </p:extLst>
          </p:nvPr>
        </p:nvGraphicFramePr>
        <p:xfrm>
          <a:off x="1524000" y="4572000"/>
          <a:ext cx="838200" cy="331181"/>
        </p:xfrm>
        <a:graphic>
          <a:graphicData uri="http://schemas.openxmlformats.org/presentationml/2006/ole">
            <mc:AlternateContent xmlns:mc="http://schemas.openxmlformats.org/markup-compatibility/2006">
              <mc:Choice xmlns:v="urn:schemas-microsoft-com:vml" Requires="v">
                <p:oleObj spid="_x0000_s33269" name="Equation" r:id="rId12" imgW="774364" imgH="393529" progId="Equation.DSMT4">
                  <p:embed/>
                </p:oleObj>
              </mc:Choice>
              <mc:Fallback>
                <p:oleObj name="Equation" r:id="rId12" imgW="774364" imgH="393529"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4572000"/>
                        <a:ext cx="838200" cy="331181"/>
                      </a:xfrm>
                      <a:prstGeom prst="rect">
                        <a:avLst/>
                      </a:prstGeom>
                      <a:noFill/>
                      <a:ln>
                        <a:noFill/>
                      </a:ln>
                      <a:effectLst/>
                    </p:spPr>
                  </p:pic>
                </p:oleObj>
              </mc:Fallback>
            </mc:AlternateContent>
          </a:graphicData>
        </a:graphic>
      </p:graphicFrame>
      <p:graphicFrame>
        <p:nvGraphicFramePr>
          <p:cNvPr id="32776" name="Object 7"/>
          <p:cNvGraphicFramePr>
            <a:graphicFrameLocks noChangeAspect="1"/>
          </p:cNvGraphicFramePr>
          <p:nvPr>
            <p:extLst>
              <p:ext uri="{D42A27DB-BD31-4B8C-83A1-F6EECF244321}">
                <p14:modId xmlns:p14="http://schemas.microsoft.com/office/powerpoint/2010/main" val="3142179203"/>
              </p:ext>
            </p:extLst>
          </p:nvPr>
        </p:nvGraphicFramePr>
        <p:xfrm>
          <a:off x="6629400" y="4953000"/>
          <a:ext cx="259734" cy="304800"/>
        </p:xfrm>
        <a:graphic>
          <a:graphicData uri="http://schemas.openxmlformats.org/presentationml/2006/ole">
            <mc:AlternateContent xmlns:mc="http://schemas.openxmlformats.org/markup-compatibility/2006">
              <mc:Choice xmlns:v="urn:schemas-microsoft-com:vml" Requires="v">
                <p:oleObj spid="_x0000_s33270" name="Equation" r:id="rId14" imgW="203024" imgH="317225" progId="Equation.DSMT4">
                  <p:embed/>
                </p:oleObj>
              </mc:Choice>
              <mc:Fallback>
                <p:oleObj name="Equation" r:id="rId14" imgW="203024" imgH="317225"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9400" y="4953000"/>
                        <a:ext cx="259734" cy="304800"/>
                      </a:xfrm>
                      <a:prstGeom prst="rect">
                        <a:avLst/>
                      </a:prstGeom>
                      <a:noFill/>
                      <a:ln>
                        <a:noFill/>
                      </a:ln>
                      <a:effectLst/>
                    </p:spPr>
                  </p:pic>
                </p:oleObj>
              </mc:Fallback>
            </mc:AlternateContent>
          </a:graphicData>
        </a:graphic>
      </p:graphicFrame>
      <p:graphicFrame>
        <p:nvGraphicFramePr>
          <p:cNvPr id="32777" name="Object 8"/>
          <p:cNvGraphicFramePr>
            <a:graphicFrameLocks noChangeAspect="1"/>
          </p:cNvGraphicFramePr>
          <p:nvPr>
            <p:extLst>
              <p:ext uri="{D42A27DB-BD31-4B8C-83A1-F6EECF244321}">
                <p14:modId xmlns:p14="http://schemas.microsoft.com/office/powerpoint/2010/main" val="3691859371"/>
              </p:ext>
            </p:extLst>
          </p:nvPr>
        </p:nvGraphicFramePr>
        <p:xfrm>
          <a:off x="6781800" y="4495800"/>
          <a:ext cx="344714" cy="326087"/>
        </p:xfrm>
        <a:graphic>
          <a:graphicData uri="http://schemas.openxmlformats.org/presentationml/2006/ole">
            <mc:AlternateContent xmlns:mc="http://schemas.openxmlformats.org/markup-compatibility/2006">
              <mc:Choice xmlns:v="urn:schemas-microsoft-com:vml" Requires="v">
                <p:oleObj spid="_x0000_s33271" name="Equation" r:id="rId16" imgW="241195" imgH="304668" progId="Equation.DSMT4">
                  <p:embed/>
                </p:oleObj>
              </mc:Choice>
              <mc:Fallback>
                <p:oleObj name="Equation" r:id="rId16" imgW="241195" imgH="304668"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4495800"/>
                        <a:ext cx="344714" cy="32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53143" y="331183"/>
            <a:ext cx="7774216" cy="699727"/>
          </a:xfrm>
        </p:spPr>
        <p:txBody>
          <a:bodyPr/>
          <a:lstStyle/>
          <a:p>
            <a:r>
              <a:rPr lang="en-US" sz="2400" dirty="0" smtClean="0">
                <a:latin typeface="Helvetica" charset="0"/>
                <a:ea typeface="MS PGothic" charset="0"/>
              </a:rPr>
              <a:t>Implementation 1.  Weighted least squares</a:t>
            </a:r>
            <a:endParaRPr lang="en-US" sz="2400" dirty="0">
              <a:latin typeface="Helvetica" charset="0"/>
              <a:ea typeface="MS PGothic" charset="0"/>
            </a:endParaRPr>
          </a:p>
        </p:txBody>
      </p:sp>
      <p:sp>
        <p:nvSpPr>
          <p:cNvPr id="29698" name="Rectangle 3"/>
          <p:cNvSpPr>
            <a:spLocks noGrp="1" noChangeArrowheads="1"/>
          </p:cNvSpPr>
          <p:nvPr>
            <p:ph type="body" sz="half" idx="1"/>
          </p:nvPr>
        </p:nvSpPr>
        <p:spPr>
          <a:xfrm>
            <a:off x="914400" y="1066800"/>
            <a:ext cx="7467600" cy="3097819"/>
          </a:xfrm>
        </p:spPr>
        <p:txBody>
          <a:bodyPr/>
          <a:lstStyle/>
          <a:p>
            <a:pPr marL="0" indent="0">
              <a:lnSpc>
                <a:spcPts val="2400"/>
              </a:lnSpc>
              <a:spcBef>
                <a:spcPts val="600"/>
              </a:spcBef>
            </a:pPr>
            <a:r>
              <a:rPr lang="en-US" sz="2000" dirty="0">
                <a:latin typeface="Helvetica" charset="0"/>
                <a:ea typeface="MS PGothic" charset="0"/>
              </a:rPr>
              <a:t>Consider observations at </a:t>
            </a:r>
            <a:r>
              <a:rPr lang="en-US" sz="2000" dirty="0" smtClean="0">
                <a:latin typeface="Helvetica" charset="0"/>
                <a:ea typeface="MS PGothic" charset="0"/>
              </a:rPr>
              <a:t>sites  </a:t>
            </a:r>
            <a:r>
              <a:rPr lang="en-US" sz="2400" b="0" i="1" dirty="0">
                <a:latin typeface="Times New Roman" charset="0"/>
                <a:ea typeface="MS PGothic" charset="0"/>
              </a:rPr>
              <a:t>x</a:t>
            </a:r>
            <a:r>
              <a:rPr lang="en-US" sz="2400" b="0" i="1" baseline="-25000" dirty="0">
                <a:latin typeface="Times New Roman" charset="0"/>
                <a:ea typeface="MS PGothic" charset="0"/>
              </a:rPr>
              <a:t>1</a:t>
            </a:r>
            <a:r>
              <a:rPr lang="en-US" sz="2400" b="0" i="1" dirty="0">
                <a:latin typeface="Times New Roman" charset="0"/>
                <a:ea typeface="MS PGothic" charset="0"/>
              </a:rPr>
              <a:t>, ...,</a:t>
            </a:r>
            <a:r>
              <a:rPr lang="en-US" sz="2400" b="0" i="1" dirty="0" err="1">
                <a:latin typeface="Times New Roman" charset="0"/>
                <a:ea typeface="MS PGothic" charset="0"/>
              </a:rPr>
              <a:t>x</a:t>
            </a:r>
            <a:r>
              <a:rPr lang="en-US" sz="2400" b="0" i="1" baseline="-25000" dirty="0" err="1">
                <a:latin typeface="Times New Roman" charset="0"/>
                <a:ea typeface="MS PGothic" charset="0"/>
              </a:rPr>
              <a:t>n</a:t>
            </a:r>
            <a:r>
              <a:rPr lang="en-US" sz="2000" dirty="0">
                <a:latin typeface="Helvetica" charset="0"/>
                <a:ea typeface="MS PGothic" charset="0"/>
              </a:rPr>
              <a:t>.  Let  </a:t>
            </a:r>
          </a:p>
          <a:p>
            <a:pPr marL="0" indent="0">
              <a:lnSpc>
                <a:spcPts val="2400"/>
              </a:lnSpc>
              <a:spcBef>
                <a:spcPts val="600"/>
              </a:spcBef>
            </a:pPr>
            <a:r>
              <a:rPr lang="en-US" sz="2000" dirty="0" smtClean="0">
                <a:latin typeface="Helvetica" charset="0"/>
                <a:ea typeface="MS PGothic" charset="0"/>
              </a:rPr>
              <a:t>be </a:t>
            </a:r>
            <a:r>
              <a:rPr lang="en-US" sz="2000" dirty="0">
                <a:latin typeface="Helvetica" charset="0"/>
                <a:ea typeface="MS PGothic" charset="0"/>
              </a:rPr>
              <a:t>the empirical covariance between sites</a:t>
            </a:r>
            <a:r>
              <a:rPr lang="en-US" sz="2400" dirty="0">
                <a:latin typeface="Helvetica" charset="0"/>
                <a:ea typeface="MS PGothic" charset="0"/>
              </a:rPr>
              <a:t> </a:t>
            </a:r>
            <a:r>
              <a:rPr lang="en-US" sz="2400" b="0" i="1" dirty="0">
                <a:latin typeface="Times New Roman" charset="0"/>
                <a:ea typeface="MS PGothic" charset="0"/>
              </a:rPr>
              <a:t>x</a:t>
            </a:r>
            <a:r>
              <a:rPr lang="en-US" sz="2400" b="0" i="1" baseline="-25000" dirty="0">
                <a:latin typeface="Times New Roman" charset="0"/>
                <a:ea typeface="MS PGothic" charset="0"/>
              </a:rPr>
              <a:t>i</a:t>
            </a:r>
            <a:r>
              <a:rPr lang="en-US" sz="2400" dirty="0">
                <a:latin typeface="Helvetica" charset="0"/>
                <a:ea typeface="MS PGothic" charset="0"/>
              </a:rPr>
              <a:t> </a:t>
            </a:r>
            <a:r>
              <a:rPr lang="en-US" sz="2000" dirty="0">
                <a:latin typeface="Helvetica" charset="0"/>
                <a:ea typeface="MS PGothic" charset="0"/>
              </a:rPr>
              <a:t>and </a:t>
            </a:r>
            <a:r>
              <a:rPr lang="en-US" sz="2400" b="0" i="1" dirty="0" err="1">
                <a:latin typeface="Times New Roman" charset="0"/>
                <a:ea typeface="MS PGothic" charset="0"/>
              </a:rPr>
              <a:t>x</a:t>
            </a:r>
            <a:r>
              <a:rPr lang="en-US" sz="2400" b="0" i="1" baseline="-25000" dirty="0" err="1">
                <a:latin typeface="Times New Roman" charset="0"/>
                <a:ea typeface="MS PGothic" charset="0"/>
              </a:rPr>
              <a:t>j</a:t>
            </a:r>
            <a:r>
              <a:rPr lang="en-US" sz="2000" dirty="0">
                <a:latin typeface="Helvetica" charset="0"/>
                <a:ea typeface="MS PGothic" charset="0"/>
              </a:rPr>
              <a:t>.  Minimize</a:t>
            </a:r>
          </a:p>
          <a:p>
            <a:pPr marL="0" indent="0"/>
            <a:endParaRPr lang="en-US" sz="1800" dirty="0">
              <a:latin typeface="Helvetica" charset="0"/>
              <a:ea typeface="MS PGothic" charset="0"/>
            </a:endParaRPr>
          </a:p>
          <a:p>
            <a:pPr marL="0" indent="0"/>
            <a:endParaRPr lang="en-US" sz="1800" dirty="0" smtClean="0">
              <a:latin typeface="Helvetica" charset="0"/>
              <a:ea typeface="MS PGothic" charset="0"/>
            </a:endParaRPr>
          </a:p>
          <a:p>
            <a:pPr marL="0" indent="0">
              <a:lnSpc>
                <a:spcPts val="2400"/>
              </a:lnSpc>
              <a:spcBef>
                <a:spcPts val="1200"/>
              </a:spcBef>
            </a:pPr>
            <a:r>
              <a:rPr lang="en-US" sz="2000" dirty="0" smtClean="0">
                <a:latin typeface="Helvetica" charset="0"/>
                <a:ea typeface="MS PGothic" charset="0"/>
              </a:rPr>
              <a:t>where  </a:t>
            </a:r>
            <a:r>
              <a:rPr lang="en-US" sz="2000" b="0" i="1" dirty="0" smtClean="0">
                <a:latin typeface="Times New Roman" charset="0"/>
                <a:ea typeface="MS PGothic" charset="0"/>
              </a:rPr>
              <a:t>J</a:t>
            </a:r>
            <a:r>
              <a:rPr lang="en-US" sz="2000" b="0" i="1" dirty="0">
                <a:latin typeface="Times New Roman" charset="0"/>
                <a:ea typeface="MS PGothic" charset="0"/>
              </a:rPr>
              <a:t>(f)</a:t>
            </a:r>
            <a:r>
              <a:rPr lang="en-US" sz="2000" dirty="0">
                <a:latin typeface="Helvetica" charset="0"/>
                <a:ea typeface="MS PGothic" charset="0"/>
              </a:rPr>
              <a:t> </a:t>
            </a:r>
            <a:r>
              <a:rPr lang="en-US" sz="2000" dirty="0" smtClean="0">
                <a:latin typeface="Helvetica" charset="0"/>
                <a:ea typeface="MS PGothic" charset="0"/>
              </a:rPr>
              <a:t> is </a:t>
            </a:r>
            <a:r>
              <a:rPr lang="en-US" sz="2000" dirty="0">
                <a:latin typeface="Helvetica" charset="0"/>
                <a:ea typeface="MS PGothic" charset="0"/>
              </a:rPr>
              <a:t>a penal</a:t>
            </a:r>
            <a:r>
              <a:rPr lang="en-US" sz="1800" dirty="0">
                <a:latin typeface="Helvetica" charset="0"/>
                <a:ea typeface="MS PGothic" charset="0"/>
              </a:rPr>
              <a:t>ty for non-smooth transformations, such as the </a:t>
            </a:r>
            <a:r>
              <a:rPr lang="en-US" sz="1800" dirty="0">
                <a:solidFill>
                  <a:srgbClr val="000DA3"/>
                </a:solidFill>
                <a:latin typeface="Helvetica" charset="0"/>
                <a:ea typeface="MS PGothic" charset="0"/>
              </a:rPr>
              <a:t>bending energy</a:t>
            </a:r>
          </a:p>
          <a:p>
            <a:pPr marL="0" indent="0"/>
            <a:endParaRPr lang="en-US" sz="1800" dirty="0">
              <a:latin typeface="Helvetica" charset="0"/>
              <a:ea typeface="MS PGothic" charset="0"/>
            </a:endParaRPr>
          </a:p>
          <a:p>
            <a:pPr marL="0" indent="0"/>
            <a:r>
              <a:rPr lang="en-US" sz="1800" dirty="0">
                <a:latin typeface="Helvetica" charset="0"/>
                <a:ea typeface="MS PGothic" charset="0"/>
              </a:rPr>
              <a:t>	</a:t>
            </a:r>
          </a:p>
        </p:txBody>
      </p:sp>
      <p:graphicFrame>
        <p:nvGraphicFramePr>
          <p:cNvPr id="29699" name="Object 2"/>
          <p:cNvGraphicFramePr>
            <a:graphicFrameLocks noGrp="1" noChangeAspect="1"/>
          </p:cNvGraphicFramePr>
          <p:nvPr>
            <p:ph sz="quarter" idx="2"/>
            <p:extLst>
              <p:ext uri="{D42A27DB-BD31-4B8C-83A1-F6EECF244321}">
                <p14:modId xmlns:p14="http://schemas.microsoft.com/office/powerpoint/2010/main" val="3229863258"/>
              </p:ext>
            </p:extLst>
          </p:nvPr>
        </p:nvGraphicFramePr>
        <p:xfrm>
          <a:off x="5867400" y="5867400"/>
          <a:ext cx="1284513" cy="358356"/>
        </p:xfrm>
        <a:graphic>
          <a:graphicData uri="http://schemas.openxmlformats.org/presentationml/2006/ole">
            <mc:AlternateContent xmlns:mc="http://schemas.openxmlformats.org/markup-compatibility/2006">
              <mc:Choice xmlns:v="urn:schemas-microsoft-com:vml" Requires="v">
                <p:oleObj spid="_x0000_s30059" name="Equation" r:id="rId4" imgW="1167893" imgH="342751" progId="Equation.DSMT4">
                  <p:embed/>
                </p:oleObj>
              </mc:Choice>
              <mc:Fallback>
                <p:oleObj name="Equation" r:id="rId4" imgW="1167893" imgH="342751"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867400"/>
                        <a:ext cx="1284513" cy="358356"/>
                      </a:xfrm>
                      <a:prstGeom prst="rect">
                        <a:avLst/>
                      </a:prstGeom>
                      <a:noFill/>
                      <a:ln>
                        <a:noFill/>
                      </a:ln>
                      <a:effectLst/>
                    </p:spPr>
                  </p:pic>
                </p:oleObj>
              </mc:Fallback>
            </mc:AlternateContent>
          </a:graphicData>
        </a:graphic>
      </p:graphicFrame>
      <p:graphicFrame>
        <p:nvGraphicFramePr>
          <p:cNvPr id="29700" name="Object 3"/>
          <p:cNvGraphicFramePr>
            <a:graphicFrameLocks noChangeAspect="1"/>
          </p:cNvGraphicFramePr>
          <p:nvPr>
            <p:extLst>
              <p:ext uri="{D42A27DB-BD31-4B8C-83A1-F6EECF244321}">
                <p14:modId xmlns:p14="http://schemas.microsoft.com/office/powerpoint/2010/main" val="1070327690"/>
              </p:ext>
            </p:extLst>
          </p:nvPr>
        </p:nvGraphicFramePr>
        <p:xfrm>
          <a:off x="6509656" y="1048082"/>
          <a:ext cx="381000" cy="407608"/>
        </p:xfrm>
        <a:graphic>
          <a:graphicData uri="http://schemas.openxmlformats.org/presentationml/2006/ole">
            <mc:AlternateContent xmlns:mc="http://schemas.openxmlformats.org/markup-compatibility/2006">
              <mc:Choice xmlns:v="urn:schemas-microsoft-com:vml" Requires="v">
                <p:oleObj spid="_x0000_s30060" name="Equation" r:id="rId6" imgW="393529" imgH="545863" progId="Equation.DSMT4">
                  <p:embed/>
                </p:oleObj>
              </mc:Choice>
              <mc:Fallback>
                <p:oleObj name="Equation" r:id="rId6" imgW="393529" imgH="54586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9656" y="1048082"/>
                        <a:ext cx="381000" cy="407608"/>
                      </a:xfrm>
                      <a:prstGeom prst="rect">
                        <a:avLst/>
                      </a:prstGeom>
                      <a:noFill/>
                      <a:ln>
                        <a:noFill/>
                      </a:ln>
                      <a:effectLst/>
                    </p:spPr>
                  </p:pic>
                </p:oleObj>
              </mc:Fallback>
            </mc:AlternateContent>
          </a:graphicData>
        </a:graphic>
      </p:graphicFrame>
      <p:graphicFrame>
        <p:nvGraphicFramePr>
          <p:cNvPr id="29701" name="Object 4"/>
          <p:cNvGraphicFramePr>
            <a:graphicFrameLocks noChangeAspect="1"/>
          </p:cNvGraphicFramePr>
          <p:nvPr>
            <p:extLst>
              <p:ext uri="{D42A27DB-BD31-4B8C-83A1-F6EECF244321}">
                <p14:modId xmlns:p14="http://schemas.microsoft.com/office/powerpoint/2010/main" val="3573104263"/>
              </p:ext>
            </p:extLst>
          </p:nvPr>
        </p:nvGraphicFramePr>
        <p:xfrm>
          <a:off x="1219200" y="2133600"/>
          <a:ext cx="6000729" cy="762000"/>
        </p:xfrm>
        <a:graphic>
          <a:graphicData uri="http://schemas.openxmlformats.org/presentationml/2006/ole">
            <mc:AlternateContent xmlns:mc="http://schemas.openxmlformats.org/markup-compatibility/2006">
              <mc:Choice xmlns:v="urn:schemas-microsoft-com:vml" Requires="v">
                <p:oleObj spid="_x0000_s30061" name="Equation" r:id="rId8" imgW="7404100" imgH="977900" progId="Equation.3">
                  <p:embed/>
                </p:oleObj>
              </mc:Choice>
              <mc:Fallback>
                <p:oleObj name="Equation" r:id="rId8" imgW="7404100" imgH="9779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133600"/>
                        <a:ext cx="6000729" cy="762000"/>
                      </a:xfrm>
                      <a:prstGeom prst="rect">
                        <a:avLst/>
                      </a:prstGeom>
                      <a:noFill/>
                      <a:ln>
                        <a:noFill/>
                      </a:ln>
                      <a:effectLst/>
                    </p:spPr>
                  </p:pic>
                </p:oleObj>
              </mc:Fallback>
            </mc:AlternateContent>
          </a:graphicData>
        </a:graphic>
      </p:graphicFrame>
      <p:graphicFrame>
        <p:nvGraphicFramePr>
          <p:cNvPr id="29702" name="Object 5"/>
          <p:cNvGraphicFramePr>
            <a:graphicFrameLocks noChangeAspect="1"/>
          </p:cNvGraphicFramePr>
          <p:nvPr>
            <p:extLst>
              <p:ext uri="{D42A27DB-BD31-4B8C-83A1-F6EECF244321}">
                <p14:modId xmlns:p14="http://schemas.microsoft.com/office/powerpoint/2010/main" val="4208666897"/>
              </p:ext>
            </p:extLst>
          </p:nvPr>
        </p:nvGraphicFramePr>
        <p:xfrm>
          <a:off x="1247775" y="3622675"/>
          <a:ext cx="6116638" cy="1022350"/>
        </p:xfrm>
        <a:graphic>
          <a:graphicData uri="http://schemas.openxmlformats.org/presentationml/2006/ole">
            <mc:AlternateContent xmlns:mc="http://schemas.openxmlformats.org/markup-compatibility/2006">
              <mc:Choice xmlns:v="urn:schemas-microsoft-com:vml" Requires="v">
                <p:oleObj spid="_x0000_s30062" name="Equation" r:id="rId10" imgW="7188200" imgH="1308100" progId="Equation.DSMT4">
                  <p:embed/>
                </p:oleObj>
              </mc:Choice>
              <mc:Fallback>
                <p:oleObj name="Equation" r:id="rId10" imgW="7188200" imgH="1308100" progId="Equation.DSMT4">
                  <p:embed/>
                  <p:pic>
                    <p:nvPicPr>
                      <p:cNvPr id="0" name="Object 5"/>
                      <p:cNvPicPr>
                        <a:picLocks noChangeAspect="1" noChangeArrowheads="1"/>
                      </p:cNvPicPr>
                      <p:nvPr/>
                    </p:nvPicPr>
                    <p:blipFill>
                      <a:blip r:embed="rId11"/>
                      <a:srcRect/>
                      <a:stretch>
                        <a:fillRect/>
                      </a:stretch>
                    </p:blipFill>
                    <p:spPr bwMode="auto">
                      <a:xfrm>
                        <a:off x="1247775" y="3622675"/>
                        <a:ext cx="6116638" cy="1022350"/>
                      </a:xfrm>
                      <a:prstGeom prst="rect">
                        <a:avLst/>
                      </a:prstGeom>
                      <a:noFill/>
                      <a:ln>
                        <a:noFill/>
                      </a:ln>
                      <a:effectLst/>
                    </p:spPr>
                  </p:pic>
                </p:oleObj>
              </mc:Fallback>
            </mc:AlternateContent>
          </a:graphicData>
        </a:graphic>
      </p:graphicFrame>
      <p:sp>
        <p:nvSpPr>
          <p:cNvPr id="29703" name="Text Box 7"/>
          <p:cNvSpPr txBox="1">
            <a:spLocks noChangeArrowheads="1"/>
          </p:cNvSpPr>
          <p:nvPr/>
        </p:nvSpPr>
        <p:spPr bwMode="auto">
          <a:xfrm>
            <a:off x="914400" y="4724400"/>
            <a:ext cx="7772400" cy="1520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a:lnSpc>
                <a:spcPts val="2800"/>
              </a:lnSpc>
              <a:spcBef>
                <a:spcPts val="1200"/>
              </a:spcBef>
            </a:pPr>
            <a:r>
              <a:rPr lang="en-US" sz="2000" dirty="0"/>
              <a:t>When </a:t>
            </a:r>
            <a:r>
              <a:rPr lang="en-US" sz="2000" b="0" i="1" dirty="0">
                <a:latin typeface="Times New Roman" charset="0"/>
              </a:rPr>
              <a:t>f</a:t>
            </a:r>
            <a:r>
              <a:rPr lang="en-US" sz="2000" dirty="0"/>
              <a:t>  is computed as a thin-plate spline, the minimization above can be considered in terms of the </a:t>
            </a:r>
            <a:r>
              <a:rPr lang="en-US" sz="2000" dirty="0" smtClean="0"/>
              <a:t>deformed coordinates</a:t>
            </a:r>
            <a:r>
              <a:rPr lang="en-US" sz="2000" dirty="0"/>
              <a:t>,                  </a:t>
            </a:r>
            <a:r>
              <a:rPr lang="en-US" sz="2000" dirty="0" smtClean="0"/>
              <a:t> , </a:t>
            </a:r>
            <a:r>
              <a:rPr lang="en-US" sz="2000" u="sng" dirty="0"/>
              <a:t>or</a:t>
            </a:r>
            <a:r>
              <a:rPr lang="en-US" sz="2000" dirty="0"/>
              <a:t> the parameters of the analytic representation of the thin-plate spline,</a:t>
            </a:r>
          </a:p>
        </p:txBody>
      </p:sp>
      <p:graphicFrame>
        <p:nvGraphicFramePr>
          <p:cNvPr id="29704" name="Object 6"/>
          <p:cNvGraphicFramePr>
            <a:graphicFrameLocks noGrp="1" noChangeAspect="1"/>
          </p:cNvGraphicFramePr>
          <p:nvPr>
            <p:ph sz="quarter" idx="3"/>
            <p:extLst>
              <p:ext uri="{D42A27DB-BD31-4B8C-83A1-F6EECF244321}">
                <p14:modId xmlns:p14="http://schemas.microsoft.com/office/powerpoint/2010/main" val="2897138486"/>
              </p:ext>
            </p:extLst>
          </p:nvPr>
        </p:nvGraphicFramePr>
        <p:xfrm>
          <a:off x="2590800" y="5562600"/>
          <a:ext cx="1219200" cy="322689"/>
        </p:xfrm>
        <a:graphic>
          <a:graphicData uri="http://schemas.openxmlformats.org/presentationml/2006/ole">
            <mc:AlternateContent xmlns:mc="http://schemas.openxmlformats.org/markup-compatibility/2006">
              <mc:Choice xmlns:v="urn:schemas-microsoft-com:vml" Requires="v">
                <p:oleObj spid="_x0000_s30063" name="Equation" r:id="rId12" imgW="1422400" imgH="431800" progId="Equation.DSMT4">
                  <p:embed/>
                </p:oleObj>
              </mc:Choice>
              <mc:Fallback>
                <p:oleObj name="Equation" r:id="rId12" imgW="1422400" imgH="4318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5562600"/>
                        <a:ext cx="1219200" cy="322689"/>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09600" y="76200"/>
            <a:ext cx="7774216" cy="914400"/>
          </a:xfrm>
        </p:spPr>
        <p:txBody>
          <a:bodyPr/>
          <a:lstStyle/>
          <a:p>
            <a:r>
              <a:rPr lang="en-US" sz="2400" dirty="0" smtClean="0">
                <a:latin typeface="Helvetica" charset="0"/>
                <a:ea typeface="MS PGothic" charset="0"/>
              </a:rPr>
              <a:t>Implementation 2. Bayesian</a:t>
            </a:r>
            <a:endParaRPr lang="en-US" sz="2400" dirty="0">
              <a:latin typeface="Helvetica" charset="0"/>
              <a:ea typeface="MS PGothic" charset="0"/>
            </a:endParaRPr>
          </a:p>
        </p:txBody>
      </p:sp>
      <mc:AlternateContent xmlns:mc="http://schemas.openxmlformats.org/markup-compatibility/2006">
        <mc:Choice xmlns:a14="http://schemas.microsoft.com/office/drawing/2010/main" Requires="a14">
          <p:sp>
            <p:nvSpPr>
              <p:cNvPr id="33794" name="Rectangle 3"/>
              <p:cNvSpPr>
                <a:spLocks noGrp="1" noChangeArrowheads="1"/>
              </p:cNvSpPr>
              <p:nvPr>
                <p:ph type="body" idx="1"/>
              </p:nvPr>
            </p:nvSpPr>
            <p:spPr>
              <a:xfrm>
                <a:off x="1066800" y="1295400"/>
                <a:ext cx="7392309" cy="5562600"/>
              </a:xfrm>
            </p:spPr>
            <p:txBody>
              <a:bodyPr/>
              <a:lstStyle/>
              <a:p>
                <a:pPr marL="0" indent="0">
                  <a:lnSpc>
                    <a:spcPct val="90000"/>
                  </a:lnSpc>
                </a:pPr>
                <a:r>
                  <a:rPr lang="en-US" sz="2000" dirty="0">
                    <a:latin typeface="Helvetica" charset="0"/>
                    <a:ea typeface="MS PGothic" charset="0"/>
                  </a:rPr>
                  <a:t>Likelihood:</a:t>
                </a:r>
              </a:p>
              <a:p>
                <a:pPr marL="0" indent="0">
                  <a:lnSpc>
                    <a:spcPct val="90000"/>
                  </a:lnSpc>
                </a:pPr>
                <a:endParaRPr lang="en-US" sz="2000" dirty="0">
                  <a:latin typeface="Helvetica" charset="0"/>
                  <a:ea typeface="MS PGothic" charset="0"/>
                </a:endParaRPr>
              </a:p>
              <a:p>
                <a:pPr marL="0" indent="0">
                  <a:lnSpc>
                    <a:spcPct val="90000"/>
                  </a:lnSpc>
                </a:pPr>
                <a:endParaRPr lang="en-US" sz="2000" dirty="0">
                  <a:latin typeface="Helvetica" charset="0"/>
                  <a:ea typeface="MS PGothic" charset="0"/>
                </a:endParaRPr>
              </a:p>
              <a:p>
                <a:pPr marL="0" indent="0">
                  <a:lnSpc>
                    <a:spcPct val="90000"/>
                  </a:lnSpc>
                </a:pPr>
                <a:r>
                  <a:rPr lang="en-US" sz="2000" dirty="0">
                    <a:latin typeface="Helvetica" charset="0"/>
                    <a:ea typeface="MS PGothic" charset="0"/>
                  </a:rPr>
                  <a:t>Nonlinear part: Bending energy Prior:</a:t>
                </a:r>
              </a:p>
              <a:p>
                <a:pPr marL="0" indent="0">
                  <a:lnSpc>
                    <a:spcPct val="90000"/>
                  </a:lnSpc>
                </a:pPr>
                <a:endParaRPr lang="en-US" sz="2000" dirty="0">
                  <a:latin typeface="Helvetica" charset="0"/>
                  <a:ea typeface="MS PGothic" charset="0"/>
                </a:endParaRPr>
              </a:p>
              <a:p>
                <a:pPr marL="0" indent="0">
                  <a:lnSpc>
                    <a:spcPct val="90000"/>
                  </a:lnSpc>
                </a:pPr>
                <a:endParaRPr lang="en-US" sz="2000" dirty="0">
                  <a:latin typeface="Helvetica" charset="0"/>
                  <a:ea typeface="MS PGothic" charset="0"/>
                </a:endParaRPr>
              </a:p>
              <a:p>
                <a:pPr marL="0" indent="0">
                  <a:lnSpc>
                    <a:spcPct val="90000"/>
                  </a:lnSpc>
                </a:pPr>
                <a:r>
                  <a:rPr lang="en-US" sz="2000" dirty="0">
                    <a:latin typeface="Helvetica" charset="0"/>
                    <a:ea typeface="MS PGothic" charset="0"/>
                  </a:rPr>
                  <a:t>Linear part: </a:t>
                </a:r>
              </a:p>
              <a:p>
                <a:pPr lvl="1">
                  <a:buFontTx/>
                  <a:buChar char="–"/>
                </a:pPr>
                <a:r>
                  <a:rPr lang="en-US" dirty="0">
                    <a:latin typeface="Helvetica" charset="0"/>
                    <a:ea typeface="MS PGothic" charset="0"/>
                  </a:rPr>
                  <a:t>fix two points in the G-D mapping </a:t>
                </a:r>
              </a:p>
              <a:p>
                <a:pPr lvl="1">
                  <a:buFontTx/>
                  <a:buChar char="–"/>
                </a:pPr>
                <a:r>
                  <a:rPr lang="en-US" dirty="0">
                    <a:latin typeface="Helvetica" charset="0"/>
                    <a:ea typeface="MS PGothic" charset="0"/>
                  </a:rPr>
                  <a:t>put a (proper) prior on the remaining two parameters</a:t>
                </a:r>
              </a:p>
              <a:p>
                <a:pPr marL="0" indent="0">
                  <a:lnSpc>
                    <a:spcPct val="90000"/>
                  </a:lnSpc>
                </a:pPr>
                <a:endParaRPr lang="en-US" sz="2000" dirty="0">
                  <a:latin typeface="Helvetica" charset="0"/>
                  <a:ea typeface="MS PGothic" charset="0"/>
                </a:endParaRPr>
              </a:p>
              <a:p>
                <a:pPr marL="0" indent="0">
                  <a:lnSpc>
                    <a:spcPct val="90000"/>
                  </a:lnSpc>
                </a:pPr>
                <a:r>
                  <a:rPr lang="en-US" sz="2000" dirty="0">
                    <a:latin typeface="Helvetica" charset="0"/>
                    <a:ea typeface="MS PGothic" charset="0"/>
                  </a:rPr>
                  <a:t>Posterior computed using Metropolis-</a:t>
                </a:r>
                <a:r>
                  <a:rPr lang="en-US" sz="2000" dirty="0" smtClean="0">
                    <a:latin typeface="Helvetica" charset="0"/>
                    <a:ea typeface="MS PGothic" charset="0"/>
                  </a:rPr>
                  <a:t>Hastings</a:t>
                </a:r>
                <a:endParaRPr lang="en-US" sz="2000" dirty="0">
                  <a:latin typeface="Helvetica" charset="0"/>
                  <a:ea typeface="MS PGothic" charset="0"/>
                </a:endParaRPr>
              </a:p>
              <a:p>
                <a:pPr marL="0" indent="0"/>
                <a:r>
                  <a:rPr lang="en-US" sz="2000" dirty="0" smtClean="0">
                    <a:latin typeface="Helvetica" charset="0"/>
                    <a:ea typeface="MS PGothic" charset="0"/>
                  </a:rPr>
                  <a:t>Can get idea of reasonable values for </a:t>
                </a:r>
                <a14:m>
                  <m:oMath xmlns:m="http://schemas.openxmlformats.org/officeDocument/2006/math">
                    <m:r>
                      <a:rPr lang="en-US" sz="2000" i="1" dirty="0" smtClean="0">
                        <a:latin typeface="Cambria Math" charset="0"/>
                        <a:ea typeface="Cambria Math" charset="0"/>
                        <a:cs typeface="Cambria Math" charset="0"/>
                      </a:rPr>
                      <m:t>𝝉</m:t>
                    </m:r>
                  </m:oMath>
                </a14:m>
                <a:r>
                  <a:rPr lang="en-US" sz="2000" dirty="0" smtClean="0">
                    <a:latin typeface="Helvetica" charset="0"/>
                    <a:ea typeface="MS PGothic" charset="0"/>
                  </a:rPr>
                  <a:t> parameter for the prior by simulating random deformations from the prior.</a:t>
                </a:r>
              </a:p>
              <a:p>
                <a:pPr marL="0" indent="0"/>
                <a:endParaRPr lang="en-US" sz="2000" dirty="0">
                  <a:latin typeface="Helvetica" charset="0"/>
                  <a:ea typeface="MS PGothic" charset="0"/>
                </a:endParaRPr>
              </a:p>
              <a:p>
                <a:pPr marL="0" indent="0"/>
                <a:r>
                  <a:rPr lang="en-US" sz="2000" dirty="0" smtClean="0">
                    <a:latin typeface="Helvetica" charset="0"/>
                    <a:ea typeface="MS PGothic" charset="0"/>
                  </a:rPr>
                  <a:t>*** See closely related approach of Alex Schmidt using a Gaussian process prior.</a:t>
                </a:r>
                <a:endParaRPr lang="en-US" sz="2000" dirty="0">
                  <a:latin typeface="Helvetica" charset="0"/>
                  <a:ea typeface="MS PGothic" charset="0"/>
                </a:endParaRPr>
              </a:p>
              <a:p>
                <a:pPr marL="0" indent="0"/>
                <a:endParaRPr lang="en-US" sz="1800" dirty="0">
                  <a:latin typeface="Helvetica" charset="0"/>
                  <a:ea typeface="MS PGothic" charset="0"/>
                </a:endParaRPr>
              </a:p>
              <a:p>
                <a:pPr marL="0" indent="0"/>
                <a:endParaRPr lang="en-US" sz="1800" dirty="0">
                  <a:latin typeface="Helvetica" charset="0"/>
                  <a:ea typeface="MS PGothic" charset="0"/>
                </a:endParaRPr>
              </a:p>
              <a:p>
                <a:pPr marL="0" indent="0">
                  <a:lnSpc>
                    <a:spcPct val="90000"/>
                  </a:lnSpc>
                </a:pPr>
                <a:endParaRPr lang="en-US" sz="1800" dirty="0">
                  <a:latin typeface="Helvetica" charset="0"/>
                  <a:ea typeface="MS PGothic" charset="0"/>
                </a:endParaRPr>
              </a:p>
              <a:p>
                <a:pPr marL="0" indent="0">
                  <a:lnSpc>
                    <a:spcPct val="90000"/>
                  </a:lnSpc>
                </a:pPr>
                <a:endParaRPr lang="en-US" sz="1800" dirty="0">
                  <a:latin typeface="Helvetica" charset="0"/>
                  <a:ea typeface="MS PGothic" charset="0"/>
                </a:endParaRPr>
              </a:p>
            </p:txBody>
          </p:sp>
        </mc:Choice>
        <mc:Fallback>
          <p:sp>
            <p:nvSpPr>
              <p:cNvPr id="33794" name="Rectangle 3"/>
              <p:cNvSpPr>
                <a:spLocks noGrp="1" noRot="1" noChangeAspect="1" noMove="1" noResize="1" noEditPoints="1" noAdjustHandles="1" noChangeArrowheads="1" noChangeShapeType="1" noTextEdit="1"/>
              </p:cNvSpPr>
              <p:nvPr>
                <p:ph type="body" idx="1"/>
              </p:nvPr>
            </p:nvSpPr>
            <p:spPr>
              <a:xfrm>
                <a:off x="1066800" y="1295400"/>
                <a:ext cx="7392309" cy="5562600"/>
              </a:xfrm>
              <a:blipFill rotWithShape="0">
                <a:blip r:embed="rId4"/>
                <a:stretch>
                  <a:fillRect l="-1237" t="-1425" b="-329"/>
                </a:stretch>
              </a:blipFill>
            </p:spPr>
            <p:txBody>
              <a:bodyPr/>
              <a:lstStyle/>
              <a:p>
                <a:r>
                  <a:rPr lang="en-US">
                    <a:noFill/>
                  </a:rPr>
                  <a:t> </a:t>
                </a:r>
              </a:p>
            </p:txBody>
          </p:sp>
        </mc:Fallback>
      </mc:AlternateContent>
      <p:graphicFrame>
        <p:nvGraphicFramePr>
          <p:cNvPr id="33795" name="Object 2"/>
          <p:cNvGraphicFramePr>
            <a:graphicFrameLocks noChangeAspect="1"/>
          </p:cNvGraphicFramePr>
          <p:nvPr>
            <p:extLst>
              <p:ext uri="{D42A27DB-BD31-4B8C-83A1-F6EECF244321}">
                <p14:modId xmlns:p14="http://schemas.microsoft.com/office/powerpoint/2010/main" val="1990488965"/>
              </p:ext>
            </p:extLst>
          </p:nvPr>
        </p:nvGraphicFramePr>
        <p:xfrm>
          <a:off x="1584729" y="1524000"/>
          <a:ext cx="5192605" cy="762000"/>
        </p:xfrm>
        <a:graphic>
          <a:graphicData uri="http://schemas.openxmlformats.org/presentationml/2006/ole">
            <mc:AlternateContent xmlns:mc="http://schemas.openxmlformats.org/markup-compatibility/2006">
              <mc:Choice xmlns:v="urn:schemas-microsoft-com:vml" Requires="v">
                <p:oleObj spid="_x0000_s33939" name="Equation" r:id="rId5" imgW="2501900" imgH="431800" progId="Equation.DSMT4">
                  <p:embed/>
                </p:oleObj>
              </mc:Choice>
              <mc:Fallback>
                <p:oleObj name="Equation" r:id="rId5" imgW="2501900" imgH="431800" progId="Equation.DSMT4">
                  <p:embed/>
                  <p:pic>
                    <p:nvPicPr>
                      <p:cNvPr id="0" name="Object 2"/>
                      <p:cNvPicPr>
                        <a:picLocks noChangeAspect="1" noChangeArrowheads="1"/>
                      </p:cNvPicPr>
                      <p:nvPr/>
                    </p:nvPicPr>
                    <p:blipFill>
                      <a:blip r:embed="rId6"/>
                      <a:srcRect/>
                      <a:stretch>
                        <a:fillRect/>
                      </a:stretch>
                    </p:blipFill>
                    <p:spPr bwMode="auto">
                      <a:xfrm>
                        <a:off x="1584729" y="1524000"/>
                        <a:ext cx="5192605" cy="762000"/>
                      </a:xfrm>
                      <a:prstGeom prst="rect">
                        <a:avLst/>
                      </a:prstGeom>
                      <a:noFill/>
                      <a:ln>
                        <a:noFill/>
                      </a:ln>
                      <a:effectLst/>
                    </p:spPr>
                  </p:pic>
                </p:oleObj>
              </mc:Fallback>
            </mc:AlternateContent>
          </a:graphicData>
        </a:graphic>
      </p:graphicFrame>
      <p:graphicFrame>
        <p:nvGraphicFramePr>
          <p:cNvPr id="33796" name="Object 3"/>
          <p:cNvGraphicFramePr>
            <a:graphicFrameLocks noChangeAspect="1"/>
          </p:cNvGraphicFramePr>
          <p:nvPr>
            <p:extLst>
              <p:ext uri="{D42A27DB-BD31-4B8C-83A1-F6EECF244321}">
                <p14:modId xmlns:p14="http://schemas.microsoft.com/office/powerpoint/2010/main" val="846795294"/>
              </p:ext>
            </p:extLst>
          </p:nvPr>
        </p:nvGraphicFramePr>
        <p:xfrm>
          <a:off x="2286000" y="2667000"/>
          <a:ext cx="3744685" cy="733693"/>
        </p:xfrm>
        <a:graphic>
          <a:graphicData uri="http://schemas.openxmlformats.org/presentationml/2006/ole">
            <mc:AlternateContent xmlns:mc="http://schemas.openxmlformats.org/markup-compatibility/2006">
              <mc:Choice xmlns:v="urn:schemas-microsoft-com:vml" Requires="v">
                <p:oleObj spid="_x0000_s33940" name="Equation" r:id="rId7" imgW="2832100" imgH="685800" progId="Equation.DSMT36">
                  <p:embed/>
                </p:oleObj>
              </mc:Choice>
              <mc:Fallback>
                <p:oleObj name="Equation" r:id="rId7" imgW="2832100" imgH="685800" progId="Equation.DSMT36">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667000"/>
                        <a:ext cx="3744685" cy="73369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4893" y="609715"/>
            <a:ext cx="7774216" cy="789740"/>
          </a:xfrm>
        </p:spPr>
        <p:txBody>
          <a:bodyPr/>
          <a:lstStyle/>
          <a:p>
            <a:r>
              <a:rPr lang="en-US" sz="2400" dirty="0">
                <a:solidFill>
                  <a:srgbClr val="0000FF"/>
                </a:solidFill>
                <a:latin typeface="Helvetica" charset="0"/>
                <a:ea typeface="MS PGothic" charset="0"/>
              </a:rPr>
              <a:t>Computation</a:t>
            </a:r>
          </a:p>
        </p:txBody>
      </p:sp>
      <p:sp>
        <p:nvSpPr>
          <p:cNvPr id="38914" name="Rectangle 3"/>
          <p:cNvSpPr>
            <a:spLocks noGrp="1" noChangeArrowheads="1"/>
          </p:cNvSpPr>
          <p:nvPr>
            <p:ph type="body" idx="1"/>
          </p:nvPr>
        </p:nvSpPr>
        <p:spPr>
          <a:xfrm>
            <a:off x="653144" y="1390963"/>
            <a:ext cx="8032750" cy="4735043"/>
          </a:xfrm>
        </p:spPr>
        <p:txBody>
          <a:bodyPr/>
          <a:lstStyle/>
          <a:p>
            <a:pPr marL="0" indent="0">
              <a:spcBef>
                <a:spcPct val="25000"/>
              </a:spcBef>
              <a:spcAft>
                <a:spcPct val="25000"/>
              </a:spcAft>
            </a:pPr>
            <a:r>
              <a:rPr lang="en-US" sz="2000" u="sng" dirty="0">
                <a:latin typeface="Helvetica" charset="0"/>
                <a:ea typeface="MS PGothic" charset="0"/>
              </a:rPr>
              <a:t>Metropolis-Hastings</a:t>
            </a:r>
            <a:r>
              <a:rPr lang="en-US" sz="2000" dirty="0">
                <a:latin typeface="Helvetica" charset="0"/>
                <a:ea typeface="MS PGothic" charset="0"/>
              </a:rPr>
              <a:t> algorithm for sampling from the highly multidimensional </a:t>
            </a:r>
            <a:r>
              <a:rPr lang="en-US" sz="2000" dirty="0" smtClean="0">
                <a:latin typeface="Helvetica" charset="0"/>
                <a:ea typeface="MS PGothic" charset="0"/>
              </a:rPr>
              <a:t>posterior.  </a:t>
            </a:r>
            <a:r>
              <a:rPr lang="en-US" sz="2000" b="0" dirty="0" smtClean="0">
                <a:latin typeface="Helvetica" charset="0"/>
                <a:ea typeface="MS PGothic" charset="0"/>
              </a:rPr>
              <a:t>(Naïve implementation not very well behaved due to correlation among a very large number of parameters.)</a:t>
            </a:r>
            <a:endParaRPr lang="en-US" sz="2000" b="0" dirty="0">
              <a:latin typeface="Helvetica" charset="0"/>
              <a:ea typeface="MS PGothic" charset="0"/>
            </a:endParaRPr>
          </a:p>
          <a:p>
            <a:pPr marL="0" indent="0">
              <a:spcBef>
                <a:spcPct val="25000"/>
              </a:spcBef>
              <a:spcAft>
                <a:spcPct val="25000"/>
              </a:spcAft>
            </a:pPr>
            <a:r>
              <a:rPr lang="en-US" sz="2000" dirty="0">
                <a:latin typeface="Helvetica" charset="0"/>
                <a:ea typeface="MS PGothic" charset="0"/>
              </a:rPr>
              <a:t>Given estimates of D-plane locations, </a:t>
            </a:r>
            <a:r>
              <a:rPr lang="en-US" sz="2000" i="1" dirty="0">
                <a:latin typeface="Times New Roman" charset="0"/>
                <a:ea typeface="MS PGothic" charset="0"/>
              </a:rPr>
              <a:t>f(x</a:t>
            </a:r>
            <a:r>
              <a:rPr lang="en-US" sz="2000" i="1" baseline="-25000" dirty="0">
                <a:latin typeface="Times New Roman" charset="0"/>
                <a:ea typeface="MS PGothic" charset="0"/>
              </a:rPr>
              <a:t>i</a:t>
            </a:r>
            <a:r>
              <a:rPr lang="en-US" sz="2000" i="1" dirty="0">
                <a:latin typeface="Times New Roman" charset="0"/>
                <a:ea typeface="MS PGothic" charset="0"/>
              </a:rPr>
              <a:t>),</a:t>
            </a:r>
            <a:r>
              <a:rPr lang="en-US" sz="2000" dirty="0">
                <a:latin typeface="Helvetica" charset="0"/>
                <a:ea typeface="MS PGothic" charset="0"/>
              </a:rPr>
              <a:t> the transformation is extrapolated to the whole domain using thin-plate splines.  (Visualization and diagnostics.)</a:t>
            </a:r>
          </a:p>
          <a:p>
            <a:pPr marL="0" indent="0">
              <a:spcBef>
                <a:spcPct val="25000"/>
              </a:spcBef>
              <a:spcAft>
                <a:spcPct val="25000"/>
              </a:spcAft>
            </a:pPr>
            <a:r>
              <a:rPr lang="en-US" sz="2000" u="sng" dirty="0">
                <a:latin typeface="Helvetica" charset="0"/>
                <a:ea typeface="MS PGothic" charset="0"/>
              </a:rPr>
              <a:t>Predictive distributions</a:t>
            </a:r>
            <a:r>
              <a:rPr lang="en-US" sz="2000" dirty="0">
                <a:latin typeface="Helvetica" charset="0"/>
                <a:ea typeface="MS PGothic" charset="0"/>
              </a:rPr>
              <a:t> for </a:t>
            </a:r>
          </a:p>
          <a:p>
            <a:pPr marL="0" indent="0">
              <a:spcBef>
                <a:spcPct val="25000"/>
              </a:spcBef>
              <a:spcAft>
                <a:spcPct val="25000"/>
              </a:spcAft>
            </a:pPr>
            <a:r>
              <a:rPr lang="en-US" sz="2000" dirty="0">
                <a:latin typeface="Helvetica" charset="0"/>
                <a:ea typeface="MS PGothic" charset="0"/>
              </a:rPr>
              <a:t>	(a) temporal variance at unobserved sites, </a:t>
            </a:r>
          </a:p>
          <a:p>
            <a:pPr marL="0" indent="0">
              <a:spcBef>
                <a:spcPct val="25000"/>
              </a:spcBef>
              <a:spcAft>
                <a:spcPct val="25000"/>
              </a:spcAft>
            </a:pPr>
            <a:r>
              <a:rPr lang="en-US" sz="2000" dirty="0">
                <a:latin typeface="Helvetica" charset="0"/>
                <a:ea typeface="MS PGothic" charset="0"/>
              </a:rPr>
              <a:t>	(b) the spatial covariance for pairs of observed and/or unobserved sites, </a:t>
            </a:r>
          </a:p>
          <a:p>
            <a:pPr marL="0" indent="0">
              <a:spcBef>
                <a:spcPct val="25000"/>
              </a:spcBef>
              <a:spcAft>
                <a:spcPct val="25000"/>
              </a:spcAft>
            </a:pPr>
            <a:r>
              <a:rPr lang="en-US" sz="2000" dirty="0">
                <a:latin typeface="Helvetica" charset="0"/>
                <a:ea typeface="MS PGothic" charset="0"/>
              </a:rPr>
              <a:t>	(c) the observation process at unobserved sites.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5616" cy="990600"/>
          </a:xfrm>
        </p:spPr>
        <p:txBody>
          <a:bodyPr/>
          <a:lstStyle/>
          <a:p>
            <a:pPr>
              <a:spcBef>
                <a:spcPts val="600"/>
              </a:spcBef>
            </a:pPr>
            <a:r>
              <a:rPr lang="en-US" sz="2400" dirty="0" smtClean="0"/>
              <a:t>Problems with the WLS and Bayesian computational approaches</a:t>
            </a:r>
            <a:r>
              <a:rPr lang="en-US" sz="2800" dirty="0"/>
              <a:t/>
            </a:r>
            <a:br>
              <a:rPr lang="en-US" sz="2800" dirty="0"/>
            </a:br>
            <a:endParaRPr lang="en-US" sz="2800" dirty="0"/>
          </a:p>
        </p:txBody>
      </p:sp>
      <p:sp>
        <p:nvSpPr>
          <p:cNvPr id="3" name="Content Placeholder 2"/>
          <p:cNvSpPr>
            <a:spLocks noGrp="1"/>
          </p:cNvSpPr>
          <p:nvPr>
            <p:ph idx="1"/>
          </p:nvPr>
        </p:nvSpPr>
        <p:spPr>
          <a:xfrm>
            <a:off x="685800" y="1371600"/>
            <a:ext cx="7774216" cy="4953000"/>
          </a:xfrm>
        </p:spPr>
        <p:txBody>
          <a:bodyPr/>
          <a:lstStyle/>
          <a:p>
            <a:pPr marL="0" indent="0"/>
            <a:r>
              <a:rPr lang="en-US" sz="2000" dirty="0" smtClean="0"/>
              <a:t>There are serious practical problems </a:t>
            </a:r>
            <a:r>
              <a:rPr lang="en-US" sz="2000" dirty="0"/>
              <a:t>with </a:t>
            </a:r>
            <a:r>
              <a:rPr lang="en-US" sz="2000" dirty="0" smtClean="0"/>
              <a:t>the approaches </a:t>
            </a:r>
            <a:r>
              <a:rPr lang="en-US" sz="2000" dirty="0"/>
              <a:t>to deformation </a:t>
            </a:r>
            <a:r>
              <a:rPr lang="en-US" sz="2000" dirty="0" smtClean="0"/>
              <a:t>mapping presented here.</a:t>
            </a:r>
            <a:endParaRPr lang="en-US" sz="2000" dirty="0"/>
          </a:p>
          <a:p>
            <a:pPr>
              <a:spcBef>
                <a:spcPts val="600"/>
              </a:spcBef>
              <a:buFont typeface="Arial"/>
              <a:buChar char="•"/>
            </a:pPr>
            <a:r>
              <a:rPr lang="en-US" sz="2000" dirty="0"/>
              <a:t>They are computationally intensive, involving constrained or regularized optimization of approximately 2 parameters per spatial monitoring site.  Large problems are not practical.</a:t>
            </a:r>
          </a:p>
          <a:p>
            <a:pPr>
              <a:spcBef>
                <a:spcPts val="600"/>
              </a:spcBef>
              <a:buFont typeface="Arial"/>
              <a:buChar char="•"/>
            </a:pPr>
            <a:r>
              <a:rPr lang="en-US" sz="2000" dirty="0"/>
              <a:t>Whether parameterized in terms of the coefficients W of the radial basis </a:t>
            </a:r>
            <a:r>
              <a:rPr lang="en-US" sz="2000" dirty="0" smtClean="0"/>
              <a:t>functions (</a:t>
            </a:r>
            <a:r>
              <a:rPr lang="en-US" sz="2000" i="1" dirty="0" smtClean="0"/>
              <a:t>d</a:t>
            </a:r>
            <a:r>
              <a:rPr lang="en-US" sz="2000" baseline="30000" dirty="0" smtClean="0"/>
              <a:t>2</a:t>
            </a:r>
            <a:r>
              <a:rPr lang="en-US" sz="2000" dirty="0" smtClean="0"/>
              <a:t> log </a:t>
            </a:r>
            <a:r>
              <a:rPr lang="en-US" sz="2000" i="1" dirty="0" smtClean="0"/>
              <a:t>d)</a:t>
            </a:r>
            <a:r>
              <a:rPr lang="en-US" sz="2000" dirty="0" smtClean="0"/>
              <a:t>, </a:t>
            </a:r>
            <a:r>
              <a:rPr lang="en-US" sz="2000" dirty="0"/>
              <a:t>or the coordinates of the D-plane representation, </a:t>
            </a:r>
          </a:p>
          <a:p>
            <a:pPr marL="685800">
              <a:spcBef>
                <a:spcPts val="600"/>
              </a:spcBef>
              <a:buFont typeface="Courier New"/>
              <a:buChar char="o"/>
            </a:pPr>
            <a:r>
              <a:rPr lang="en-US" sz="2000" dirty="0" smtClean="0"/>
              <a:t>the </a:t>
            </a:r>
            <a:r>
              <a:rPr lang="en-US" sz="2000" dirty="0"/>
              <a:t>WLS or likelihood objective functions </a:t>
            </a:r>
            <a:r>
              <a:rPr lang="en-US" sz="2000" dirty="0" smtClean="0"/>
              <a:t>are likely to have multiple local maxima, </a:t>
            </a:r>
            <a:endParaRPr lang="en-US" sz="2000" dirty="0"/>
          </a:p>
          <a:p>
            <a:pPr marL="685800">
              <a:spcBef>
                <a:spcPts val="600"/>
              </a:spcBef>
              <a:buFont typeface="Courier New"/>
              <a:buChar char="o"/>
            </a:pPr>
            <a:r>
              <a:rPr lang="en-US" sz="2000" dirty="0" smtClean="0"/>
              <a:t>in </a:t>
            </a:r>
            <a:r>
              <a:rPr lang="en-US" sz="2000" dirty="0"/>
              <a:t>the case of Bayesian estimation by MCMC, the parameters are highly correlated, making convergence of the Markov Chain problematic</a:t>
            </a:r>
          </a:p>
          <a:p>
            <a:endParaRPr lang="en-US" dirty="0"/>
          </a:p>
        </p:txBody>
      </p:sp>
    </p:spTree>
    <p:extLst>
      <p:ext uri="{BB962C8B-B14F-4D97-AF65-F5344CB8AC3E}">
        <p14:creationId xmlns:p14="http://schemas.microsoft.com/office/powerpoint/2010/main" val="2528662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6097" y="1447800"/>
            <a:ext cx="7467600" cy="4493538"/>
          </a:xfrm>
          <a:prstGeom prst="rect">
            <a:avLst/>
          </a:prstGeom>
          <a:noFill/>
        </p:spPr>
        <p:txBody>
          <a:bodyPr wrap="square" rtlCol="0">
            <a:spAutoFit/>
          </a:bodyPr>
          <a:lstStyle/>
          <a:p>
            <a:r>
              <a:rPr lang="en-US" sz="2000" dirty="0"/>
              <a:t>A more efficient and practical approach is </a:t>
            </a:r>
            <a:r>
              <a:rPr lang="en-US" sz="2000" dirty="0" smtClean="0"/>
              <a:t>to</a:t>
            </a:r>
          </a:p>
          <a:p>
            <a:endParaRPr lang="en-US" sz="2000" dirty="0"/>
          </a:p>
          <a:p>
            <a:pPr marL="285750" indent="-285750">
              <a:spcBef>
                <a:spcPts val="600"/>
              </a:spcBef>
              <a:buFont typeface="Arial"/>
              <a:buChar char="•"/>
            </a:pPr>
            <a:r>
              <a:rPr lang="en-US" sz="2000" dirty="0" err="1" smtClean="0"/>
              <a:t>reparameterize</a:t>
            </a:r>
            <a:r>
              <a:rPr lang="en-US" sz="2000" dirty="0" smtClean="0"/>
              <a:t> </a:t>
            </a:r>
            <a:r>
              <a:rPr lang="en-US" sz="2000" dirty="0"/>
              <a:t>the spline in terms of coefficients of </a:t>
            </a:r>
            <a:r>
              <a:rPr lang="en-US" sz="2000" dirty="0" smtClean="0"/>
              <a:t>a set of </a:t>
            </a:r>
            <a:r>
              <a:rPr lang="en-US" sz="2000" i="1" dirty="0" smtClean="0"/>
              <a:t>orthogonal </a:t>
            </a:r>
            <a:r>
              <a:rPr lang="en-US" sz="2000" i="1" dirty="0"/>
              <a:t>spatial basis functions</a:t>
            </a:r>
          </a:p>
          <a:p>
            <a:pPr marL="285750" indent="-285750">
              <a:spcBef>
                <a:spcPts val="600"/>
              </a:spcBef>
              <a:buFont typeface="Arial"/>
              <a:buChar char="•"/>
            </a:pPr>
            <a:r>
              <a:rPr lang="en-US" sz="2000" dirty="0" smtClean="0"/>
              <a:t>reduce </a:t>
            </a:r>
            <a:r>
              <a:rPr lang="en-US" sz="2000" dirty="0"/>
              <a:t>the dimension of the problem by selecting/fitting a subset of the basis functions.  We do this using an L1 </a:t>
            </a:r>
            <a:r>
              <a:rPr lang="en-US" sz="2000" dirty="0" smtClean="0"/>
              <a:t>penalty (instead of the TPS bending energy).</a:t>
            </a:r>
            <a:endParaRPr lang="en-US" sz="2000" dirty="0"/>
          </a:p>
          <a:p>
            <a:r>
              <a:rPr lang="en-US" sz="2000" dirty="0"/>
              <a:t> </a:t>
            </a:r>
          </a:p>
          <a:p>
            <a:r>
              <a:rPr lang="en-US" sz="2000" dirty="0"/>
              <a:t>Thin-plate spline deformations were introduced in </a:t>
            </a:r>
            <a:r>
              <a:rPr lang="en-US" sz="2000" i="1" dirty="0" err="1"/>
              <a:t>morphometrics</a:t>
            </a:r>
            <a:r>
              <a:rPr lang="en-US" sz="2000" dirty="0"/>
              <a:t> </a:t>
            </a:r>
            <a:r>
              <a:rPr lang="en-US" sz="2000" dirty="0" smtClean="0"/>
              <a:t>(shape analysis) by </a:t>
            </a:r>
            <a:r>
              <a:rPr lang="en-US" sz="2000" dirty="0" err="1"/>
              <a:t>Bookstein</a:t>
            </a:r>
            <a:r>
              <a:rPr lang="en-US" sz="2000" dirty="0"/>
              <a:t> (1986), where he also proposed the decomposition of deformations (warps) according to “principal warps” derived from eigenvectors of the bending energy matrix.</a:t>
            </a:r>
          </a:p>
          <a:p>
            <a:endParaRPr lang="en-US" dirty="0"/>
          </a:p>
        </p:txBody>
      </p:sp>
      <p:sp>
        <p:nvSpPr>
          <p:cNvPr id="2" name="TextBox 1"/>
          <p:cNvSpPr txBox="1"/>
          <p:nvPr/>
        </p:nvSpPr>
        <p:spPr>
          <a:xfrm>
            <a:off x="910046" y="381000"/>
            <a:ext cx="7162800" cy="830997"/>
          </a:xfrm>
          <a:prstGeom prst="rect">
            <a:avLst/>
          </a:prstGeom>
          <a:noFill/>
        </p:spPr>
        <p:txBody>
          <a:bodyPr wrap="square" rtlCol="0">
            <a:spAutoFit/>
          </a:bodyPr>
          <a:lstStyle/>
          <a:p>
            <a:pPr algn="ctr"/>
            <a:r>
              <a:rPr lang="en-US" sz="2400" dirty="0">
                <a:solidFill>
                  <a:schemeClr val="accent2"/>
                </a:solidFill>
              </a:rPr>
              <a:t>Implementation 3.  Reduced rank thin-plate spline mappings via partial warps</a:t>
            </a:r>
          </a:p>
        </p:txBody>
      </p:sp>
    </p:spTree>
    <p:extLst>
      <p:ext uri="{BB962C8B-B14F-4D97-AF65-F5344CB8AC3E}">
        <p14:creationId xmlns:p14="http://schemas.microsoft.com/office/powerpoint/2010/main" val="1248446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 y="152400"/>
            <a:ext cx="8724900" cy="6540500"/>
          </a:xfrm>
          <a:prstGeom prst="rect">
            <a:avLst/>
          </a:prstGeom>
        </p:spPr>
      </p:pic>
    </p:spTree>
    <p:extLst>
      <p:ext uri="{BB962C8B-B14F-4D97-AF65-F5344CB8AC3E}">
        <p14:creationId xmlns:p14="http://schemas.microsoft.com/office/powerpoint/2010/main" val="298069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p:cNvSpPr txBox="1">
            <a:spLocks noChangeArrowheads="1"/>
          </p:cNvSpPr>
          <p:nvPr/>
        </p:nvSpPr>
        <p:spPr bwMode="auto">
          <a:xfrm>
            <a:off x="684893" y="456861"/>
            <a:ext cx="7774216" cy="5937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sz="2000" u="sng" dirty="0">
                <a:solidFill>
                  <a:srgbClr val="0000FF"/>
                </a:solidFill>
                <a:latin typeface="Arial" charset="0"/>
                <a:cs typeface="Times New Roman" charset="0"/>
              </a:rPr>
              <a:t>Perspective</a:t>
            </a:r>
            <a:r>
              <a:rPr lang="en-US" sz="2000" dirty="0">
                <a:solidFill>
                  <a:srgbClr val="0000FF"/>
                </a:solidFill>
                <a:latin typeface="Arial" charset="0"/>
                <a:cs typeface="Times New Roman" charset="0"/>
              </a:rPr>
              <a:t>:  1</a:t>
            </a:r>
            <a:r>
              <a:rPr lang="en-US" sz="2000" baseline="30000" dirty="0">
                <a:solidFill>
                  <a:srgbClr val="0000FF"/>
                </a:solidFill>
                <a:latin typeface="Arial" charset="0"/>
                <a:cs typeface="Times New Roman" charset="0"/>
              </a:rPr>
              <a:t>st</a:t>
            </a:r>
            <a:r>
              <a:rPr lang="en-US" sz="2000" dirty="0">
                <a:solidFill>
                  <a:srgbClr val="0000FF"/>
                </a:solidFill>
                <a:latin typeface="Arial" charset="0"/>
                <a:cs typeface="Times New Roman" charset="0"/>
              </a:rPr>
              <a:t> and 2</a:t>
            </a:r>
            <a:r>
              <a:rPr lang="en-US" sz="2000" baseline="30000" dirty="0">
                <a:solidFill>
                  <a:srgbClr val="0000FF"/>
                </a:solidFill>
                <a:latin typeface="Arial" charset="0"/>
                <a:cs typeface="Times New Roman" charset="0"/>
              </a:rPr>
              <a:t>nd</a:t>
            </a:r>
            <a:r>
              <a:rPr lang="en-US" sz="2000" dirty="0">
                <a:solidFill>
                  <a:srgbClr val="0000FF"/>
                </a:solidFill>
                <a:latin typeface="Arial" charset="0"/>
                <a:cs typeface="Times New Roman" charset="0"/>
              </a:rPr>
              <a:t> order </a:t>
            </a:r>
            <a:r>
              <a:rPr lang="en-US" sz="2000" dirty="0" err="1">
                <a:solidFill>
                  <a:srgbClr val="0000FF"/>
                </a:solidFill>
                <a:latin typeface="Arial" charset="0"/>
                <a:cs typeface="Times New Roman" charset="0"/>
              </a:rPr>
              <a:t>stationarity</a:t>
            </a:r>
            <a:r>
              <a:rPr lang="en-US" sz="2000" dirty="0">
                <a:solidFill>
                  <a:srgbClr val="0000FF"/>
                </a:solidFill>
                <a:latin typeface="Arial" charset="0"/>
                <a:cs typeface="Times New Roman" charset="0"/>
              </a:rPr>
              <a:t> is almost never a realistic assumption for any environmental monitoring data, except at small spatial scales.</a:t>
            </a:r>
          </a:p>
          <a:p>
            <a:pPr eaLnBrk="1" hangingPunct="1">
              <a:spcBef>
                <a:spcPct val="50000"/>
              </a:spcBef>
            </a:pPr>
            <a:r>
              <a:rPr lang="en-US" sz="2000" u="sng" dirty="0">
                <a:solidFill>
                  <a:srgbClr val="0000FF"/>
                </a:solidFill>
                <a:latin typeface="Arial" charset="0"/>
                <a:cs typeface="Times New Roman" charset="0"/>
              </a:rPr>
              <a:t>Objectives </a:t>
            </a:r>
            <a:r>
              <a:rPr lang="en-US" sz="2000" dirty="0">
                <a:solidFill>
                  <a:srgbClr val="0000FF"/>
                </a:solidFill>
                <a:latin typeface="Arial" charset="0"/>
                <a:cs typeface="Times New Roman" charset="0"/>
              </a:rPr>
              <a:t>for approaches to nonstationary spatial covariance modeling.</a:t>
            </a:r>
            <a:endParaRPr lang="en-US" sz="2000" b="0" dirty="0">
              <a:latin typeface="Arial" charset="0"/>
              <a:cs typeface="Times New Roman" charset="0"/>
            </a:endParaRPr>
          </a:p>
          <a:p>
            <a:pPr marL="228600" eaLnBrk="1" hangingPunct="1">
              <a:spcBef>
                <a:spcPct val="50000"/>
              </a:spcBef>
              <a:buFont typeface="Wingdings" charset="0"/>
              <a:buChar char="Ø"/>
            </a:pPr>
            <a:r>
              <a:rPr lang="en-US" sz="2000" dirty="0">
                <a:solidFill>
                  <a:srgbClr val="008000"/>
                </a:solidFill>
                <a:latin typeface="Arial" charset="0"/>
                <a:cs typeface="Times New Roman" charset="0"/>
              </a:rPr>
              <a:t> Characterizing spatially </a:t>
            </a:r>
            <a:r>
              <a:rPr lang="en-US" sz="2000" dirty="0" smtClean="0">
                <a:solidFill>
                  <a:srgbClr val="008000"/>
                </a:solidFill>
                <a:latin typeface="Arial" charset="0"/>
                <a:cs typeface="Times New Roman" charset="0"/>
              </a:rPr>
              <a:t>varying (locally stationary</a:t>
            </a:r>
            <a:r>
              <a:rPr lang="en-US" sz="2000" dirty="0">
                <a:solidFill>
                  <a:srgbClr val="008000"/>
                </a:solidFill>
                <a:latin typeface="Arial" charset="0"/>
                <a:cs typeface="Times New Roman" charset="0"/>
              </a:rPr>
              <a:t>) anisotropic structure.</a:t>
            </a:r>
            <a:endParaRPr lang="en-US" sz="2000" dirty="0">
              <a:latin typeface="Arial" charset="0"/>
              <a:cs typeface="Times New Roman" charset="0"/>
            </a:endParaRPr>
          </a:p>
          <a:p>
            <a:pPr marL="228600" eaLnBrk="1" hangingPunct="1">
              <a:spcBef>
                <a:spcPct val="50000"/>
              </a:spcBef>
              <a:buFont typeface="Wingdings" charset="0"/>
              <a:buChar char="Ø"/>
            </a:pPr>
            <a:r>
              <a:rPr lang="en-US" sz="2000" dirty="0">
                <a:solidFill>
                  <a:srgbClr val="008000"/>
                </a:solidFill>
                <a:latin typeface="Arial" charset="0"/>
                <a:cs typeface="Times New Roman" charset="0"/>
              </a:rPr>
              <a:t> Scientific understanding/representation of covariance structure—not just a method of providing </a:t>
            </a:r>
            <a:r>
              <a:rPr lang="en-US" sz="2000" dirty="0" err="1">
                <a:solidFill>
                  <a:srgbClr val="008000"/>
                </a:solidFill>
                <a:latin typeface="Arial" charset="0"/>
                <a:cs typeface="Times New Roman" charset="0"/>
              </a:rPr>
              <a:t>covariances</a:t>
            </a:r>
            <a:r>
              <a:rPr lang="en-US" sz="2000" dirty="0">
                <a:solidFill>
                  <a:srgbClr val="008000"/>
                </a:solidFill>
                <a:latin typeface="Arial" charset="0"/>
                <a:cs typeface="Times New Roman" charset="0"/>
              </a:rPr>
              <a:t> for kriging.</a:t>
            </a:r>
            <a:endParaRPr lang="en-US" sz="2000" dirty="0">
              <a:latin typeface="Arial" charset="0"/>
              <a:cs typeface="Times New Roman" charset="0"/>
            </a:endParaRPr>
          </a:p>
          <a:p>
            <a:pPr eaLnBrk="1" hangingPunct="1">
              <a:spcBef>
                <a:spcPct val="50000"/>
              </a:spcBef>
            </a:pPr>
            <a:r>
              <a:rPr lang="en-US" sz="2000" b="0" u="sng" dirty="0">
                <a:latin typeface="Arial" charset="0"/>
                <a:cs typeface="Times New Roman" charset="0"/>
              </a:rPr>
              <a:t>Capable of: </a:t>
            </a:r>
          </a:p>
          <a:p>
            <a:pPr marL="228600" eaLnBrk="1" hangingPunct="1">
              <a:spcBef>
                <a:spcPct val="50000"/>
              </a:spcBef>
              <a:buFont typeface="Wingdings" charset="0"/>
              <a:buChar char="v"/>
            </a:pPr>
            <a:r>
              <a:rPr lang="en-US" sz="2000" b="0" u="sng" dirty="0">
                <a:latin typeface="Arial" charset="0"/>
                <a:cs typeface="Times New Roman" charset="0"/>
              </a:rPr>
              <a:t> reflecting</a:t>
            </a:r>
            <a:r>
              <a:rPr lang="en-US" sz="2000" b="0" dirty="0">
                <a:latin typeface="Arial" charset="0"/>
                <a:cs typeface="Times New Roman" charset="0"/>
              </a:rPr>
              <a:t> effects of known explanatory environmental processes such as transport/wind, topography, point sources </a:t>
            </a:r>
          </a:p>
          <a:p>
            <a:pPr marL="228600" eaLnBrk="1" hangingPunct="1">
              <a:spcBef>
                <a:spcPct val="50000"/>
              </a:spcBef>
              <a:buFont typeface="Wingdings" charset="0"/>
              <a:buChar char="v"/>
            </a:pPr>
            <a:r>
              <a:rPr lang="en-US" sz="2000" b="0" u="sng" dirty="0">
                <a:latin typeface="Arial" charset="0"/>
                <a:cs typeface="Times New Roman" charset="0"/>
              </a:rPr>
              <a:t> modeling</a:t>
            </a:r>
            <a:r>
              <a:rPr lang="en-US" sz="2000" b="0" dirty="0">
                <a:latin typeface="Arial" charset="0"/>
                <a:cs typeface="Times New Roman" charset="0"/>
              </a:rPr>
              <a:t> effects of known explanatory environmental processes </a:t>
            </a:r>
          </a:p>
          <a:p>
            <a:pPr eaLnBrk="1" hangingPunct="1">
              <a:spcBef>
                <a:spcPct val="50000"/>
              </a:spcBef>
            </a:pPr>
            <a:endParaRPr lang="en-US" sz="1400" b="0" dirty="0">
              <a:latin typeface="Arial" charset="0"/>
              <a:cs typeface="Times New Roman"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000" y="558800"/>
            <a:ext cx="7861300" cy="5740400"/>
          </a:xfrm>
          <a:prstGeom prst="rect">
            <a:avLst/>
          </a:prstGeom>
        </p:spPr>
      </p:pic>
    </p:spTree>
    <p:extLst>
      <p:ext uri="{BB962C8B-B14F-4D97-AF65-F5344CB8AC3E}">
        <p14:creationId xmlns:p14="http://schemas.microsoft.com/office/powerpoint/2010/main" val="313725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 y="342900"/>
            <a:ext cx="8585200" cy="6159500"/>
          </a:xfrm>
          <a:prstGeom prst="rect">
            <a:avLst/>
          </a:prstGeom>
        </p:spPr>
      </p:pic>
    </p:spTree>
    <p:extLst>
      <p:ext uri="{BB962C8B-B14F-4D97-AF65-F5344CB8AC3E}">
        <p14:creationId xmlns:p14="http://schemas.microsoft.com/office/powerpoint/2010/main" val="3230457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85800"/>
            <a:ext cx="7696200" cy="5828946"/>
          </a:xfrm>
          <a:prstGeom prst="rect">
            <a:avLst/>
          </a:prstGeom>
          <a:noFill/>
        </p:spPr>
        <p:txBody>
          <a:bodyPr wrap="square" rtlCol="0">
            <a:spAutoFit/>
          </a:bodyPr>
          <a:lstStyle/>
          <a:p>
            <a:pPr>
              <a:lnSpc>
                <a:spcPts val="2800"/>
              </a:lnSpc>
            </a:pPr>
            <a:r>
              <a:rPr lang="en-US" sz="2000" dirty="0" smtClean="0"/>
              <a:t>Recall the algebra of thin-plate splines, driven by the the matrix      containing the terms </a:t>
            </a:r>
          </a:p>
          <a:p>
            <a:pPr>
              <a:lnSpc>
                <a:spcPts val="2800"/>
              </a:lnSpc>
            </a:pPr>
            <a:endParaRPr lang="en-US" sz="2000" dirty="0"/>
          </a:p>
          <a:p>
            <a:pPr>
              <a:lnSpc>
                <a:spcPts val="2800"/>
              </a:lnSpc>
            </a:pPr>
            <a:r>
              <a:rPr lang="en-US" sz="2000" i="1" u="sng" dirty="0" smtClean="0"/>
              <a:t>Partial warps </a:t>
            </a:r>
            <a:r>
              <a:rPr lang="en-US" sz="2000" dirty="0" smtClean="0"/>
              <a:t>can be computed as follows:</a:t>
            </a:r>
          </a:p>
          <a:p>
            <a:pPr>
              <a:lnSpc>
                <a:spcPts val="2800"/>
              </a:lnSpc>
            </a:pPr>
            <a:endParaRPr lang="en-US" sz="2000" dirty="0"/>
          </a:p>
          <a:p>
            <a:pPr marL="342900" indent="-342900">
              <a:lnSpc>
                <a:spcPts val="2800"/>
              </a:lnSpc>
              <a:buAutoNum type="arabicPeriod"/>
            </a:pPr>
            <a:r>
              <a:rPr lang="en-US" sz="2000" dirty="0" smtClean="0"/>
              <a:t>Compute the upper </a:t>
            </a:r>
            <a:r>
              <a:rPr lang="en-US" sz="2000" i="1" dirty="0" smtClean="0">
                <a:latin typeface="Times New Roman"/>
                <a:cs typeface="Times New Roman"/>
              </a:rPr>
              <a:t>n</a:t>
            </a:r>
            <a:r>
              <a:rPr lang="en-US" sz="2000" dirty="0" smtClean="0">
                <a:latin typeface="Times New Roman"/>
                <a:cs typeface="Times New Roman"/>
              </a:rPr>
              <a:t> </a:t>
            </a:r>
            <a:r>
              <a:rPr lang="en-US" sz="2000" b="0" dirty="0" smtClean="0"/>
              <a:t>x</a:t>
            </a:r>
            <a:r>
              <a:rPr lang="en-US" sz="2000" dirty="0" smtClean="0"/>
              <a:t> </a:t>
            </a:r>
            <a:r>
              <a:rPr lang="en-US" sz="2000" i="1" dirty="0" smtClean="0">
                <a:latin typeface="Times New Roman"/>
                <a:cs typeface="Times New Roman"/>
              </a:rPr>
              <a:t>n</a:t>
            </a:r>
            <a:r>
              <a:rPr lang="en-US" sz="2000" dirty="0" smtClean="0"/>
              <a:t> component of the inverse of the </a:t>
            </a:r>
          </a:p>
          <a:p>
            <a:pPr>
              <a:lnSpc>
                <a:spcPts val="2800"/>
              </a:lnSpc>
            </a:pPr>
            <a:r>
              <a:rPr lang="en-US" sz="2000" dirty="0" smtClean="0"/>
              <a:t>  “    “  matrix of the system of linear equations of the thin-</a:t>
            </a:r>
          </a:p>
          <a:p>
            <a:pPr>
              <a:lnSpc>
                <a:spcPts val="2800"/>
              </a:lnSpc>
            </a:pPr>
            <a:r>
              <a:rPr lang="en-US" sz="2000" dirty="0" smtClean="0"/>
              <a:t>    plate spline. This is the </a:t>
            </a:r>
            <a:r>
              <a:rPr lang="en-US" sz="2000" i="1" u="sng" dirty="0" smtClean="0"/>
              <a:t>bending energy matrix </a:t>
            </a:r>
            <a:r>
              <a:rPr lang="en-US" sz="2000" dirty="0" smtClean="0"/>
              <a:t>B.</a:t>
            </a:r>
          </a:p>
          <a:p>
            <a:pPr marL="342900" indent="-342900">
              <a:lnSpc>
                <a:spcPts val="2800"/>
              </a:lnSpc>
              <a:buAutoNum type="arabicPeriod"/>
            </a:pPr>
            <a:r>
              <a:rPr lang="en-US" sz="2000" dirty="0" smtClean="0"/>
              <a:t>Compute the eigenvectors of B, the </a:t>
            </a:r>
            <a:r>
              <a:rPr lang="en-US" sz="2000" i="1" u="sng" dirty="0" smtClean="0"/>
              <a:t>principal warps</a:t>
            </a:r>
            <a:r>
              <a:rPr lang="en-US" sz="2000" dirty="0" smtClean="0"/>
              <a:t>, </a:t>
            </a:r>
          </a:p>
          <a:p>
            <a:pPr>
              <a:lnSpc>
                <a:spcPts val="2800"/>
              </a:lnSpc>
            </a:pPr>
            <a:endParaRPr lang="en-US" sz="2000" dirty="0" smtClean="0"/>
          </a:p>
          <a:p>
            <a:pPr marL="342900" indent="-342900">
              <a:lnSpc>
                <a:spcPts val="2800"/>
              </a:lnSpc>
              <a:buAutoNum type="arabicPeriod"/>
            </a:pPr>
            <a:r>
              <a:rPr lang="en-US" sz="2000" i="1" u="sng" dirty="0" smtClean="0"/>
              <a:t>Partial warps </a:t>
            </a:r>
            <a:r>
              <a:rPr lang="en-US" sz="2000" dirty="0" smtClean="0"/>
              <a:t>are linear combinations of of these (spatial) eigenvectors,                , where      is a 2-vector of coefficients for the elements of the 2D mapping.</a:t>
            </a:r>
          </a:p>
          <a:p>
            <a:pPr marL="342900" indent="-342900">
              <a:lnSpc>
                <a:spcPts val="2800"/>
              </a:lnSpc>
              <a:buAutoNum type="arabicPeriod"/>
            </a:pPr>
            <a:r>
              <a:rPr lang="en-US" sz="2000" dirty="0" smtClean="0"/>
              <a:t>The image coordinates for the thin-plate spline in terms of partial warps is </a:t>
            </a:r>
          </a:p>
          <a:p>
            <a:pPr>
              <a:lnSpc>
                <a:spcPts val="2800"/>
              </a:lnSpc>
            </a:pPr>
            <a:r>
              <a:rPr lang="en-US" sz="2000" dirty="0" smtClean="0"/>
              <a:t>    where</a:t>
            </a:r>
          </a:p>
        </p:txBody>
      </p:sp>
      <p:graphicFrame>
        <p:nvGraphicFramePr>
          <p:cNvPr id="5" name="Object 4"/>
          <p:cNvGraphicFramePr>
            <a:graphicFrameLocks noChangeAspect="1"/>
          </p:cNvGraphicFramePr>
          <p:nvPr>
            <p:extLst>
              <p:ext uri="{D42A27DB-BD31-4B8C-83A1-F6EECF244321}">
                <p14:modId xmlns:p14="http://schemas.microsoft.com/office/powerpoint/2010/main" val="128800382"/>
              </p:ext>
            </p:extLst>
          </p:nvPr>
        </p:nvGraphicFramePr>
        <p:xfrm>
          <a:off x="1905000" y="1104900"/>
          <a:ext cx="203200" cy="330200"/>
        </p:xfrm>
        <a:graphic>
          <a:graphicData uri="http://schemas.openxmlformats.org/presentationml/2006/ole">
            <mc:AlternateContent xmlns:mc="http://schemas.openxmlformats.org/markup-compatibility/2006">
              <mc:Choice xmlns:v="urn:schemas-microsoft-com:vml" Requires="v">
                <p:oleObj spid="_x0000_s1170" name="Equation" r:id="rId3" imgW="203200" imgH="330200" progId="Equation.DSMT4">
                  <p:embed/>
                </p:oleObj>
              </mc:Choice>
              <mc:Fallback>
                <p:oleObj name="Equation" r:id="rId3" imgW="203200" imgH="330200" progId="Equation.DSMT4">
                  <p:embed/>
                  <p:pic>
                    <p:nvPicPr>
                      <p:cNvPr id="0" name=""/>
                      <p:cNvPicPr/>
                      <p:nvPr/>
                    </p:nvPicPr>
                    <p:blipFill>
                      <a:blip r:embed="rId4"/>
                      <a:stretch>
                        <a:fillRect/>
                      </a:stretch>
                    </p:blipFill>
                    <p:spPr>
                      <a:xfrm>
                        <a:off x="1905000" y="1104900"/>
                        <a:ext cx="203200" cy="330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88583214"/>
              </p:ext>
            </p:extLst>
          </p:nvPr>
        </p:nvGraphicFramePr>
        <p:xfrm>
          <a:off x="4876800" y="1066800"/>
          <a:ext cx="3810000" cy="420663"/>
        </p:xfrm>
        <a:graphic>
          <a:graphicData uri="http://schemas.openxmlformats.org/presentationml/2006/ole">
            <mc:AlternateContent xmlns:mc="http://schemas.openxmlformats.org/markup-compatibility/2006">
              <mc:Choice xmlns:v="urn:schemas-microsoft-com:vml" Requires="v">
                <p:oleObj spid="_x0000_s1171" name="Equation" r:id="rId5" imgW="4025900" imgH="444500" progId="Equation.DSMT4">
                  <p:embed/>
                </p:oleObj>
              </mc:Choice>
              <mc:Fallback>
                <p:oleObj name="Equation" r:id="rId5" imgW="4025900" imgH="444500" progId="Equation.DSMT4">
                  <p:embed/>
                  <p:pic>
                    <p:nvPicPr>
                      <p:cNvPr id="0" name=""/>
                      <p:cNvPicPr/>
                      <p:nvPr/>
                    </p:nvPicPr>
                    <p:blipFill>
                      <a:blip r:embed="rId6"/>
                      <a:stretch>
                        <a:fillRect/>
                      </a:stretch>
                    </p:blipFill>
                    <p:spPr>
                      <a:xfrm>
                        <a:off x="4876800" y="1066800"/>
                        <a:ext cx="3810000" cy="4206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7521025"/>
              </p:ext>
            </p:extLst>
          </p:nvPr>
        </p:nvGraphicFramePr>
        <p:xfrm>
          <a:off x="1295400" y="2895600"/>
          <a:ext cx="226314" cy="251460"/>
        </p:xfrm>
        <a:graphic>
          <a:graphicData uri="http://schemas.openxmlformats.org/presentationml/2006/ole">
            <mc:AlternateContent xmlns:mc="http://schemas.openxmlformats.org/markup-compatibility/2006">
              <mc:Choice xmlns:v="urn:schemas-microsoft-com:vml" Requires="v">
                <p:oleObj spid="_x0000_s1172" name="Equation" r:id="rId7" imgW="228600" imgH="254000" progId="Equation.DSMT4">
                  <p:embed/>
                </p:oleObj>
              </mc:Choice>
              <mc:Fallback>
                <p:oleObj name="Equation" r:id="rId7" imgW="228600" imgH="254000" progId="Equation.DSMT4">
                  <p:embed/>
                  <p:pic>
                    <p:nvPicPr>
                      <p:cNvPr id="0" name=""/>
                      <p:cNvPicPr/>
                      <p:nvPr/>
                    </p:nvPicPr>
                    <p:blipFill>
                      <a:blip r:embed="rId8"/>
                      <a:stretch>
                        <a:fillRect/>
                      </a:stretch>
                    </p:blipFill>
                    <p:spPr>
                      <a:xfrm>
                        <a:off x="1295400" y="2895600"/>
                        <a:ext cx="226314" cy="25146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3582638"/>
              </p:ext>
            </p:extLst>
          </p:nvPr>
        </p:nvGraphicFramePr>
        <p:xfrm>
          <a:off x="1447800" y="3886200"/>
          <a:ext cx="1651000" cy="393700"/>
        </p:xfrm>
        <a:graphic>
          <a:graphicData uri="http://schemas.openxmlformats.org/presentationml/2006/ole">
            <mc:AlternateContent xmlns:mc="http://schemas.openxmlformats.org/markup-compatibility/2006">
              <mc:Choice xmlns:v="urn:schemas-microsoft-com:vml" Requires="v">
                <p:oleObj spid="_x0000_s1173" name="Equation" r:id="rId9" imgW="1651000" imgH="393700" progId="Equation.DSMT4">
                  <p:embed/>
                </p:oleObj>
              </mc:Choice>
              <mc:Fallback>
                <p:oleObj name="Equation" r:id="rId9" imgW="1651000" imgH="393700" progId="Equation.DSMT4">
                  <p:embed/>
                  <p:pic>
                    <p:nvPicPr>
                      <p:cNvPr id="0" name=""/>
                      <p:cNvPicPr/>
                      <p:nvPr/>
                    </p:nvPicPr>
                    <p:blipFill>
                      <a:blip r:embed="rId10"/>
                      <a:stretch>
                        <a:fillRect/>
                      </a:stretch>
                    </p:blipFill>
                    <p:spPr>
                      <a:xfrm>
                        <a:off x="1447800" y="3886200"/>
                        <a:ext cx="1651000" cy="393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2419739"/>
              </p:ext>
            </p:extLst>
          </p:nvPr>
        </p:nvGraphicFramePr>
        <p:xfrm>
          <a:off x="3200400" y="4628388"/>
          <a:ext cx="838200" cy="413512"/>
        </p:xfrm>
        <a:graphic>
          <a:graphicData uri="http://schemas.openxmlformats.org/presentationml/2006/ole">
            <mc:AlternateContent xmlns:mc="http://schemas.openxmlformats.org/markup-compatibility/2006">
              <mc:Choice xmlns:v="urn:schemas-microsoft-com:vml" Requires="v">
                <p:oleObj spid="_x0000_s1174" name="Equation" r:id="rId11" imgW="952500" imgH="469900" progId="Equation.DSMT4">
                  <p:embed/>
                </p:oleObj>
              </mc:Choice>
              <mc:Fallback>
                <p:oleObj name="Equation" r:id="rId11" imgW="952500" imgH="469900" progId="Equation.DSMT4">
                  <p:embed/>
                  <p:pic>
                    <p:nvPicPr>
                      <p:cNvPr id="0" name=""/>
                      <p:cNvPicPr/>
                      <p:nvPr/>
                    </p:nvPicPr>
                    <p:blipFill>
                      <a:blip r:embed="rId12"/>
                      <a:stretch>
                        <a:fillRect/>
                      </a:stretch>
                    </p:blipFill>
                    <p:spPr>
                      <a:xfrm>
                        <a:off x="3200400" y="4628388"/>
                        <a:ext cx="838200" cy="41351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08824504"/>
              </p:ext>
            </p:extLst>
          </p:nvPr>
        </p:nvGraphicFramePr>
        <p:xfrm>
          <a:off x="5029200" y="4648200"/>
          <a:ext cx="304800" cy="393700"/>
        </p:xfrm>
        <a:graphic>
          <a:graphicData uri="http://schemas.openxmlformats.org/presentationml/2006/ole">
            <mc:AlternateContent xmlns:mc="http://schemas.openxmlformats.org/markup-compatibility/2006">
              <mc:Choice xmlns:v="urn:schemas-microsoft-com:vml" Requires="v">
                <p:oleObj spid="_x0000_s1175" name="Equation" r:id="rId13" imgW="304800" imgH="393700" progId="Equation.DSMT4">
                  <p:embed/>
                </p:oleObj>
              </mc:Choice>
              <mc:Fallback>
                <p:oleObj name="Equation" r:id="rId13" imgW="304800" imgH="393700" progId="Equation.DSMT4">
                  <p:embed/>
                  <p:pic>
                    <p:nvPicPr>
                      <p:cNvPr id="0" name=""/>
                      <p:cNvPicPr/>
                      <p:nvPr/>
                    </p:nvPicPr>
                    <p:blipFill>
                      <a:blip r:embed="rId14"/>
                      <a:stretch>
                        <a:fillRect/>
                      </a:stretch>
                    </p:blipFill>
                    <p:spPr>
                      <a:xfrm>
                        <a:off x="5029200" y="4648200"/>
                        <a:ext cx="304800" cy="3937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02150170"/>
              </p:ext>
            </p:extLst>
          </p:nvPr>
        </p:nvGraphicFramePr>
        <p:xfrm>
          <a:off x="3429000" y="5657155"/>
          <a:ext cx="3048000" cy="440532"/>
        </p:xfrm>
        <a:graphic>
          <a:graphicData uri="http://schemas.openxmlformats.org/presentationml/2006/ole">
            <mc:AlternateContent xmlns:mc="http://schemas.openxmlformats.org/markup-compatibility/2006">
              <mc:Choice xmlns:v="urn:schemas-microsoft-com:vml" Requires="v">
                <p:oleObj spid="_x0000_s1176" name="Equation" r:id="rId15" imgW="3251200" imgH="469900" progId="Equation.DSMT4">
                  <p:embed/>
                </p:oleObj>
              </mc:Choice>
              <mc:Fallback>
                <p:oleObj name="Equation" r:id="rId15" imgW="3251200" imgH="469900" progId="Equation.DSMT4">
                  <p:embed/>
                  <p:pic>
                    <p:nvPicPr>
                      <p:cNvPr id="0" name=""/>
                      <p:cNvPicPr/>
                      <p:nvPr/>
                    </p:nvPicPr>
                    <p:blipFill>
                      <a:blip r:embed="rId16"/>
                      <a:stretch>
                        <a:fillRect/>
                      </a:stretch>
                    </p:blipFill>
                    <p:spPr>
                      <a:xfrm>
                        <a:off x="3429000" y="5657155"/>
                        <a:ext cx="3048000" cy="44053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42543557"/>
              </p:ext>
            </p:extLst>
          </p:nvPr>
        </p:nvGraphicFramePr>
        <p:xfrm>
          <a:off x="2133600" y="6096000"/>
          <a:ext cx="3898900" cy="355600"/>
        </p:xfrm>
        <a:graphic>
          <a:graphicData uri="http://schemas.openxmlformats.org/presentationml/2006/ole">
            <mc:AlternateContent xmlns:mc="http://schemas.openxmlformats.org/markup-compatibility/2006">
              <mc:Choice xmlns:v="urn:schemas-microsoft-com:vml" Requires="v">
                <p:oleObj spid="_x0000_s1177" name="Equation" r:id="rId17" imgW="3898900" imgH="355600" progId="Equation.DSMT4">
                  <p:embed/>
                </p:oleObj>
              </mc:Choice>
              <mc:Fallback>
                <p:oleObj name="Equation" r:id="rId17" imgW="3898900" imgH="355600" progId="Equation.DSMT4">
                  <p:embed/>
                  <p:pic>
                    <p:nvPicPr>
                      <p:cNvPr id="0" name=""/>
                      <p:cNvPicPr/>
                      <p:nvPr/>
                    </p:nvPicPr>
                    <p:blipFill>
                      <a:blip r:embed="rId18"/>
                      <a:stretch>
                        <a:fillRect/>
                      </a:stretch>
                    </p:blipFill>
                    <p:spPr>
                      <a:xfrm>
                        <a:off x="2133600" y="6096000"/>
                        <a:ext cx="3898900" cy="355600"/>
                      </a:xfrm>
                      <a:prstGeom prst="rect">
                        <a:avLst/>
                      </a:prstGeom>
                    </p:spPr>
                  </p:pic>
                </p:oleObj>
              </mc:Fallback>
            </mc:AlternateContent>
          </a:graphicData>
        </a:graphic>
      </p:graphicFrame>
    </p:spTree>
    <p:extLst>
      <p:ext uri="{BB962C8B-B14F-4D97-AF65-F5344CB8AC3E}">
        <p14:creationId xmlns:p14="http://schemas.microsoft.com/office/powerpoint/2010/main" val="3672422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1745" name="Rectangle 2"/>
              <p:cNvSpPr>
                <a:spLocks noGrp="1" noChangeArrowheads="1"/>
              </p:cNvSpPr>
              <p:nvPr>
                <p:ph type="title"/>
              </p:nvPr>
            </p:nvSpPr>
            <p:spPr>
              <a:xfrm>
                <a:off x="457200" y="152400"/>
                <a:ext cx="8153400" cy="533400"/>
              </a:xfrm>
            </p:spPr>
            <p:txBody>
              <a:bodyPr/>
              <a:lstStyle/>
              <a:p>
                <a:pPr marL="457200" algn="l"/>
                <a:r>
                  <a:rPr lang="en-US" sz="2000" b="0" dirty="0" smtClean="0">
                    <a:solidFill>
                      <a:srgbClr val="0000FF"/>
                    </a:solidFill>
                    <a:latin typeface="Helvetica" charset="0"/>
                    <a:ea typeface="MS PGothic" charset="0"/>
                  </a:rPr>
                  <a:t>The </a:t>
                </a:r>
                <a14:m>
                  <m:oMath xmlns:m="http://schemas.openxmlformats.org/officeDocument/2006/math">
                    <m:r>
                      <a:rPr lang="en-US" sz="2000" b="0" i="1" smtClean="0">
                        <a:solidFill>
                          <a:srgbClr val="0000FF"/>
                        </a:solidFill>
                        <a:latin typeface="Cambria Math" charset="0"/>
                        <a:ea typeface="Cambria Math" charset="0"/>
                        <a:cs typeface="Cambria Math" charset="0"/>
                      </a:rPr>
                      <m:t>𝛽</m:t>
                    </m:r>
                    <m:r>
                      <m:rPr>
                        <m:sty m:val="p"/>
                      </m:rPr>
                      <a:rPr lang="en-US" sz="2000" b="0" i="0" smtClean="0">
                        <a:solidFill>
                          <a:srgbClr val="0000FF"/>
                        </a:solidFill>
                        <a:latin typeface="Cambria Math" charset="0"/>
                        <a:ea typeface="Cambria Math" charset="0"/>
                        <a:cs typeface="Cambria Math" charset="0"/>
                      </a:rPr>
                      <m:t>s</m:t>
                    </m:r>
                  </m:oMath>
                </a14:m>
                <a:r>
                  <a:rPr lang="en-US" sz="2000" dirty="0" smtClean="0">
                    <a:solidFill>
                      <a:srgbClr val="0000FF"/>
                    </a:solidFill>
                    <a:latin typeface="Helvetica" charset="0"/>
                    <a:ea typeface="MS PGothic" charset="0"/>
                  </a:rPr>
                  <a:t> </a:t>
                </a:r>
                <a:r>
                  <a:rPr lang="en-US" sz="2000" b="0" dirty="0" smtClean="0">
                    <a:solidFill>
                      <a:srgbClr val="0000FF"/>
                    </a:solidFill>
                    <a:latin typeface="Helvetica" charset="0"/>
                    <a:ea typeface="MS PGothic" charset="0"/>
                  </a:rPr>
                  <a:t>replace the coefficients W in the previously introduced </a:t>
                </a:r>
                <a:r>
                  <a:rPr lang="en-US" sz="2000" dirty="0" smtClean="0">
                    <a:solidFill>
                      <a:srgbClr val="0000FF"/>
                    </a:solidFill>
                    <a:latin typeface="Helvetica" charset="0"/>
                    <a:ea typeface="MS PGothic" charset="0"/>
                  </a:rPr>
                  <a:t>equations</a:t>
                </a:r>
                <a:r>
                  <a:rPr lang="en-US" sz="2000" b="0" dirty="0" smtClean="0">
                    <a:solidFill>
                      <a:srgbClr val="0000FF"/>
                    </a:solidFill>
                    <a:latin typeface="Helvetica" charset="0"/>
                    <a:ea typeface="MS PGothic" charset="0"/>
                  </a:rPr>
                  <a:t> </a:t>
                </a:r>
                <a:r>
                  <a:rPr lang="en-US" sz="2000" b="0" dirty="0">
                    <a:solidFill>
                      <a:srgbClr val="0000FF"/>
                    </a:solidFill>
                    <a:latin typeface="Helvetica" charset="0"/>
                    <a:ea typeface="MS PGothic" charset="0"/>
                  </a:rPr>
                  <a:t>of the thin-plate </a:t>
                </a:r>
                <a:r>
                  <a:rPr lang="en-US" sz="2000" b="0" dirty="0" smtClean="0">
                    <a:solidFill>
                      <a:srgbClr val="0000FF"/>
                    </a:solidFill>
                    <a:latin typeface="Helvetica" charset="0"/>
                    <a:ea typeface="MS PGothic" charset="0"/>
                  </a:rPr>
                  <a:t>spline:  (these </a:t>
                </a:r>
                <a:r>
                  <a:rPr lang="en-US" sz="2000" b="0" dirty="0" err="1" smtClean="0">
                    <a:solidFill>
                      <a:srgbClr val="0000FF"/>
                    </a:solidFill>
                    <a:latin typeface="Helvetica" charset="0"/>
                    <a:ea typeface="MS PGothic" charset="0"/>
                  </a:rPr>
                  <a:t>eqns</a:t>
                </a:r>
                <a:r>
                  <a:rPr lang="en-US" sz="2000" b="0" dirty="0" smtClean="0">
                    <a:solidFill>
                      <a:srgbClr val="0000FF"/>
                    </a:solidFill>
                    <a:latin typeface="Helvetica" charset="0"/>
                    <a:ea typeface="MS PGothic" charset="0"/>
                  </a:rPr>
                  <a:t> were shown above)</a:t>
                </a:r>
                <a:endParaRPr lang="en-US" sz="2000" b="0" dirty="0">
                  <a:solidFill>
                    <a:srgbClr val="0000FF"/>
                  </a:solidFill>
                  <a:latin typeface="Helvetica" charset="0"/>
                  <a:ea typeface="MS PGothic" charset="0"/>
                </a:endParaRPr>
              </a:p>
            </p:txBody>
          </p:sp>
        </mc:Choice>
        <mc:Fallback>
          <p:sp>
            <p:nvSpPr>
              <p:cNvPr id="31745" name="Rectangle 2"/>
              <p:cNvSpPr>
                <a:spLocks noGrp="1" noRot="1" noChangeAspect="1" noMove="1" noResize="1" noEditPoints="1" noAdjustHandles="1" noChangeArrowheads="1" noChangeShapeType="1" noTextEdit="1"/>
              </p:cNvSpPr>
              <p:nvPr>
                <p:ph type="title"/>
              </p:nvPr>
            </p:nvSpPr>
            <p:spPr>
              <a:xfrm>
                <a:off x="457200" y="152400"/>
                <a:ext cx="8153400" cy="533400"/>
              </a:xfrm>
              <a:blipFill rotWithShape="0">
                <a:blip r:embed="rId3"/>
                <a:stretch>
                  <a:fillRect t="-21591" r="-972" b="-35227"/>
                </a:stretch>
              </a:blipFill>
            </p:spPr>
            <p:txBody>
              <a:bodyPr/>
              <a:lstStyle/>
              <a:p>
                <a:r>
                  <a:rPr lang="en-US">
                    <a:noFill/>
                  </a:rPr>
                  <a:t> </a:t>
                </a:r>
              </a:p>
            </p:txBody>
          </p:sp>
        </mc:Fallback>
      </mc:AlternateContent>
      <p:graphicFrame>
        <p:nvGraphicFramePr>
          <p:cNvPr id="31746" name="Object 2"/>
          <p:cNvGraphicFramePr>
            <a:graphicFrameLocks noGrp="1" noChangeAspect="1"/>
          </p:cNvGraphicFramePr>
          <p:nvPr>
            <p:ph idx="1"/>
            <p:extLst>
              <p:ext uri="{D42A27DB-BD31-4B8C-83A1-F6EECF244321}">
                <p14:modId xmlns:p14="http://schemas.microsoft.com/office/powerpoint/2010/main" val="1978007692"/>
              </p:ext>
            </p:extLst>
          </p:nvPr>
        </p:nvGraphicFramePr>
        <p:xfrm>
          <a:off x="1066800" y="701040"/>
          <a:ext cx="7152251" cy="5853161"/>
        </p:xfrm>
        <a:graphic>
          <a:graphicData uri="http://schemas.openxmlformats.org/presentationml/2006/ole">
            <mc:AlternateContent xmlns:mc="http://schemas.openxmlformats.org/markup-compatibility/2006">
              <mc:Choice xmlns:v="urn:schemas-microsoft-com:vml" Requires="v">
                <p:oleObj spid="_x0000_s34828" name="Equation" r:id="rId4" imgW="4406900" imgH="3606800" progId="Equation.DSMT4">
                  <p:embed/>
                </p:oleObj>
              </mc:Choice>
              <mc:Fallback>
                <p:oleObj name="Equation" r:id="rId4" imgW="4406900" imgH="3606800" progId="Equation.DSMT4">
                  <p:embed/>
                  <p:pic>
                    <p:nvPicPr>
                      <p:cNvPr id="0" name=""/>
                      <p:cNvPicPr>
                        <a:picLocks noChangeAspect="1" noChangeArrowheads="1"/>
                      </p:cNvPicPr>
                      <p:nvPr/>
                    </p:nvPicPr>
                    <p:blipFill>
                      <a:blip r:embed="rId5"/>
                      <a:srcRect/>
                      <a:stretch>
                        <a:fillRect/>
                      </a:stretch>
                    </p:blipFill>
                    <p:spPr bwMode="auto">
                      <a:xfrm>
                        <a:off x="1066800" y="701040"/>
                        <a:ext cx="7152251" cy="585316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85403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4216" cy="990600"/>
          </a:xfrm>
        </p:spPr>
        <p:txBody>
          <a:bodyPr/>
          <a:lstStyle/>
          <a:p>
            <a:pPr>
              <a:spcBef>
                <a:spcPts val="600"/>
              </a:spcBef>
            </a:pPr>
            <a:r>
              <a:rPr lang="en-US" sz="2800" dirty="0" smtClean="0"/>
              <a:t>Implementation 3.  Reduced </a:t>
            </a:r>
            <a:r>
              <a:rPr lang="en-US" sz="2800" dirty="0"/>
              <a:t>rank thin-plate spline mappings via partial warps</a:t>
            </a:r>
            <a:br>
              <a:rPr lang="en-US" sz="2800" dirty="0"/>
            </a:br>
            <a:endParaRPr lang="en-US"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1371600"/>
                <a:ext cx="7774216" cy="4953000"/>
              </a:xfrm>
            </p:spPr>
            <p:txBody>
              <a:bodyPr/>
              <a:lstStyle/>
              <a:p>
                <a14:m>
                  <m:oMathPara xmlns:m="http://schemas.openxmlformats.org/officeDocument/2006/math">
                    <m:oMathParaPr>
                      <m:jc m:val="centerGroup"/>
                    </m:oMathParaPr>
                    <m:oMath xmlns:m="http://schemas.openxmlformats.org/officeDocument/2006/math">
                      <m:r>
                        <a:rPr lang="en-US" b="1" i="1" smtClean="0">
                          <a:latin typeface="Cambria Math" charset="0"/>
                        </a:rPr>
                        <m:t>𝑳</m:t>
                      </m:r>
                      <m:d>
                        <m:dPr>
                          <m:ctrlPr>
                            <a:rPr lang="en-US" b="1" i="1" smtClean="0">
                              <a:latin typeface="Cambria Math" charset="0"/>
                            </a:rPr>
                          </m:ctrlPr>
                        </m:dPr>
                        <m:e>
                          <m:r>
                            <a:rPr lang="en-US" b="1" i="1" smtClean="0">
                              <a:latin typeface="Cambria Math" charset="0"/>
                            </a:rPr>
                            <m:t>𝑺</m:t>
                          </m:r>
                          <m:r>
                            <a:rPr lang="en-US" b="1" i="1" smtClean="0">
                              <a:latin typeface="Cambria Math" charset="0"/>
                            </a:rPr>
                            <m:t>,</m:t>
                          </m:r>
                          <m:r>
                            <a:rPr lang="en-US" b="1" i="1" smtClean="0">
                              <a:latin typeface="Cambria Math" charset="0"/>
                              <a:ea typeface="Cambria Math" charset="0"/>
                              <a:cs typeface="Cambria Math" charset="0"/>
                            </a:rPr>
                            <m:t>𝚺</m:t>
                          </m:r>
                        </m:e>
                      </m:d>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𝟐</m:t>
                      </m:r>
                      <m:r>
                        <a:rPr lang="en-US" b="1" i="1" smtClean="0">
                          <a:latin typeface="Cambria Math" charset="0"/>
                          <a:ea typeface="Cambria Math" charset="0"/>
                          <a:cs typeface="Cambria Math" charset="0"/>
                        </a:rPr>
                        <m:t>𝝅</m:t>
                      </m:r>
                      <m:sSup>
                        <m:sSupPr>
                          <m:ctrlPr>
                            <a:rPr lang="en-US" b="1" i="1" smtClean="0">
                              <a:latin typeface="Cambria Math" charset="0"/>
                              <a:ea typeface="Cambria Math" charset="0"/>
                              <a:cs typeface="Cambria Math" charset="0"/>
                            </a:rPr>
                          </m:ctrlPr>
                        </m:sSupPr>
                        <m:e>
                          <m:d>
                            <m:dPr>
                              <m:begChr m:val="|"/>
                              <m:endChr m:val="|"/>
                              <m:ctrlPr>
                                <a:rPr lang="hr-HR" i="1">
                                  <a:latin typeface="Cambria Math" charset="0"/>
                                  <a:ea typeface="Cambria Math" charset="0"/>
                                  <a:cs typeface="Cambria Math" charset="0"/>
                                </a:rPr>
                              </m:ctrlPr>
                            </m:dPr>
                            <m:e>
                              <m:r>
                                <a:rPr lang="hr-HR" i="1">
                                  <a:latin typeface="Cambria Math" charset="0"/>
                                  <a:ea typeface="Cambria Math" charset="0"/>
                                  <a:cs typeface="Cambria Math" charset="0"/>
                                </a:rPr>
                                <m:t>𝚺</m:t>
                              </m:r>
                            </m:e>
                          </m:d>
                          <m:r>
                            <a:rPr lang="en-US" b="1" i="1" smtClean="0">
                              <a:latin typeface="Cambria Math" charset="0"/>
                              <a:ea typeface="Cambria Math" charset="0"/>
                              <a:cs typeface="Cambria Math" charset="0"/>
                            </a:rPr>
                            <m:t>)</m:t>
                          </m:r>
                        </m:e>
                        <m:sup>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𝑻</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𝟏</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𝟐</m:t>
                          </m:r>
                        </m:sup>
                      </m:sSup>
                      <m:r>
                        <a:rPr lang="en-US" b="1" i="1" smtClean="0">
                          <a:latin typeface="Cambria Math" charset="0"/>
                          <a:ea typeface="Cambria Math" charset="0"/>
                          <a:cs typeface="Cambria Math" charset="0"/>
                        </a:rPr>
                        <m:t>𝒆𝒙𝒑</m:t>
                      </m:r>
                      <m:d>
                        <m:dPr>
                          <m:begChr m:val="{"/>
                          <m:endChr m:val="}"/>
                          <m:ctrlPr>
                            <a:rPr lang="en-US" b="1" i="1" smtClean="0">
                              <a:latin typeface="Cambria Math" charset="0"/>
                              <a:ea typeface="Cambria Math" charset="0"/>
                              <a:cs typeface="Cambria Math" charset="0"/>
                            </a:rPr>
                          </m:ctrlPr>
                        </m:dPr>
                        <m:e>
                          <m:r>
                            <a:rPr lang="en-US" b="1" i="1" smtClean="0">
                              <a:latin typeface="Cambria Math" charset="0"/>
                              <a:ea typeface="Cambria Math" charset="0"/>
                              <a:cs typeface="Cambria Math" charset="0"/>
                            </a:rPr>
                            <m:t>−</m:t>
                          </m:r>
                          <m:f>
                            <m:fPr>
                              <m:ctrlPr>
                                <a:rPr lang="mr-IN" b="1" i="1" smtClean="0">
                                  <a:latin typeface="Cambria Math" charset="0"/>
                                  <a:ea typeface="Cambria Math" charset="0"/>
                                  <a:cs typeface="Cambria Math" charset="0"/>
                                </a:rPr>
                              </m:ctrlPr>
                            </m:fPr>
                            <m:num>
                              <m:r>
                                <a:rPr lang="en-US" b="1" i="1" smtClean="0">
                                  <a:latin typeface="Cambria Math" charset="0"/>
                                  <a:ea typeface="Cambria Math" charset="0"/>
                                  <a:cs typeface="Cambria Math" charset="0"/>
                                </a:rPr>
                                <m:t>𝑻</m:t>
                              </m:r>
                            </m:num>
                            <m:den>
                              <m:r>
                                <a:rPr lang="en-US" b="1" i="1" smtClean="0">
                                  <a:latin typeface="Cambria Math" charset="0"/>
                                  <a:ea typeface="Cambria Math" charset="0"/>
                                  <a:cs typeface="Cambria Math" charset="0"/>
                                </a:rPr>
                                <m:t>𝟐</m:t>
                              </m:r>
                            </m:den>
                          </m:f>
                          <m:r>
                            <a:rPr lang="en-US" b="1" i="1" smtClean="0">
                              <a:latin typeface="Cambria Math" charset="0"/>
                              <a:ea typeface="Cambria Math" charset="0"/>
                              <a:cs typeface="Cambria Math" charset="0"/>
                            </a:rPr>
                            <m:t>𝒕𝒓</m:t>
                          </m:r>
                          <m:r>
                            <a:rPr lang="en-US" b="1" i="1" smtClean="0">
                              <a:latin typeface="Cambria Math" charset="0"/>
                              <a:ea typeface="Cambria Math" charset="0"/>
                              <a:cs typeface="Cambria Math" charset="0"/>
                            </a:rPr>
                            <m:t>(</m:t>
                          </m:r>
                          <m:sSup>
                            <m:sSupPr>
                              <m:ctrlPr>
                                <a:rPr lang="en-US" b="1" i="1" smtClean="0">
                                  <a:latin typeface="Cambria Math" charset="0"/>
                                  <a:ea typeface="Cambria Math" charset="0"/>
                                  <a:cs typeface="Cambria Math" charset="0"/>
                                </a:rPr>
                              </m:ctrlPr>
                            </m:sSupPr>
                            <m:e>
                              <m:r>
                                <a:rPr lang="en-US" b="1" i="1" smtClean="0">
                                  <a:latin typeface="Cambria Math" charset="0"/>
                                  <a:ea typeface="Cambria Math" charset="0"/>
                                  <a:cs typeface="Cambria Math" charset="0"/>
                                </a:rPr>
                                <m:t>𝚺</m:t>
                              </m:r>
                            </m:e>
                            <m:sup>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𝟏</m:t>
                              </m:r>
                            </m:sup>
                          </m:sSup>
                          <m:r>
                            <a:rPr lang="en-US" b="1" i="1" smtClean="0">
                              <a:latin typeface="Cambria Math" charset="0"/>
                              <a:ea typeface="Cambria Math" charset="0"/>
                              <a:cs typeface="Cambria Math" charset="0"/>
                            </a:rPr>
                            <m:t>𝑺</m:t>
                          </m:r>
                          <m:r>
                            <a:rPr lang="en-US" b="1" i="1" smtClean="0">
                              <a:latin typeface="Cambria Math" charset="0"/>
                              <a:ea typeface="Cambria Math" charset="0"/>
                              <a:cs typeface="Cambria Math" charset="0"/>
                            </a:rPr>
                            <m:t>)</m:t>
                          </m:r>
                        </m:e>
                      </m:d>
                    </m:oMath>
                  </m:oMathPara>
                </a14:m>
                <a:endParaRPr lang="en-US" dirty="0" smtClean="0"/>
              </a:p>
              <a:p>
                <a:pPr indent="1588"/>
                <a:r>
                  <a:rPr lang="en-US" dirty="0"/>
                  <a:t>w</a:t>
                </a:r>
                <a:r>
                  <a:rPr lang="en-US" dirty="0" smtClean="0"/>
                  <a:t>here </a:t>
                </a:r>
                <a14:m>
                  <m:oMath xmlns:m="http://schemas.openxmlformats.org/officeDocument/2006/math">
                    <m:r>
                      <a:rPr lang="en-US" i="1" smtClean="0">
                        <a:latin typeface="Cambria Math" charset="0"/>
                        <a:ea typeface="Cambria Math" charset="0"/>
                        <a:cs typeface="Cambria Math" charset="0"/>
                      </a:rPr>
                      <m:t>𝚺</m:t>
                    </m:r>
                  </m:oMath>
                </a14:m>
                <a:r>
                  <a:rPr lang="en-US" dirty="0" smtClean="0"/>
                  <a:t> is a function of the parameters </a:t>
                </a:r>
                <a:r>
                  <a:rPr lang="en-US" b="0" i="1" dirty="0" smtClean="0"/>
                  <a:t>c, A, </a:t>
                </a:r>
                <a:r>
                  <a:rPr lang="en-US" dirty="0" smtClean="0"/>
                  <a:t>and </a:t>
                </a:r>
                <a14:m>
                  <m:oMath xmlns:m="http://schemas.openxmlformats.org/officeDocument/2006/math">
                    <m:r>
                      <a:rPr lang="en-US" i="1" smtClean="0">
                        <a:latin typeface="Cambria Math" charset="0"/>
                        <a:ea typeface="Cambria Math" charset="0"/>
                        <a:cs typeface="Cambria Math" charset="0"/>
                      </a:rPr>
                      <m:t>𝜷</m:t>
                    </m:r>
                  </m:oMath>
                </a14:m>
                <a:r>
                  <a:rPr lang="en-US" dirty="0" smtClean="0"/>
                  <a:t> in the equation for the TPS:</a:t>
                </a:r>
              </a:p>
              <a:p>
                <a14:m>
                  <m:oMathPara xmlns:m="http://schemas.openxmlformats.org/officeDocument/2006/math">
                    <m:oMathParaPr>
                      <m:jc m:val="centerGroup"/>
                    </m:oMathParaPr>
                    <m:oMath xmlns:m="http://schemas.openxmlformats.org/officeDocument/2006/math">
                      <m:r>
                        <a:rPr lang="en-US" b="1" i="1" smtClean="0">
                          <a:latin typeface="Cambria Math" charset="0"/>
                        </a:rPr>
                        <m:t>𝒀</m:t>
                      </m:r>
                      <m:r>
                        <a:rPr lang="en-US" b="1" i="1" smtClean="0">
                          <a:latin typeface="Cambria Math" charset="0"/>
                        </a:rPr>
                        <m:t>=</m:t>
                      </m:r>
                      <m:r>
                        <a:rPr lang="en-US" b="1" i="1" smtClean="0">
                          <a:latin typeface="Cambria Math" charset="0"/>
                        </a:rPr>
                        <m:t>𝒄</m:t>
                      </m:r>
                      <m:r>
                        <a:rPr lang="en-US" b="1" i="1" smtClean="0">
                          <a:latin typeface="Cambria Math" charset="0"/>
                        </a:rPr>
                        <m:t>+</m:t>
                      </m:r>
                      <m:r>
                        <a:rPr lang="en-US" b="1" i="1" smtClean="0">
                          <a:latin typeface="Cambria Math" charset="0"/>
                        </a:rPr>
                        <m:t>𝑨𝒙</m:t>
                      </m:r>
                      <m:r>
                        <a:rPr lang="en-US" b="1" i="1" smtClean="0">
                          <a:latin typeface="Cambria Math" charset="0"/>
                        </a:rPr>
                        <m:t>+ </m:t>
                      </m:r>
                      <m:d>
                        <m:dPr>
                          <m:ctrlPr>
                            <a:rPr lang="mr-IN" b="1" i="1" smtClean="0">
                              <a:latin typeface="Cambria Math" charset="0"/>
                            </a:rPr>
                          </m:ctrlPr>
                        </m:dPr>
                        <m:e>
                          <m:nary>
                            <m:naryPr>
                              <m:chr m:val="∑"/>
                              <m:subHide m:val="on"/>
                              <m:supHide m:val="on"/>
                              <m:ctrlPr>
                                <a:rPr lang="mr-IN" b="1" i="1" smtClean="0">
                                  <a:latin typeface="Cambria Math" charset="0"/>
                                </a:rPr>
                              </m:ctrlPr>
                            </m:naryPr>
                            <m:sub/>
                            <m:sup/>
                            <m:e>
                              <m:sSub>
                                <m:sSubPr>
                                  <m:ctrlPr>
                                    <a:rPr lang="en-US" b="1" i="1" smtClean="0">
                                      <a:latin typeface="Cambria Math" charset="0"/>
                                      <a:ea typeface="Cambria Math" charset="0"/>
                                      <a:cs typeface="Cambria Math" charset="0"/>
                                    </a:rPr>
                                  </m:ctrlPr>
                                </m:sSubPr>
                                <m:e>
                                  <m:r>
                                    <a:rPr lang="en-US" b="1" i="1" smtClean="0">
                                      <a:latin typeface="Cambria Math" charset="0"/>
                                      <a:ea typeface="Cambria Math" charset="0"/>
                                      <a:cs typeface="Cambria Math" charset="0"/>
                                    </a:rPr>
                                    <m:t>𝜷</m:t>
                                  </m:r>
                                </m:e>
                                <m:sub>
                                  <m:r>
                                    <a:rPr lang="en-US" b="1" i="1" smtClean="0">
                                      <a:latin typeface="Cambria Math" charset="0"/>
                                      <a:ea typeface="Cambria Math" charset="0"/>
                                      <a:cs typeface="Cambria Math" charset="0"/>
                                    </a:rPr>
                                    <m:t>𝒋</m:t>
                                  </m:r>
                                </m:sub>
                              </m:sSub>
                            </m:e>
                          </m:nary>
                          <m:sSub>
                            <m:sSubPr>
                              <m:ctrlPr>
                                <a:rPr lang="en-US" b="1" i="1" smtClean="0">
                                  <a:latin typeface="Cambria Math" charset="0"/>
                                </a:rPr>
                              </m:ctrlPr>
                            </m:sSubPr>
                            <m:e>
                              <m:r>
                                <a:rPr lang="en-US" b="1" i="1" smtClean="0">
                                  <a:latin typeface="Cambria Math" charset="0"/>
                                </a:rPr>
                                <m:t>𝒈</m:t>
                              </m:r>
                            </m:e>
                            <m:sub>
                              <m:r>
                                <a:rPr lang="en-US" b="1" i="1" smtClean="0">
                                  <a:latin typeface="Cambria Math" charset="0"/>
                                </a:rPr>
                                <m:t>𝒋</m:t>
                              </m:r>
                            </m:sub>
                          </m:sSub>
                        </m:e>
                      </m:d>
                      <m:r>
                        <a:rPr lang="mr-IN" b="1" i="1" smtClean="0">
                          <a:latin typeface="Cambria Math" charset="0"/>
                          <a:ea typeface="Cambria Math" charset="0"/>
                          <a:cs typeface="Cambria Math" charset="0"/>
                        </a:rPr>
                        <m:t>𝝈</m:t>
                      </m:r>
                      <m:d>
                        <m:dPr>
                          <m:ctrlPr>
                            <a:rPr lang="mr-IN" b="1" i="1" smtClean="0">
                              <a:latin typeface="Cambria Math" charset="0"/>
                              <a:ea typeface="Cambria Math" charset="0"/>
                              <a:cs typeface="Cambria Math" charset="0"/>
                            </a:rPr>
                          </m:ctrlPr>
                        </m:dPr>
                        <m:e>
                          <m:r>
                            <a:rPr lang="en-US" b="1" i="1" smtClean="0">
                              <a:latin typeface="Cambria Math" charset="0"/>
                              <a:ea typeface="Cambria Math" charset="0"/>
                              <a:cs typeface="Cambria Math" charset="0"/>
                            </a:rPr>
                            <m:t>𝒙</m:t>
                          </m:r>
                        </m:e>
                      </m:d>
                    </m:oMath>
                  </m:oMathPara>
                </a14:m>
                <a:endParaRPr lang="en-US" dirty="0" smtClean="0"/>
              </a:p>
              <a:p>
                <a:pPr indent="1588"/>
                <a:r>
                  <a:rPr lang="en-US" dirty="0" smtClean="0"/>
                  <a:t>We optimize  </a:t>
                </a:r>
                <a14:m>
                  <m:oMath xmlns:m="http://schemas.openxmlformats.org/officeDocument/2006/math">
                    <m:r>
                      <a:rPr lang="en-US" b="1" i="1" smtClean="0">
                        <a:latin typeface="Cambria Math" charset="0"/>
                      </a:rPr>
                      <m:t>𝑳</m:t>
                    </m:r>
                    <m:r>
                      <a:rPr lang="en-US" b="1" i="1" smtClean="0">
                        <a:latin typeface="Cambria Math" charset="0"/>
                      </a:rPr>
                      <m:t>(</m:t>
                    </m:r>
                    <m:r>
                      <a:rPr lang="en-US" b="1" i="1" smtClean="0">
                        <a:latin typeface="Cambria Math" charset="0"/>
                      </a:rPr>
                      <m:t>𝑺</m:t>
                    </m:r>
                    <m:r>
                      <a:rPr lang="en-US" b="1" i="1" smtClean="0">
                        <a:latin typeface="Cambria Math" charset="0"/>
                      </a:rPr>
                      <m:t>,</m:t>
                    </m:r>
                    <m:r>
                      <a:rPr lang="en-US" b="1" i="1" smtClean="0">
                        <a:latin typeface="Cambria Math" charset="0"/>
                        <a:ea typeface="Cambria Math" charset="0"/>
                        <a:cs typeface="Cambria Math" charset="0"/>
                      </a:rPr>
                      <m:t>𝚺</m:t>
                    </m:r>
                    <m:r>
                      <a:rPr lang="en-US" b="1" i="1" smtClean="0">
                        <a:latin typeface="Cambria Math" charset="0"/>
                        <a:ea typeface="Cambria Math" charset="0"/>
                        <a:cs typeface="Cambria Math" charset="0"/>
                      </a:rPr>
                      <m:t>)+ </m:t>
                    </m:r>
                    <m:r>
                      <a:rPr lang="en-US" b="1" i="1" smtClean="0">
                        <a:latin typeface="Cambria Math" charset="0"/>
                        <a:ea typeface="Cambria Math" charset="0"/>
                        <a:cs typeface="Cambria Math" charset="0"/>
                      </a:rPr>
                      <m:t>𝝀</m:t>
                    </m:r>
                    <m:sSub>
                      <m:sSubPr>
                        <m:ctrlPr>
                          <a:rPr lang="en-US" b="1" i="1" smtClean="0">
                            <a:latin typeface="Cambria Math" charset="0"/>
                            <a:ea typeface="Cambria Math" charset="0"/>
                            <a:cs typeface="Cambria Math" charset="0"/>
                          </a:rPr>
                        </m:ctrlPr>
                      </m:sSubPr>
                      <m:e>
                        <m:d>
                          <m:dPr>
                            <m:begChr m:val="‖"/>
                            <m:endChr m:val="‖"/>
                            <m:ctrlPr>
                              <a:rPr lang="en-US" i="1">
                                <a:latin typeface="Cambria Math" charset="0"/>
                                <a:ea typeface="Cambria Math" charset="0"/>
                                <a:cs typeface="Cambria Math" charset="0"/>
                              </a:rPr>
                            </m:ctrlPr>
                          </m:dPr>
                          <m:e>
                            <m:r>
                              <a:rPr lang="en-US" i="1">
                                <a:latin typeface="Cambria Math" charset="0"/>
                                <a:ea typeface="Cambria Math" charset="0"/>
                                <a:cs typeface="Cambria Math" charset="0"/>
                              </a:rPr>
                              <m:t>𝜷</m:t>
                            </m:r>
                          </m:e>
                        </m:d>
                      </m:e>
                      <m:sub>
                        <m:r>
                          <a:rPr lang="en-US" b="1" i="1" smtClean="0">
                            <a:latin typeface="Cambria Math" charset="0"/>
                            <a:ea typeface="Cambria Math" charset="0"/>
                            <a:cs typeface="Cambria Math" charset="0"/>
                          </a:rPr>
                          <m:t>𝟏</m:t>
                        </m:r>
                      </m:sub>
                    </m:sSub>
                  </m:oMath>
                </a14:m>
                <a:r>
                  <a:rPr lang="en-US" dirty="0" smtClean="0"/>
                  <a:t>.</a:t>
                </a:r>
              </a:p>
              <a:p>
                <a:pPr indent="1588"/>
                <a:r>
                  <a:rPr lang="en-US" dirty="0" smtClean="0"/>
                  <a:t>We effectively reduce the dimensionality of the solution by removing partial warps corresponding to eigenvectors </a:t>
                </a:r>
                <a14:m>
                  <m:oMath xmlns:m="http://schemas.openxmlformats.org/officeDocument/2006/math">
                    <m:sSub>
                      <m:sSubPr>
                        <m:ctrlPr>
                          <a:rPr lang="en-US" i="1">
                            <a:latin typeface="Cambria Math" charset="0"/>
                          </a:rPr>
                        </m:ctrlPr>
                      </m:sSubPr>
                      <m:e>
                        <m:r>
                          <a:rPr lang="en-US" i="1">
                            <a:latin typeface="Cambria Math" charset="0"/>
                          </a:rPr>
                          <m:t>𝒈</m:t>
                        </m:r>
                      </m:e>
                      <m:sub>
                        <m:r>
                          <a:rPr lang="en-US" i="1">
                            <a:latin typeface="Cambria Math" charset="0"/>
                          </a:rPr>
                          <m:t>𝒋</m:t>
                        </m:r>
                      </m:sub>
                    </m:sSub>
                  </m:oMath>
                </a14:m>
                <a:r>
                  <a:rPr lang="en-US" dirty="0" smtClean="0"/>
                  <a:t> with coefficients shrunk to zero.</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1371600"/>
                <a:ext cx="7774216" cy="4953000"/>
              </a:xfr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3561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620000" cy="3170099"/>
          </a:xfrm>
          <a:prstGeom prst="rect">
            <a:avLst/>
          </a:prstGeom>
          <a:noFill/>
        </p:spPr>
        <p:txBody>
          <a:bodyPr wrap="square" rtlCol="0">
            <a:spAutoFit/>
          </a:bodyPr>
          <a:lstStyle/>
          <a:p>
            <a:pPr>
              <a:spcAft>
                <a:spcPts val="600"/>
              </a:spcAft>
            </a:pPr>
            <a:r>
              <a:rPr lang="en-US" sz="2000" dirty="0" smtClean="0"/>
              <a:t>Following are a series of plots to illustrate </a:t>
            </a:r>
          </a:p>
          <a:p>
            <a:pPr marL="285750" indent="-285750">
              <a:spcBef>
                <a:spcPts val="600"/>
              </a:spcBef>
              <a:spcAft>
                <a:spcPts val="600"/>
              </a:spcAft>
              <a:buFont typeface="Arial"/>
              <a:buChar char="•"/>
            </a:pPr>
            <a:r>
              <a:rPr lang="en-US" sz="2000" dirty="0" smtClean="0"/>
              <a:t>the definition of the eigenvectors of the bending energy matrix for a configuration of 7 points</a:t>
            </a:r>
          </a:p>
          <a:p>
            <a:pPr marL="285750" indent="-285750">
              <a:spcBef>
                <a:spcPts val="600"/>
              </a:spcBef>
              <a:spcAft>
                <a:spcPts val="600"/>
              </a:spcAft>
              <a:buFont typeface="Arial"/>
              <a:buChar char="•"/>
            </a:pPr>
            <a:r>
              <a:rPr lang="en-US" sz="2000" dirty="0" smtClean="0"/>
              <a:t>Affine and partial warps corresponding to the above eigenvectors, with each warp illustrated </a:t>
            </a:r>
          </a:p>
          <a:p>
            <a:pPr marL="742950" lvl="1" indent="-285750">
              <a:spcBef>
                <a:spcPts val="600"/>
              </a:spcBef>
              <a:spcAft>
                <a:spcPts val="600"/>
              </a:spcAft>
              <a:buFont typeface="Arial"/>
              <a:buChar char="•"/>
            </a:pPr>
            <a:r>
              <a:rPr lang="en-US" sz="2000" dirty="0" smtClean="0"/>
              <a:t>for deformations in the ‘x’ and ‘y’ directions separately, and </a:t>
            </a:r>
          </a:p>
          <a:p>
            <a:pPr marL="742950" lvl="1" indent="-285750">
              <a:spcBef>
                <a:spcPts val="600"/>
              </a:spcBef>
              <a:spcAft>
                <a:spcPts val="600"/>
              </a:spcAft>
              <a:buFont typeface="Arial"/>
              <a:buChar char="•"/>
            </a:pPr>
            <a:r>
              <a:rPr lang="en-US" sz="2000" dirty="0" smtClean="0"/>
              <a:t>for two different coefficient multipliers (‘scale’)</a:t>
            </a:r>
            <a:endParaRPr lang="en-US" sz="2000" dirty="0"/>
          </a:p>
        </p:txBody>
      </p:sp>
    </p:spTree>
    <p:extLst>
      <p:ext uri="{BB962C8B-B14F-4D97-AF65-F5344CB8AC3E}">
        <p14:creationId xmlns:p14="http://schemas.microsoft.com/office/powerpoint/2010/main" val="1122025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3999" y="189318"/>
            <a:ext cx="6048253" cy="6440082"/>
          </a:xfrm>
          <a:prstGeom prst="rect">
            <a:avLst/>
          </a:prstGeom>
        </p:spPr>
      </p:pic>
    </p:spTree>
    <p:extLst>
      <p:ext uri="{BB962C8B-B14F-4D97-AF65-F5344CB8AC3E}">
        <p14:creationId xmlns:p14="http://schemas.microsoft.com/office/powerpoint/2010/main" val="861393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3300" y="0"/>
            <a:ext cx="7135877" cy="6858000"/>
          </a:xfrm>
          <a:prstGeom prst="rect">
            <a:avLst/>
          </a:prstGeom>
        </p:spPr>
      </p:pic>
    </p:spTree>
    <p:extLst>
      <p:ext uri="{BB962C8B-B14F-4D97-AF65-F5344CB8AC3E}">
        <p14:creationId xmlns:p14="http://schemas.microsoft.com/office/powerpoint/2010/main" val="1000366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1400" y="0"/>
            <a:ext cx="7045739" cy="6858000"/>
          </a:xfrm>
          <a:prstGeom prst="rect">
            <a:avLst/>
          </a:prstGeom>
        </p:spPr>
      </p:pic>
    </p:spTree>
    <p:extLst>
      <p:ext uri="{BB962C8B-B14F-4D97-AF65-F5344CB8AC3E}">
        <p14:creationId xmlns:p14="http://schemas.microsoft.com/office/powerpoint/2010/main" val="96499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9500" y="0"/>
            <a:ext cx="6979283" cy="6858000"/>
          </a:xfrm>
          <a:prstGeom prst="rect">
            <a:avLst/>
          </a:prstGeom>
        </p:spPr>
      </p:pic>
    </p:spTree>
    <p:extLst>
      <p:ext uri="{BB962C8B-B14F-4D97-AF65-F5344CB8AC3E}">
        <p14:creationId xmlns:p14="http://schemas.microsoft.com/office/powerpoint/2010/main" val="4013446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610054" y="380434"/>
            <a:ext cx="8098517" cy="5767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defTabSz="731838">
              <a:defRPr sz="1600" b="1">
                <a:solidFill>
                  <a:schemeClr val="tx1"/>
                </a:solidFill>
                <a:latin typeface="Helvetica" charset="0"/>
                <a:ea typeface="MS PGothic" charset="0"/>
                <a:cs typeface="MS PGothic" charset="0"/>
              </a:defRPr>
            </a:lvl1pPr>
            <a:lvl2pPr marL="742950" indent="-285750" defTabSz="731838">
              <a:defRPr sz="1600" b="1">
                <a:solidFill>
                  <a:schemeClr val="tx1"/>
                </a:solidFill>
                <a:latin typeface="Helvetica" charset="0"/>
                <a:ea typeface="MS PGothic" charset="0"/>
                <a:cs typeface="MS PGothic" charset="0"/>
              </a:defRPr>
            </a:lvl2pPr>
            <a:lvl3pPr marL="1143000" indent="-228600" defTabSz="731838">
              <a:defRPr sz="1600" b="1">
                <a:solidFill>
                  <a:schemeClr val="tx1"/>
                </a:solidFill>
                <a:latin typeface="Helvetica" charset="0"/>
                <a:ea typeface="MS PGothic" charset="0"/>
                <a:cs typeface="MS PGothic" charset="0"/>
              </a:defRPr>
            </a:lvl3pPr>
            <a:lvl4pPr marL="1600200" indent="-228600" defTabSz="731838">
              <a:defRPr sz="1600" b="1">
                <a:solidFill>
                  <a:schemeClr val="tx1"/>
                </a:solidFill>
                <a:latin typeface="Helvetica" charset="0"/>
                <a:ea typeface="MS PGothic" charset="0"/>
                <a:cs typeface="MS PGothic" charset="0"/>
              </a:defRPr>
            </a:lvl4pPr>
            <a:lvl5pPr marL="2057400" indent="-228600" defTabSz="731838">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eaLnBrk="1" hangingPunct="1">
              <a:spcBef>
                <a:spcPct val="50000"/>
              </a:spcBef>
            </a:pPr>
            <a:r>
              <a:rPr lang="en-US" sz="2000" dirty="0">
                <a:solidFill>
                  <a:srgbClr val="0000FF"/>
                </a:solidFill>
                <a:latin typeface="Arial" charset="0"/>
                <a:cs typeface="Times New Roman" charset="0"/>
              </a:rPr>
              <a:t>Objectives (cont.)</a:t>
            </a:r>
          </a:p>
          <a:p>
            <a:pPr eaLnBrk="1" hangingPunct="1">
              <a:spcBef>
                <a:spcPct val="50000"/>
              </a:spcBef>
              <a:buClr>
                <a:schemeClr val="tx1"/>
              </a:buClr>
              <a:buFont typeface="Wingdings" charset="0"/>
              <a:buChar char="Ø"/>
            </a:pPr>
            <a:r>
              <a:rPr lang="en-US" sz="2000" b="0" dirty="0">
                <a:latin typeface="Arial" charset="0"/>
                <a:cs typeface="Times New Roman" charset="0"/>
              </a:rPr>
              <a:t> Application to purely spatial problems and/or problems with data sampled irregularly in space and time</a:t>
            </a:r>
          </a:p>
          <a:p>
            <a:pPr eaLnBrk="1" hangingPunct="1">
              <a:spcBef>
                <a:spcPct val="50000"/>
              </a:spcBef>
              <a:buClr>
                <a:schemeClr val="tx1"/>
              </a:buClr>
              <a:buFont typeface="Wingdings" charset="0"/>
              <a:buChar char="Ø"/>
            </a:pPr>
            <a:r>
              <a:rPr lang="en-US" sz="2000" b="0" dirty="0">
                <a:latin typeface="Arial" charset="0"/>
                <a:cs typeface="Times New Roman" charset="0"/>
              </a:rPr>
              <a:t> Application in context of dynamic models for space-time structure</a:t>
            </a:r>
          </a:p>
          <a:p>
            <a:pPr eaLnBrk="1" hangingPunct="1">
              <a:spcBef>
                <a:spcPct val="50000"/>
              </a:spcBef>
              <a:buClr>
                <a:schemeClr val="tx1"/>
              </a:buClr>
              <a:buFont typeface="Wingdings" charset="0"/>
              <a:buChar char="Ø"/>
            </a:pPr>
            <a:r>
              <a:rPr lang="en-US" sz="2000" b="0" dirty="0">
                <a:latin typeface="Arial" charset="0"/>
                <a:cs typeface="Times New Roman" charset="0"/>
              </a:rPr>
              <a:t> Application to </a:t>
            </a:r>
            <a:r>
              <a:rPr lang="ja-JP" altLang="en-US" sz="2000" b="0" dirty="0">
                <a:latin typeface="Arial" charset="0"/>
                <a:cs typeface="Times New Roman" charset="0"/>
              </a:rPr>
              <a:t>“</a:t>
            </a:r>
            <a:r>
              <a:rPr lang="en-US" altLang="ja-JP" sz="2000" b="0" dirty="0">
                <a:latin typeface="Arial" charset="0"/>
                <a:cs typeface="Times New Roman" charset="0"/>
              </a:rPr>
              <a:t>large</a:t>
            </a:r>
            <a:r>
              <a:rPr lang="ja-JP" altLang="en-US" sz="2000" b="0" dirty="0">
                <a:latin typeface="Arial" charset="0"/>
                <a:cs typeface="Times New Roman" charset="0"/>
              </a:rPr>
              <a:t>”</a:t>
            </a:r>
            <a:r>
              <a:rPr lang="en-US" altLang="ja-JP" sz="2000" b="0" dirty="0">
                <a:latin typeface="Arial" charset="0"/>
                <a:cs typeface="Times New Roman" charset="0"/>
              </a:rPr>
              <a:t> problems/data sets</a:t>
            </a:r>
          </a:p>
          <a:p>
            <a:pPr eaLnBrk="1" hangingPunct="1">
              <a:spcBef>
                <a:spcPct val="50000"/>
              </a:spcBef>
              <a:buClr>
                <a:schemeClr val="tx1"/>
              </a:buClr>
              <a:buFont typeface="Wingdings" charset="0"/>
              <a:buNone/>
            </a:pPr>
            <a:endParaRPr lang="en-US" sz="2000" b="0" dirty="0">
              <a:latin typeface="Arial" charset="0"/>
              <a:cs typeface="Times New Roman" charset="0"/>
            </a:endParaRPr>
          </a:p>
          <a:p>
            <a:pPr eaLnBrk="1" hangingPunct="1">
              <a:spcBef>
                <a:spcPct val="50000"/>
              </a:spcBef>
              <a:buClr>
                <a:srgbClr val="008000"/>
              </a:buClr>
              <a:buFont typeface="Wingdings" charset="0"/>
              <a:buChar char="v"/>
            </a:pPr>
            <a:r>
              <a:rPr lang="en-US" sz="2000" dirty="0">
                <a:solidFill>
                  <a:srgbClr val="008000"/>
                </a:solidFill>
                <a:latin typeface="Arial" charset="0"/>
                <a:cs typeface="Times New Roman" charset="0"/>
              </a:rPr>
              <a:t> Diagnostics for local and large-scale correlation structure:</a:t>
            </a:r>
            <a:endParaRPr lang="en-US" sz="2000" dirty="0">
              <a:latin typeface="Arial" charset="0"/>
              <a:cs typeface="Times New Roman" charset="0"/>
            </a:endParaRPr>
          </a:p>
          <a:p>
            <a:pPr marL="292100" eaLnBrk="1" hangingPunct="1">
              <a:spcBef>
                <a:spcPct val="50000"/>
              </a:spcBef>
              <a:buClr>
                <a:srgbClr val="CC0000"/>
              </a:buClr>
              <a:buFontTx/>
              <a:buChar char="o"/>
            </a:pPr>
            <a:r>
              <a:rPr lang="en-US" sz="2000" b="0" dirty="0">
                <a:latin typeface="Arial" charset="0"/>
                <a:cs typeface="Times New Roman" charset="0"/>
              </a:rPr>
              <a:t>  </a:t>
            </a:r>
            <a:r>
              <a:rPr lang="en-US" sz="2000" b="0" dirty="0">
                <a:solidFill>
                  <a:srgbClr val="008000"/>
                </a:solidFill>
                <a:latin typeface="Arial" charset="0"/>
                <a:cs typeface="Times New Roman" charset="0"/>
              </a:rPr>
              <a:t>is the spatial structure </a:t>
            </a:r>
            <a:r>
              <a:rPr lang="ja-JP" altLang="en-US" sz="2000" b="0" dirty="0">
                <a:solidFill>
                  <a:srgbClr val="008000"/>
                </a:solidFill>
                <a:latin typeface="Arial" charset="0"/>
                <a:cs typeface="Times New Roman" charset="0"/>
              </a:rPr>
              <a:t>“</a:t>
            </a:r>
            <a:r>
              <a:rPr lang="en-US" altLang="ja-JP" sz="2000" b="0" dirty="0">
                <a:solidFill>
                  <a:srgbClr val="008000"/>
                </a:solidFill>
                <a:latin typeface="Arial" charset="0"/>
                <a:cs typeface="Times New Roman" charset="0"/>
              </a:rPr>
              <a:t>right</a:t>
            </a:r>
            <a:r>
              <a:rPr lang="ja-JP" altLang="en-US" sz="2000" b="0" dirty="0">
                <a:solidFill>
                  <a:srgbClr val="008000"/>
                </a:solidFill>
                <a:latin typeface="Arial" charset="0"/>
                <a:cs typeface="Times New Roman" charset="0"/>
              </a:rPr>
              <a:t>”</a:t>
            </a:r>
            <a:endParaRPr lang="en-US" altLang="ja-JP" sz="2000" b="0" dirty="0">
              <a:solidFill>
                <a:srgbClr val="008000"/>
              </a:solidFill>
              <a:latin typeface="Arial" charset="0"/>
              <a:cs typeface="Times New Roman" charset="0"/>
            </a:endParaRPr>
          </a:p>
          <a:p>
            <a:pPr marL="292100" eaLnBrk="1" hangingPunct="1">
              <a:spcBef>
                <a:spcPct val="50000"/>
              </a:spcBef>
              <a:buClr>
                <a:srgbClr val="CC0000"/>
              </a:buClr>
              <a:buFontTx/>
              <a:buChar char="o"/>
            </a:pPr>
            <a:r>
              <a:rPr lang="en-US" sz="2000" b="0" dirty="0">
                <a:solidFill>
                  <a:srgbClr val="008000"/>
                </a:solidFill>
                <a:latin typeface="Arial" charset="0"/>
                <a:cs typeface="Times New Roman" charset="0"/>
              </a:rPr>
              <a:t>  is the nature/degree of nonstationarity (smoothness) right?</a:t>
            </a:r>
            <a:endParaRPr lang="en-US" sz="2000" b="0" dirty="0">
              <a:latin typeface="Arial" charset="0"/>
              <a:cs typeface="Times New Roman" charset="0"/>
            </a:endParaRPr>
          </a:p>
          <a:p>
            <a:pPr eaLnBrk="1" hangingPunct="1">
              <a:spcBef>
                <a:spcPct val="50000"/>
              </a:spcBef>
              <a:buClr>
                <a:srgbClr val="008000"/>
              </a:buClr>
              <a:buFont typeface="Wingdings" charset="0"/>
              <a:buChar char="v"/>
            </a:pPr>
            <a:r>
              <a:rPr lang="en-US" sz="2000" dirty="0">
                <a:solidFill>
                  <a:srgbClr val="008000"/>
                </a:solidFill>
                <a:latin typeface="Arial" charset="0"/>
                <a:cs typeface="Times New Roman" charset="0"/>
              </a:rPr>
              <a:t>  Evaluation of uncertainty in estimation (interpolation) of spatial covariance structure </a:t>
            </a:r>
          </a:p>
          <a:p>
            <a:pPr eaLnBrk="1" hangingPunct="1">
              <a:spcBef>
                <a:spcPct val="50000"/>
              </a:spcBef>
              <a:buClr>
                <a:srgbClr val="008000"/>
              </a:buClr>
              <a:buFont typeface="Wingdings" charset="0"/>
              <a:buChar char="v"/>
            </a:pPr>
            <a:r>
              <a:rPr lang="en-US" sz="2000" dirty="0">
                <a:solidFill>
                  <a:srgbClr val="008000"/>
                </a:solidFill>
                <a:latin typeface="Arial" charset="0"/>
                <a:cs typeface="Times New Roman" charset="0"/>
              </a:rPr>
              <a:t>  Incorporation in an approach to spatial estimation accounting for uncertainty in estimation of (parameters of) spatial covariance structure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4100" y="0"/>
            <a:ext cx="7011619" cy="6858000"/>
          </a:xfrm>
          <a:prstGeom prst="rect">
            <a:avLst/>
          </a:prstGeom>
        </p:spPr>
      </p:pic>
    </p:spTree>
    <p:extLst>
      <p:ext uri="{BB962C8B-B14F-4D97-AF65-F5344CB8AC3E}">
        <p14:creationId xmlns:p14="http://schemas.microsoft.com/office/powerpoint/2010/main" val="2454753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4100" y="0"/>
            <a:ext cx="7022067" cy="6858000"/>
          </a:xfrm>
          <a:prstGeom prst="rect">
            <a:avLst/>
          </a:prstGeom>
        </p:spPr>
      </p:pic>
    </p:spTree>
    <p:extLst>
      <p:ext uri="{BB962C8B-B14F-4D97-AF65-F5344CB8AC3E}">
        <p14:creationId xmlns:p14="http://schemas.microsoft.com/office/powerpoint/2010/main" val="2116164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153400" cy="2862322"/>
          </a:xfrm>
          <a:prstGeom prst="rect">
            <a:avLst/>
          </a:prstGeom>
          <a:noFill/>
        </p:spPr>
        <p:txBody>
          <a:bodyPr wrap="square" rtlCol="0">
            <a:spAutoFit/>
          </a:bodyPr>
          <a:lstStyle/>
          <a:p>
            <a:r>
              <a:rPr lang="en-US" sz="2000" dirty="0" smtClean="0"/>
              <a:t>Return to the application to PM2.5 data at 24 sites in the region of southern CA around Los Angeles and Riverside.  Analysis based on time series of about 150 2-week average concentrations from 2000 through 2006.</a:t>
            </a:r>
          </a:p>
          <a:p>
            <a:endParaRPr lang="en-US" sz="2000" dirty="0"/>
          </a:p>
          <a:p>
            <a:r>
              <a:rPr lang="en-US" sz="2000" dirty="0" smtClean="0"/>
              <a:t>We illustrate below the fitted deformation and spatial correlation function based on maximum likelihood with an L1 constraint chosen ‘by eye’.  First, the fit in the published paper computed (with great effort!) by the Bayesian algorithm</a:t>
            </a:r>
            <a:endParaRPr lang="en-US" sz="2000" dirty="0"/>
          </a:p>
        </p:txBody>
      </p:sp>
      <p:pic>
        <p:nvPicPr>
          <p:cNvPr id="3" name="Picture 2"/>
          <p:cNvPicPr>
            <a:picLocks noChangeAspect="1"/>
          </p:cNvPicPr>
          <p:nvPr/>
        </p:nvPicPr>
        <p:blipFill>
          <a:blip r:embed="rId2"/>
          <a:stretch>
            <a:fillRect/>
          </a:stretch>
        </p:blipFill>
        <p:spPr>
          <a:xfrm>
            <a:off x="0" y="3733800"/>
            <a:ext cx="9144000" cy="2574636"/>
          </a:xfrm>
          <a:prstGeom prst="rect">
            <a:avLst/>
          </a:prstGeom>
        </p:spPr>
      </p:pic>
    </p:spTree>
    <p:extLst>
      <p:ext uri="{BB962C8B-B14F-4D97-AF65-F5344CB8AC3E}">
        <p14:creationId xmlns:p14="http://schemas.microsoft.com/office/powerpoint/2010/main" val="737577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3896" y="609600"/>
            <a:ext cx="6101393" cy="5715000"/>
          </a:xfrm>
          <a:prstGeom prst="rect">
            <a:avLst/>
          </a:prstGeom>
        </p:spPr>
      </p:pic>
    </p:spTree>
    <p:extLst>
      <p:ext uri="{BB962C8B-B14F-4D97-AF65-F5344CB8AC3E}">
        <p14:creationId xmlns:p14="http://schemas.microsoft.com/office/powerpoint/2010/main" val="2405025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152400"/>
            <a:ext cx="6655591" cy="6406505"/>
          </a:xfrm>
          <a:prstGeom prst="rect">
            <a:avLst/>
          </a:prstGeom>
        </p:spPr>
      </p:pic>
      <p:sp>
        <p:nvSpPr>
          <p:cNvPr id="3" name="TextBox 2"/>
          <p:cNvSpPr txBox="1"/>
          <p:nvPr/>
        </p:nvSpPr>
        <p:spPr>
          <a:xfrm>
            <a:off x="152400" y="2514600"/>
            <a:ext cx="2286000" cy="1323439"/>
          </a:xfrm>
          <a:prstGeom prst="rect">
            <a:avLst/>
          </a:prstGeom>
          <a:noFill/>
        </p:spPr>
        <p:txBody>
          <a:bodyPr wrap="square" rtlCol="0">
            <a:spAutoFit/>
          </a:bodyPr>
          <a:lstStyle/>
          <a:p>
            <a:r>
              <a:rPr lang="en-US" dirty="0" smtClean="0"/>
              <a:t>Covariance (top) and Correlation (bottom) vs.</a:t>
            </a:r>
          </a:p>
          <a:p>
            <a:r>
              <a:rPr lang="en-US" dirty="0" smtClean="0"/>
              <a:t>G-plane </a:t>
            </a:r>
            <a:r>
              <a:rPr lang="en-US" dirty="0" err="1" smtClean="0"/>
              <a:t>dist</a:t>
            </a:r>
            <a:r>
              <a:rPr lang="en-US" dirty="0" smtClean="0"/>
              <a:t> (left) and</a:t>
            </a:r>
          </a:p>
          <a:p>
            <a:r>
              <a:rPr lang="en-US" dirty="0" smtClean="0"/>
              <a:t>D-plane </a:t>
            </a:r>
            <a:r>
              <a:rPr lang="en-US" dirty="0" err="1" smtClean="0"/>
              <a:t>dist</a:t>
            </a:r>
            <a:r>
              <a:rPr lang="en-US" dirty="0" smtClean="0"/>
              <a:t> (right)</a:t>
            </a:r>
            <a:endParaRPr lang="en-US" dirty="0"/>
          </a:p>
        </p:txBody>
      </p:sp>
    </p:spTree>
    <p:extLst>
      <p:ext uri="{BB962C8B-B14F-4D97-AF65-F5344CB8AC3E}">
        <p14:creationId xmlns:p14="http://schemas.microsoft.com/office/powerpoint/2010/main" val="3149368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620000" cy="1323439"/>
          </a:xfrm>
          <a:prstGeom prst="rect">
            <a:avLst/>
          </a:prstGeom>
          <a:noFill/>
        </p:spPr>
        <p:txBody>
          <a:bodyPr wrap="square" rtlCol="0">
            <a:spAutoFit/>
          </a:bodyPr>
          <a:lstStyle/>
          <a:p>
            <a:r>
              <a:rPr lang="en-US" sz="2000" dirty="0" smtClean="0"/>
              <a:t>Examine the decomposition of the fitted deformation in terms of partial warps and the effect of the L1 penalty in zeroing out any contributions from all the higher bending energy (smaller spatial scale) warps.</a:t>
            </a:r>
            <a:endParaRPr lang="en-US" sz="2000" dirty="0"/>
          </a:p>
        </p:txBody>
      </p:sp>
    </p:spTree>
    <p:extLst>
      <p:ext uri="{BB962C8B-B14F-4D97-AF65-F5344CB8AC3E}">
        <p14:creationId xmlns:p14="http://schemas.microsoft.com/office/powerpoint/2010/main" val="4246764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1" y="380999"/>
            <a:ext cx="6409974" cy="6172201"/>
          </a:xfrm>
          <a:prstGeom prst="rect">
            <a:avLst/>
          </a:prstGeom>
        </p:spPr>
      </p:pic>
    </p:spTree>
    <p:extLst>
      <p:ext uri="{BB962C8B-B14F-4D97-AF65-F5344CB8AC3E}">
        <p14:creationId xmlns:p14="http://schemas.microsoft.com/office/powerpoint/2010/main" val="2704989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924800" cy="3400931"/>
          </a:xfrm>
          <a:prstGeom prst="rect">
            <a:avLst/>
          </a:prstGeom>
          <a:noFill/>
        </p:spPr>
        <p:txBody>
          <a:bodyPr wrap="square" rtlCol="0">
            <a:spAutoFit/>
          </a:bodyPr>
          <a:lstStyle/>
          <a:p>
            <a:r>
              <a:rPr lang="en-US" sz="2000" dirty="0" smtClean="0"/>
              <a:t>Among work to be considered:</a:t>
            </a:r>
          </a:p>
          <a:p>
            <a:endParaRPr lang="en-US" sz="2000" dirty="0"/>
          </a:p>
          <a:p>
            <a:pPr marL="342900" indent="-342900">
              <a:spcBef>
                <a:spcPts val="600"/>
              </a:spcBef>
              <a:spcAft>
                <a:spcPts val="600"/>
              </a:spcAft>
              <a:buAutoNum type="arabicPeriod"/>
            </a:pPr>
            <a:r>
              <a:rPr lang="en-US" sz="2000" dirty="0" smtClean="0"/>
              <a:t>Work to be done to facilitate choice of parameter for the L1  penalty, possibly in a Bayesian framework.</a:t>
            </a:r>
          </a:p>
          <a:p>
            <a:pPr marL="342900" indent="-342900">
              <a:spcBef>
                <a:spcPts val="600"/>
              </a:spcBef>
              <a:spcAft>
                <a:spcPts val="600"/>
              </a:spcAft>
              <a:buAutoNum type="arabicPeriod"/>
            </a:pPr>
            <a:r>
              <a:rPr lang="en-US" sz="2000" dirty="0" smtClean="0"/>
              <a:t>Incorporate this deformation model in a full </a:t>
            </a:r>
            <a:r>
              <a:rPr lang="en-US" sz="2000" dirty="0" err="1" smtClean="0"/>
              <a:t>spatio</a:t>
            </a:r>
            <a:r>
              <a:rPr lang="en-US" sz="2000" dirty="0" smtClean="0"/>
              <a:t>-temporal model with mean structure.</a:t>
            </a:r>
          </a:p>
          <a:p>
            <a:pPr marL="342900" indent="-342900">
              <a:spcBef>
                <a:spcPts val="600"/>
              </a:spcBef>
              <a:spcAft>
                <a:spcPts val="600"/>
              </a:spcAft>
              <a:buAutoNum type="arabicPeriod"/>
            </a:pPr>
            <a:r>
              <a:rPr lang="en-US" sz="2000" dirty="0" smtClean="0"/>
              <a:t>Further investigate and demonstrate the application to spatial only problems.</a:t>
            </a:r>
          </a:p>
          <a:p>
            <a:pPr marL="342900" indent="-342900">
              <a:spcBef>
                <a:spcPts val="600"/>
              </a:spcBef>
              <a:spcAft>
                <a:spcPts val="600"/>
              </a:spcAft>
              <a:buAutoNum type="arabicPeriod"/>
            </a:pPr>
            <a:r>
              <a:rPr lang="en-US" sz="2000" dirty="0" smtClean="0"/>
              <a:t>Incorporate covariate in the partial warp modeling.</a:t>
            </a:r>
            <a:endParaRPr lang="en-US" sz="2000" dirty="0"/>
          </a:p>
        </p:txBody>
      </p:sp>
    </p:spTree>
    <p:extLst>
      <p:ext uri="{BB962C8B-B14F-4D97-AF65-F5344CB8AC3E}">
        <p14:creationId xmlns:p14="http://schemas.microsoft.com/office/powerpoint/2010/main" val="966841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6254" y="304801"/>
            <a:ext cx="6439267" cy="6248399"/>
          </a:xfrm>
          <a:prstGeom prst="rect">
            <a:avLst/>
          </a:prstGeom>
        </p:spPr>
      </p:pic>
    </p:spTree>
    <p:extLst>
      <p:ext uri="{BB962C8B-B14F-4D97-AF65-F5344CB8AC3E}">
        <p14:creationId xmlns:p14="http://schemas.microsoft.com/office/powerpoint/2010/main" val="3352845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0540" y="381000"/>
            <a:ext cx="6458590" cy="6172200"/>
          </a:xfrm>
          <a:prstGeom prst="rect">
            <a:avLst/>
          </a:prstGeom>
        </p:spPr>
      </p:pic>
    </p:spTree>
    <p:extLst>
      <p:ext uri="{BB962C8B-B14F-4D97-AF65-F5344CB8AC3E}">
        <p14:creationId xmlns:p14="http://schemas.microsoft.com/office/powerpoint/2010/main" val="191367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2"/>
          <p:cNvSpPr txBox="1">
            <a:spLocks noChangeArrowheads="1"/>
          </p:cNvSpPr>
          <p:nvPr/>
        </p:nvSpPr>
        <p:spPr bwMode="auto">
          <a:xfrm>
            <a:off x="435430" y="152400"/>
            <a:ext cx="8075840" cy="4028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98" tIns="36599" rIns="73198" bIns="36599">
            <a:spAutoFit/>
          </a:bodyPr>
          <a:lstStyle>
            <a:lvl1pPr marL="347663" indent="-347663" defTabSz="731838">
              <a:tabLst>
                <a:tab pos="366713" algn="l"/>
              </a:tabLst>
              <a:defRPr sz="1600" b="1">
                <a:solidFill>
                  <a:schemeClr val="tx1"/>
                </a:solidFill>
                <a:latin typeface="Helvetica" charset="0"/>
                <a:ea typeface="MS PGothic" charset="0"/>
                <a:cs typeface="MS PGothic" charset="0"/>
              </a:defRPr>
            </a:lvl1pPr>
            <a:lvl2pPr marL="742950" indent="-285750" defTabSz="731838">
              <a:tabLst>
                <a:tab pos="366713" algn="l"/>
              </a:tabLst>
              <a:defRPr sz="1600" b="1">
                <a:solidFill>
                  <a:schemeClr val="tx1"/>
                </a:solidFill>
                <a:latin typeface="Helvetica" charset="0"/>
                <a:ea typeface="MS PGothic" charset="0"/>
                <a:cs typeface="MS PGothic" charset="0"/>
              </a:defRPr>
            </a:lvl2pPr>
            <a:lvl3pPr marL="1143000" indent="-228600" defTabSz="731838">
              <a:tabLst>
                <a:tab pos="366713" algn="l"/>
              </a:tabLst>
              <a:defRPr sz="1600" b="1">
                <a:solidFill>
                  <a:schemeClr val="tx1"/>
                </a:solidFill>
                <a:latin typeface="Helvetica" charset="0"/>
                <a:ea typeface="MS PGothic" charset="0"/>
                <a:cs typeface="MS PGothic" charset="0"/>
              </a:defRPr>
            </a:lvl3pPr>
            <a:lvl4pPr marL="1600200" indent="-228600" defTabSz="731838">
              <a:tabLst>
                <a:tab pos="366713" algn="l"/>
              </a:tabLst>
              <a:defRPr sz="1600" b="1">
                <a:solidFill>
                  <a:schemeClr val="tx1"/>
                </a:solidFill>
                <a:latin typeface="Helvetica" charset="0"/>
                <a:ea typeface="MS PGothic" charset="0"/>
                <a:cs typeface="MS PGothic" charset="0"/>
              </a:defRPr>
            </a:lvl4pPr>
            <a:lvl5pPr marL="2057400" indent="-228600" defTabSz="731838">
              <a:tabLst>
                <a:tab pos="366713" algn="l"/>
              </a:tabLst>
              <a:defRPr sz="1600" b="1">
                <a:solidFill>
                  <a:schemeClr val="tx1"/>
                </a:solidFill>
                <a:latin typeface="Helvetica" charset="0"/>
                <a:ea typeface="MS PGothic" charset="0"/>
                <a:cs typeface="MS PGothic" charset="0"/>
              </a:defRPr>
            </a:lvl5pPr>
            <a:lvl6pPr marL="2514600" indent="-228600" defTabSz="731838" eaLnBrk="0" fontAlgn="base" hangingPunct="0">
              <a:spcBef>
                <a:spcPct val="0"/>
              </a:spcBef>
              <a:spcAft>
                <a:spcPct val="0"/>
              </a:spcAft>
              <a:tabLst>
                <a:tab pos="366713" algn="l"/>
              </a:tabLst>
              <a:defRPr sz="1600" b="1">
                <a:solidFill>
                  <a:schemeClr val="tx1"/>
                </a:solidFill>
                <a:latin typeface="Helvetica" charset="0"/>
                <a:ea typeface="MS PGothic" charset="0"/>
                <a:cs typeface="MS PGothic" charset="0"/>
              </a:defRPr>
            </a:lvl6pPr>
            <a:lvl7pPr marL="2971800" indent="-228600" defTabSz="731838" eaLnBrk="0" fontAlgn="base" hangingPunct="0">
              <a:spcBef>
                <a:spcPct val="0"/>
              </a:spcBef>
              <a:spcAft>
                <a:spcPct val="0"/>
              </a:spcAft>
              <a:tabLst>
                <a:tab pos="366713" algn="l"/>
              </a:tabLst>
              <a:defRPr sz="1600" b="1">
                <a:solidFill>
                  <a:schemeClr val="tx1"/>
                </a:solidFill>
                <a:latin typeface="Helvetica" charset="0"/>
                <a:ea typeface="MS PGothic" charset="0"/>
                <a:cs typeface="MS PGothic" charset="0"/>
              </a:defRPr>
            </a:lvl7pPr>
            <a:lvl8pPr marL="3429000" indent="-228600" defTabSz="731838" eaLnBrk="0" fontAlgn="base" hangingPunct="0">
              <a:spcBef>
                <a:spcPct val="0"/>
              </a:spcBef>
              <a:spcAft>
                <a:spcPct val="0"/>
              </a:spcAft>
              <a:tabLst>
                <a:tab pos="366713" algn="l"/>
              </a:tabLst>
              <a:defRPr sz="1600" b="1">
                <a:solidFill>
                  <a:schemeClr val="tx1"/>
                </a:solidFill>
                <a:latin typeface="Helvetica" charset="0"/>
                <a:ea typeface="MS PGothic" charset="0"/>
                <a:cs typeface="MS PGothic" charset="0"/>
              </a:defRPr>
            </a:lvl8pPr>
            <a:lvl9pPr marL="3886200" indent="-228600" defTabSz="731838" eaLnBrk="0" fontAlgn="base" hangingPunct="0">
              <a:spcBef>
                <a:spcPct val="0"/>
              </a:spcBef>
              <a:spcAft>
                <a:spcPct val="0"/>
              </a:spcAft>
              <a:tabLst>
                <a:tab pos="366713" algn="l"/>
              </a:tabLst>
              <a:defRPr sz="1600" b="1">
                <a:solidFill>
                  <a:schemeClr val="tx1"/>
                </a:solidFill>
                <a:latin typeface="Helvetica" charset="0"/>
                <a:ea typeface="MS PGothic" charset="0"/>
                <a:cs typeface="MS PGothic" charset="0"/>
              </a:defRPr>
            </a:lvl9pPr>
          </a:lstStyle>
          <a:p>
            <a:pPr eaLnBrk="1" hangingPunct="1">
              <a:spcBef>
                <a:spcPct val="50000"/>
              </a:spcBef>
              <a:defRPr/>
            </a:pPr>
            <a:r>
              <a:rPr lang="en-US" sz="2200" b="0" dirty="0" smtClean="0">
                <a:latin typeface="Arial" charset="0"/>
                <a:ea typeface="MS Mincho" charset="0"/>
                <a:cs typeface="MS Mincho" charset="0"/>
              </a:rPr>
              <a:t>Selected classes of methods: </a:t>
            </a:r>
          </a:p>
          <a:p>
            <a:pPr eaLnBrk="1" hangingPunct="1">
              <a:spcBef>
                <a:spcPct val="50000"/>
              </a:spcBef>
              <a:buFont typeface="Arial" charset="0"/>
              <a:buChar char="•"/>
              <a:defRPr/>
            </a:pPr>
            <a:r>
              <a:rPr lang="en-US" sz="2000" dirty="0" smtClean="0">
                <a:solidFill>
                  <a:srgbClr val="0000FF"/>
                </a:solidFill>
                <a:latin typeface="Arial" charset="0"/>
                <a:ea typeface="MS Mincho" charset="0"/>
                <a:cs typeface="MS Mincho" charset="0"/>
              </a:rPr>
              <a:t>Spatial deformation models </a:t>
            </a:r>
            <a:r>
              <a:rPr lang="en-US" sz="2000" b="0" dirty="0" smtClean="0">
                <a:latin typeface="Arial" charset="0"/>
                <a:ea typeface="MS Mincho" charset="0"/>
                <a:cs typeface="MS Mincho" charset="0"/>
              </a:rPr>
              <a:t>(Sampson &amp; </a:t>
            </a:r>
            <a:r>
              <a:rPr lang="en-US" sz="2000" b="0" dirty="0" err="1" smtClean="0">
                <a:latin typeface="Arial" charset="0"/>
                <a:ea typeface="MS Mincho" charset="0"/>
                <a:cs typeface="MS Mincho" charset="0"/>
              </a:rPr>
              <a:t>Guttorp</a:t>
            </a:r>
            <a:r>
              <a:rPr lang="en-US" sz="2000" b="0" dirty="0" smtClean="0">
                <a:latin typeface="Arial" charset="0"/>
                <a:ea typeface="MS Mincho" charset="0"/>
                <a:cs typeface="MS Mincho" charset="0"/>
              </a:rPr>
              <a:t>, Damian, Perrin, </a:t>
            </a:r>
            <a:r>
              <a:rPr lang="en-US" sz="2000" b="0" dirty="0" err="1" smtClean="0">
                <a:latin typeface="Arial" charset="0"/>
                <a:ea typeface="MS Mincho" charset="0"/>
                <a:cs typeface="MS Mincho" charset="0"/>
              </a:rPr>
              <a:t>Meiring</a:t>
            </a:r>
            <a:r>
              <a:rPr lang="en-US" sz="2000" b="0" dirty="0" smtClean="0">
                <a:latin typeface="Arial" charset="0"/>
                <a:ea typeface="MS Mincho" charset="0"/>
                <a:cs typeface="MS Mincho" charset="0"/>
              </a:rPr>
              <a:t>, </a:t>
            </a:r>
            <a:r>
              <a:rPr lang="en-US" sz="2000" b="0" dirty="0" err="1" smtClean="0">
                <a:latin typeface="Arial" charset="0"/>
                <a:ea typeface="MS Mincho" charset="0"/>
                <a:cs typeface="MS Mincho" charset="0"/>
              </a:rPr>
              <a:t>Monestiez</a:t>
            </a:r>
            <a:r>
              <a:rPr lang="en-US" sz="2000" b="0" dirty="0" smtClean="0">
                <a:latin typeface="Arial" charset="0"/>
                <a:ea typeface="MS Mincho" charset="0"/>
                <a:cs typeface="MS Mincho" charset="0"/>
              </a:rPr>
              <a:t>, Schmidt &amp; O’Hagan, </a:t>
            </a:r>
            <a:r>
              <a:rPr lang="en-US" sz="2000" b="0" i="1" dirty="0" err="1" smtClean="0">
                <a:latin typeface="Arial" charset="0"/>
                <a:ea typeface="MS Mincho" charset="0"/>
                <a:cs typeface="MS Mincho" charset="0"/>
              </a:rPr>
              <a:t>Fouedjio</a:t>
            </a:r>
            <a:r>
              <a:rPr lang="en-US" sz="2000" b="0" dirty="0" smtClean="0">
                <a:latin typeface="Arial" charset="0"/>
                <a:ea typeface="MS Mincho" charset="0"/>
                <a:cs typeface="MS Mincho" charset="0"/>
              </a:rPr>
              <a:t>, …)</a:t>
            </a:r>
          </a:p>
          <a:p>
            <a:pPr eaLnBrk="1" hangingPunct="1">
              <a:spcBef>
                <a:spcPct val="50000"/>
              </a:spcBef>
              <a:buFont typeface="Arial" charset="0"/>
              <a:buChar char="•"/>
              <a:defRPr/>
            </a:pPr>
            <a:r>
              <a:rPr lang="en-US" sz="2000" dirty="0" smtClean="0">
                <a:solidFill>
                  <a:srgbClr val="0000FF"/>
                </a:solidFill>
                <a:latin typeface="Arial" charset="0"/>
                <a:ea typeface="MS Mincho" charset="0"/>
                <a:cs typeface="MS Mincho" charset="0"/>
              </a:rPr>
              <a:t>Process convolution models</a:t>
            </a:r>
            <a:r>
              <a:rPr lang="en-US" sz="2000" b="0" dirty="0" smtClean="0">
                <a:latin typeface="Arial" charset="0"/>
                <a:ea typeface="MS Mincho" charset="0"/>
                <a:cs typeface="MS Mincho" charset="0"/>
              </a:rPr>
              <a:t> (Higdon, </a:t>
            </a:r>
            <a:r>
              <a:rPr lang="en-US" sz="2000" b="0" dirty="0" err="1" smtClean="0">
                <a:latin typeface="Arial" charset="0"/>
                <a:ea typeface="MS Mincho" charset="0"/>
                <a:cs typeface="MS Mincho" charset="0"/>
              </a:rPr>
              <a:t>Swall</a:t>
            </a:r>
            <a:r>
              <a:rPr lang="en-US" sz="2000" b="0" dirty="0" smtClean="0">
                <a:latin typeface="Arial" charset="0"/>
                <a:ea typeface="MS Mincho" charset="0"/>
                <a:cs typeface="MS Mincho" charset="0"/>
              </a:rPr>
              <a:t> &amp; Kern, Calder, …; </a:t>
            </a:r>
            <a:r>
              <a:rPr lang="en-US" sz="2000" b="0" dirty="0" err="1" smtClean="0">
                <a:latin typeface="Arial" charset="0"/>
                <a:ea typeface="MS Mincho" charset="0"/>
                <a:cs typeface="MS Mincho" charset="0"/>
              </a:rPr>
              <a:t>Paciorek</a:t>
            </a:r>
            <a:r>
              <a:rPr lang="en-US" sz="2000" b="0" dirty="0" smtClean="0">
                <a:latin typeface="Arial" charset="0"/>
                <a:ea typeface="MS Mincho" charset="0"/>
                <a:cs typeface="MS Mincho" charset="0"/>
              </a:rPr>
              <a:t> &amp; </a:t>
            </a:r>
            <a:r>
              <a:rPr lang="en-US" sz="2000" b="0" dirty="0" err="1" smtClean="0">
                <a:latin typeface="Arial" charset="0"/>
                <a:ea typeface="MS Mincho" charset="0"/>
                <a:cs typeface="MS Mincho" charset="0"/>
              </a:rPr>
              <a:t>Schervish</a:t>
            </a:r>
            <a:r>
              <a:rPr lang="en-US" sz="2000" b="0" dirty="0" smtClean="0">
                <a:latin typeface="Arial" charset="0"/>
                <a:ea typeface="MS Mincho" charset="0"/>
                <a:cs typeface="MS Mincho" charset="0"/>
              </a:rPr>
              <a:t>, </a:t>
            </a:r>
            <a:r>
              <a:rPr lang="en-US" sz="2000" b="0" dirty="0" err="1" smtClean="0">
                <a:latin typeface="Arial" charset="0"/>
                <a:ea typeface="MS Mincho" charset="0"/>
                <a:cs typeface="MS Mincho" charset="0"/>
              </a:rPr>
              <a:t>Risser</a:t>
            </a:r>
            <a:r>
              <a:rPr lang="en-US" sz="2000" b="0" dirty="0" smtClean="0">
                <a:latin typeface="Arial" charset="0"/>
                <a:ea typeface="MS Mincho" charset="0"/>
                <a:cs typeface="MS Mincho" charset="0"/>
              </a:rPr>
              <a:t> &amp; Calder)</a:t>
            </a:r>
            <a:endParaRPr lang="en-US" sz="2000" dirty="0" smtClean="0">
              <a:solidFill>
                <a:srgbClr val="0000FF"/>
              </a:solidFill>
              <a:latin typeface="Arial" charset="0"/>
              <a:ea typeface="MS Mincho" charset="0"/>
              <a:cs typeface="MS Mincho" charset="0"/>
            </a:endParaRPr>
          </a:p>
          <a:p>
            <a:pPr eaLnBrk="1" hangingPunct="1">
              <a:spcBef>
                <a:spcPct val="50000"/>
              </a:spcBef>
              <a:buFont typeface="Arial" charset="0"/>
              <a:buChar char="•"/>
              <a:defRPr/>
            </a:pPr>
            <a:r>
              <a:rPr lang="en-US" sz="2000" dirty="0" smtClean="0">
                <a:solidFill>
                  <a:srgbClr val="0000FF"/>
                </a:solidFill>
                <a:latin typeface="Arial" charset="0"/>
                <a:ea typeface="MS Mincho" charset="0"/>
                <a:cs typeface="MS Mincho" charset="0"/>
              </a:rPr>
              <a:t>Kernel/smoothing methods </a:t>
            </a:r>
            <a:r>
              <a:rPr lang="en-US" sz="2000" b="0" dirty="0" smtClean="0">
                <a:latin typeface="Arial" charset="0"/>
                <a:ea typeface="MS Mincho" charset="0"/>
                <a:cs typeface="MS Mincho" charset="0"/>
              </a:rPr>
              <a:t>(Fuentes, …)</a:t>
            </a:r>
          </a:p>
          <a:p>
            <a:pPr eaLnBrk="1" hangingPunct="1">
              <a:spcBef>
                <a:spcPct val="50000"/>
              </a:spcBef>
              <a:buFont typeface="Arial" charset="0"/>
              <a:buChar char="•"/>
              <a:defRPr/>
            </a:pPr>
            <a:r>
              <a:rPr lang="en-US" sz="2000" dirty="0" smtClean="0">
                <a:solidFill>
                  <a:srgbClr val="0000FF"/>
                </a:solidFill>
                <a:latin typeface="Arial" charset="0"/>
                <a:ea typeface="MS Mincho" charset="0"/>
                <a:cs typeface="MS Mincho" charset="0"/>
              </a:rPr>
              <a:t>Models with covariates </a:t>
            </a:r>
            <a:r>
              <a:rPr lang="en-US" sz="2000" b="0" dirty="0" smtClean="0">
                <a:latin typeface="Arial" charset="0"/>
                <a:ea typeface="MS Mincho" charset="0"/>
                <a:cs typeface="MS Mincho" charset="0"/>
              </a:rPr>
              <a:t>(Reich et al., Schmidt et al.)</a:t>
            </a:r>
            <a:endParaRPr lang="en-US" sz="2000" dirty="0" smtClean="0">
              <a:solidFill>
                <a:srgbClr val="0000FF"/>
              </a:solidFill>
              <a:latin typeface="Arial" charset="0"/>
              <a:ea typeface="MS Mincho" charset="0"/>
              <a:cs typeface="MS Mincho" charset="0"/>
            </a:endParaRPr>
          </a:p>
          <a:p>
            <a:pPr eaLnBrk="1" hangingPunct="1">
              <a:spcBef>
                <a:spcPct val="50000"/>
              </a:spcBef>
              <a:buFont typeface="Arial" charset="0"/>
              <a:buChar char="•"/>
              <a:defRPr/>
            </a:pPr>
            <a:r>
              <a:rPr lang="en-US" sz="2000" dirty="0" smtClean="0">
                <a:solidFill>
                  <a:srgbClr val="0000FF"/>
                </a:solidFill>
                <a:latin typeface="Arial" charset="0"/>
                <a:ea typeface="MS Mincho" charset="0"/>
                <a:cs typeface="MS Mincho" charset="0"/>
              </a:rPr>
              <a:t>Basis function methods, including EOF, </a:t>
            </a:r>
            <a:r>
              <a:rPr lang="en-US" sz="2000" dirty="0" err="1" smtClean="0">
                <a:solidFill>
                  <a:srgbClr val="0000FF"/>
                </a:solidFill>
                <a:latin typeface="Arial" charset="0"/>
                <a:ea typeface="MS Mincho" charset="0"/>
                <a:cs typeface="MS Mincho" charset="0"/>
              </a:rPr>
              <a:t>Karhunen-Loeve</a:t>
            </a:r>
            <a:r>
              <a:rPr lang="en-US" sz="2000" dirty="0" smtClean="0">
                <a:solidFill>
                  <a:srgbClr val="0000FF"/>
                </a:solidFill>
                <a:latin typeface="Arial" charset="0"/>
                <a:ea typeface="MS Mincho" charset="0"/>
                <a:cs typeface="MS Mincho" charset="0"/>
              </a:rPr>
              <a:t>, and wavelets  </a:t>
            </a:r>
            <a:r>
              <a:rPr lang="en-US" sz="2000" b="0" dirty="0" smtClean="0">
                <a:latin typeface="Arial" charset="0"/>
                <a:ea typeface="MS Mincho" charset="0"/>
                <a:cs typeface="MS Mincho" charset="0"/>
              </a:rPr>
              <a:t>(</a:t>
            </a:r>
            <a:r>
              <a:rPr lang="en-US" sz="2000" b="0" dirty="0" err="1" smtClean="0">
                <a:latin typeface="Arial" charset="0"/>
                <a:ea typeface="MS Mincho" charset="0"/>
                <a:cs typeface="MS Mincho" charset="0"/>
              </a:rPr>
              <a:t>Nychka</a:t>
            </a:r>
            <a:r>
              <a:rPr lang="en-US" sz="2000" b="0" dirty="0" smtClean="0">
                <a:latin typeface="Arial" charset="0"/>
                <a:ea typeface="MS Mincho" charset="0"/>
                <a:cs typeface="MS Mincho" charset="0"/>
              </a:rPr>
              <a:t>, </a:t>
            </a:r>
            <a:r>
              <a:rPr lang="en-US" sz="2000" b="0" dirty="0" err="1" smtClean="0">
                <a:latin typeface="Arial" charset="0"/>
                <a:ea typeface="MS Mincho" charset="0"/>
                <a:cs typeface="MS Mincho" charset="0"/>
              </a:rPr>
              <a:t>Wikle</a:t>
            </a:r>
            <a:r>
              <a:rPr lang="en-US" sz="2000" b="0" dirty="0" smtClean="0">
                <a:latin typeface="Arial" charset="0"/>
                <a:ea typeface="MS Mincho" charset="0"/>
                <a:cs typeface="MS Mincho" charset="0"/>
              </a:rPr>
              <a:t>, </a:t>
            </a:r>
            <a:r>
              <a:rPr lang="en-US" sz="2000" b="0" dirty="0" err="1" smtClean="0">
                <a:latin typeface="Arial" charset="0"/>
                <a:ea typeface="MS Mincho" charset="0"/>
                <a:cs typeface="MS Mincho" charset="0"/>
              </a:rPr>
              <a:t>Pintore</a:t>
            </a:r>
            <a:r>
              <a:rPr lang="en-US" sz="2000" b="0" dirty="0" smtClean="0">
                <a:latin typeface="Arial" charset="0"/>
                <a:ea typeface="MS Mincho" charset="0"/>
                <a:cs typeface="MS Mincho" charset="0"/>
              </a:rPr>
              <a:t> &amp; Holmes, …)</a:t>
            </a:r>
            <a:endParaRPr lang="en-US" sz="2000" b="0" dirty="0" smtClean="0">
              <a:solidFill>
                <a:srgbClr val="0000FF"/>
              </a:solidFill>
              <a:latin typeface="Arial" charset="0"/>
              <a:ea typeface="MS Mincho" charset="0"/>
              <a:cs typeface="MS Mincho" charset="0"/>
            </a:endParaRPr>
          </a:p>
          <a:p>
            <a:pPr eaLnBrk="1" hangingPunct="1">
              <a:spcBef>
                <a:spcPct val="25000"/>
              </a:spcBef>
              <a:spcAft>
                <a:spcPct val="25000"/>
              </a:spcAft>
              <a:buFont typeface="Arial" charset="0"/>
              <a:buChar char="•"/>
              <a:defRPr/>
            </a:pPr>
            <a:r>
              <a:rPr lang="en-US" sz="2000" dirty="0" smtClean="0">
                <a:solidFill>
                  <a:srgbClr val="0000FF"/>
                </a:solidFill>
                <a:latin typeface="Arial" charset="0"/>
                <a:ea typeface="MS Mincho" charset="0"/>
                <a:cs typeface="MS Mincho" charset="0"/>
              </a:rPr>
              <a:t>MDS-related dimension expansion </a:t>
            </a:r>
            <a:r>
              <a:rPr lang="en-US" sz="2000" b="0" dirty="0" smtClean="0">
                <a:latin typeface="Arial" charset="0"/>
                <a:ea typeface="MS Mincho" charset="0"/>
                <a:cs typeface="MS Mincho" charset="0"/>
              </a:rPr>
              <a:t>(</a:t>
            </a:r>
            <a:r>
              <a:rPr lang="en-US" sz="2000" b="0" i="1" dirty="0" err="1" smtClean="0">
                <a:latin typeface="Arial" charset="0"/>
                <a:ea typeface="MS Mincho" charset="0"/>
                <a:cs typeface="MS Mincho" charset="0"/>
              </a:rPr>
              <a:t>Bornn</a:t>
            </a:r>
            <a:r>
              <a:rPr lang="en-US" sz="2000" b="0" dirty="0" smtClean="0">
                <a:latin typeface="Arial" charset="0"/>
                <a:ea typeface="MS Mincho" charset="0"/>
                <a:cs typeface="MS Mincho" charset="0"/>
              </a:rPr>
              <a:t> et al.) </a:t>
            </a:r>
            <a:endParaRPr lang="en-US" sz="2000" dirty="0" smtClean="0">
              <a:latin typeface="Arial" charset="0"/>
              <a:ea typeface="MS Mincho" charset="0"/>
              <a:cs typeface="MS Mincho" charset="0"/>
            </a:endParaRPr>
          </a:p>
        </p:txBody>
      </p:sp>
      <p:sp>
        <p:nvSpPr>
          <p:cNvPr id="2" name="TextBox 1"/>
          <p:cNvSpPr txBox="1"/>
          <p:nvPr/>
        </p:nvSpPr>
        <p:spPr>
          <a:xfrm>
            <a:off x="396650" y="4267200"/>
            <a:ext cx="8153400" cy="2139047"/>
          </a:xfrm>
          <a:prstGeom prst="rect">
            <a:avLst/>
          </a:prstGeom>
          <a:noFill/>
        </p:spPr>
        <p:txBody>
          <a:bodyPr wrap="square" rtlCol="0">
            <a:spAutoFit/>
          </a:bodyPr>
          <a:lstStyle/>
          <a:p>
            <a:pPr marL="285750" indent="-285750">
              <a:buFont typeface="Arial" charset="0"/>
              <a:buChar char="•"/>
            </a:pPr>
            <a:r>
              <a:rPr lang="en-US" b="0" dirty="0" smtClean="0">
                <a:latin typeface="Arial" charset="0"/>
                <a:ea typeface="Arial" charset="0"/>
                <a:cs typeface="Arial" charset="0"/>
              </a:rPr>
              <a:t>See “Constructions for Nonstationary Spatial Processes”, Chap 9 in 2010 Handbook of Spatial Statistics, eds. </a:t>
            </a:r>
            <a:r>
              <a:rPr lang="en-US" b="0" dirty="0" err="1" smtClean="0">
                <a:latin typeface="Arial" charset="0"/>
                <a:ea typeface="Arial" charset="0"/>
                <a:cs typeface="Arial" charset="0"/>
              </a:rPr>
              <a:t>Gelfand</a:t>
            </a:r>
            <a:r>
              <a:rPr lang="en-US" b="0" dirty="0" smtClean="0">
                <a:latin typeface="Arial" charset="0"/>
                <a:ea typeface="Arial" charset="0"/>
                <a:cs typeface="Arial" charset="0"/>
              </a:rPr>
              <a:t>, Diggle, Fuentes, </a:t>
            </a:r>
            <a:r>
              <a:rPr lang="en-US" b="0" dirty="0" err="1" smtClean="0">
                <a:latin typeface="Arial" charset="0"/>
                <a:ea typeface="Arial" charset="0"/>
                <a:cs typeface="Arial" charset="0"/>
              </a:rPr>
              <a:t>Guttorp</a:t>
            </a:r>
            <a:r>
              <a:rPr lang="en-US" b="0" dirty="0" smtClean="0">
                <a:latin typeface="Arial" charset="0"/>
                <a:ea typeface="Arial" charset="0"/>
                <a:cs typeface="Arial" charset="0"/>
              </a:rPr>
              <a:t>.</a:t>
            </a:r>
            <a:endParaRPr lang="en-US" b="0" dirty="0">
              <a:latin typeface="Arial" charset="0"/>
              <a:ea typeface="Arial" charset="0"/>
              <a:cs typeface="Arial" charset="0"/>
            </a:endParaRPr>
          </a:p>
          <a:p>
            <a:pPr marL="285750" indent="-285750">
              <a:spcBef>
                <a:spcPts val="300"/>
              </a:spcBef>
              <a:buFont typeface="Arial" charset="0"/>
              <a:buChar char="•"/>
            </a:pPr>
            <a:r>
              <a:rPr lang="en-US" b="0" dirty="0" smtClean="0">
                <a:latin typeface="Arial" charset="0"/>
                <a:ea typeface="Arial" charset="0"/>
                <a:cs typeface="Arial" charset="0"/>
              </a:rPr>
              <a:t>This week we will review some basics and then present our approaches to spatial deformation models.  Next week we will discuss other models with a focus on process convolution models and a new R package for these models.</a:t>
            </a:r>
          </a:p>
          <a:p>
            <a:pPr marL="285750" indent="-285750">
              <a:spcBef>
                <a:spcPts val="300"/>
              </a:spcBef>
              <a:buFont typeface="Arial" charset="0"/>
              <a:buChar char="•"/>
            </a:pPr>
            <a:r>
              <a:rPr lang="en-US" b="0" dirty="0" smtClean="0">
                <a:latin typeface="Arial" charset="0"/>
                <a:ea typeface="Arial" charset="0"/>
                <a:cs typeface="Arial" charset="0"/>
              </a:rPr>
              <a:t>Note:  There is also a spectral approach to nonstationary spatial processes that provides a test for </a:t>
            </a:r>
            <a:r>
              <a:rPr lang="en-US" b="0" dirty="0" err="1" smtClean="0">
                <a:latin typeface="Arial" charset="0"/>
                <a:ea typeface="Arial" charset="0"/>
                <a:cs typeface="Arial" charset="0"/>
              </a:rPr>
              <a:t>nonstationarity</a:t>
            </a:r>
            <a:r>
              <a:rPr lang="en-US" b="0" dirty="0" smtClean="0">
                <a:latin typeface="Arial" charset="0"/>
                <a:ea typeface="Arial" charset="0"/>
                <a:cs typeface="Arial" charset="0"/>
              </a:rPr>
              <a:t> in terms of an assessment of interaction between location and frequency.</a:t>
            </a:r>
            <a:endParaRPr lang="en-US" b="0"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401" y="381000"/>
            <a:ext cx="6349999" cy="6095999"/>
          </a:xfrm>
          <a:prstGeom prst="rect">
            <a:avLst/>
          </a:prstGeom>
        </p:spPr>
      </p:pic>
    </p:spTree>
    <p:extLst>
      <p:ext uri="{BB962C8B-B14F-4D97-AF65-F5344CB8AC3E}">
        <p14:creationId xmlns:p14="http://schemas.microsoft.com/office/powerpoint/2010/main" val="306900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1088571" y="1880091"/>
            <a:ext cx="6640286"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p>
            <a:r>
              <a:rPr lang="en-US" sz="2000" dirty="0">
                <a:solidFill>
                  <a:srgbClr val="063DE8"/>
                </a:solidFill>
              </a:rPr>
              <a:t>The spherical correlation</a:t>
            </a:r>
          </a:p>
          <a:p>
            <a:endParaRPr lang="en-US" sz="2000" dirty="0"/>
          </a:p>
          <a:p>
            <a:endParaRPr lang="en-US" dirty="0"/>
          </a:p>
          <a:p>
            <a:endParaRPr lang="en-US" dirty="0"/>
          </a:p>
          <a:p>
            <a:endParaRPr lang="en-US" dirty="0"/>
          </a:p>
          <a:p>
            <a:endParaRPr lang="en-US" dirty="0"/>
          </a:p>
          <a:p>
            <a:endParaRPr lang="en-US" dirty="0"/>
          </a:p>
          <a:p>
            <a:endParaRPr lang="en-US" dirty="0"/>
          </a:p>
          <a:p>
            <a:r>
              <a:rPr lang="en-US" sz="2000" dirty="0">
                <a:solidFill>
                  <a:srgbClr val="063DE8"/>
                </a:solidFill>
              </a:rPr>
              <a:t>Corresponding </a:t>
            </a:r>
            <a:r>
              <a:rPr lang="en-US" sz="2000" dirty="0" err="1">
                <a:solidFill>
                  <a:srgbClr val="063DE8"/>
                </a:solidFill>
              </a:rPr>
              <a:t>variogram</a:t>
            </a:r>
            <a:endParaRPr lang="en-US" sz="2000" dirty="0">
              <a:solidFill>
                <a:srgbClr val="063DE8"/>
              </a:solidFill>
            </a:endParaRPr>
          </a:p>
        </p:txBody>
      </p:sp>
      <p:graphicFrame>
        <p:nvGraphicFramePr>
          <p:cNvPr id="11266" name="Object 2"/>
          <p:cNvGraphicFramePr>
            <a:graphicFrameLocks noChangeAspect="1"/>
          </p:cNvGraphicFramePr>
          <p:nvPr>
            <p:extLst>
              <p:ext uri="{D42A27DB-BD31-4B8C-83A1-F6EECF244321}">
                <p14:modId xmlns:p14="http://schemas.microsoft.com/office/powerpoint/2010/main" val="1839020692"/>
              </p:ext>
            </p:extLst>
          </p:nvPr>
        </p:nvGraphicFramePr>
        <p:xfrm>
          <a:off x="1295400" y="2695307"/>
          <a:ext cx="5410200" cy="1059780"/>
        </p:xfrm>
        <a:graphic>
          <a:graphicData uri="http://schemas.openxmlformats.org/presentationml/2006/ole">
            <mc:AlternateContent xmlns:mc="http://schemas.openxmlformats.org/markup-compatibility/2006">
              <mc:Choice xmlns:v="urn:schemas-microsoft-com:vml" Requires="v">
                <p:oleObj spid="_x0000_s11416" name="Equation" r:id="rId3" imgW="4038600" imgH="990600" progId="Equation.DSMT4">
                  <p:embed/>
                </p:oleObj>
              </mc:Choice>
              <mc:Fallback>
                <p:oleObj name="Equation" r:id="rId3" imgW="4038600" imgH="990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695307"/>
                        <a:ext cx="5410200" cy="1059780"/>
                      </a:xfrm>
                      <a:prstGeom prst="rect">
                        <a:avLst/>
                      </a:prstGeom>
                      <a:noFill/>
                      <a:ln>
                        <a:noFill/>
                      </a:ln>
                      <a:effectLst/>
                    </p:spPr>
                  </p:pic>
                </p:oleObj>
              </mc:Fallback>
            </mc:AlternateContent>
          </a:graphicData>
        </a:graphic>
      </p:graphicFrame>
      <p:grpSp>
        <p:nvGrpSpPr>
          <p:cNvPr id="2" name="Group 1"/>
          <p:cNvGrpSpPr/>
          <p:nvPr/>
        </p:nvGrpSpPr>
        <p:grpSpPr>
          <a:xfrm>
            <a:off x="990600" y="4724400"/>
            <a:ext cx="6781800" cy="1313291"/>
            <a:chOff x="435431" y="4724400"/>
            <a:chExt cx="7097486" cy="1313291"/>
          </a:xfrm>
        </p:grpSpPr>
        <p:graphicFrame>
          <p:nvGraphicFramePr>
            <p:cNvPr id="559110" name="Object 3"/>
            <p:cNvGraphicFramePr>
              <a:graphicFrameLocks noChangeAspect="1"/>
            </p:cNvGraphicFramePr>
            <p:nvPr>
              <p:extLst>
                <p:ext uri="{D42A27DB-BD31-4B8C-83A1-F6EECF244321}">
                  <p14:modId xmlns:p14="http://schemas.microsoft.com/office/powerpoint/2010/main" val="1635386567"/>
                </p:ext>
              </p:extLst>
            </p:nvPr>
          </p:nvGraphicFramePr>
          <p:xfrm>
            <a:off x="2416631" y="4724400"/>
            <a:ext cx="5116286" cy="1236411"/>
          </p:xfrm>
          <a:graphic>
            <a:graphicData uri="http://schemas.openxmlformats.org/presentationml/2006/ole">
              <mc:AlternateContent xmlns:mc="http://schemas.openxmlformats.org/markup-compatibility/2006">
                <mc:Choice xmlns:v="urn:schemas-microsoft-com:vml" Requires="v">
                  <p:oleObj spid="_x0000_s11417" name="Equation" r:id="rId5" imgW="3581400" imgH="1155700" progId="Equation.DSMT4">
                    <p:embed/>
                  </p:oleObj>
                </mc:Choice>
                <mc:Fallback>
                  <p:oleObj name="Equation" r:id="rId5" imgW="3581400" imgH="1155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6631" y="4724400"/>
                          <a:ext cx="5116286" cy="1236411"/>
                        </a:xfrm>
                        <a:prstGeom prst="rect">
                          <a:avLst/>
                        </a:prstGeom>
                        <a:noFill/>
                        <a:ln>
                          <a:noFill/>
                        </a:ln>
                        <a:effectLst/>
                      </p:spPr>
                    </p:pic>
                  </p:oleObj>
                </mc:Fallback>
              </mc:AlternateContent>
            </a:graphicData>
          </a:graphic>
        </p:graphicFrame>
        <p:sp>
          <p:nvSpPr>
            <p:cNvPr id="559111" name="Text Box 7"/>
            <p:cNvSpPr txBox="1">
              <a:spLocks noChangeArrowheads="1"/>
            </p:cNvSpPr>
            <p:nvPr/>
          </p:nvSpPr>
          <p:spPr bwMode="auto">
            <a:xfrm>
              <a:off x="435431" y="4977910"/>
              <a:ext cx="8684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dirty="0">
                  <a:solidFill>
                    <a:srgbClr val="000DA3"/>
                  </a:solidFill>
                </a:rPr>
                <a:t>nugget</a:t>
              </a:r>
              <a:endParaRPr lang="en-US" sz="2000" baseline="30000" dirty="0"/>
            </a:p>
          </p:txBody>
        </p:sp>
        <p:sp>
          <p:nvSpPr>
            <p:cNvPr id="559112" name="Line 8"/>
            <p:cNvSpPr>
              <a:spLocks noChangeShapeType="1"/>
            </p:cNvSpPr>
            <p:nvPr/>
          </p:nvSpPr>
          <p:spPr bwMode="auto">
            <a:xfrm>
              <a:off x="1632860" y="5140953"/>
              <a:ext cx="653143" cy="0"/>
            </a:xfrm>
            <a:prstGeom prst="line">
              <a:avLst/>
            </a:prstGeom>
            <a:noFill/>
            <a:ln w="22225">
              <a:solidFill>
                <a:srgbClr val="000DA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59113" name="Text Box 9"/>
            <p:cNvSpPr txBox="1">
              <a:spLocks noChangeArrowheads="1"/>
            </p:cNvSpPr>
            <p:nvPr/>
          </p:nvSpPr>
          <p:spPr bwMode="auto">
            <a:xfrm>
              <a:off x="870858" y="5630084"/>
              <a:ext cx="7302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a:spcBef>
                  <a:spcPct val="50000"/>
                </a:spcBef>
              </a:pPr>
              <a:r>
                <a:rPr lang="en-US">
                  <a:solidFill>
                    <a:srgbClr val="000DA3"/>
                  </a:solidFill>
                </a:rPr>
                <a:t>sill</a:t>
              </a:r>
              <a:endParaRPr lang="en-US"/>
            </a:p>
          </p:txBody>
        </p:sp>
        <p:sp>
          <p:nvSpPr>
            <p:cNvPr id="559114" name="Line 10"/>
            <p:cNvSpPr>
              <a:spLocks noChangeShapeType="1"/>
            </p:cNvSpPr>
            <p:nvPr/>
          </p:nvSpPr>
          <p:spPr bwMode="auto">
            <a:xfrm>
              <a:off x="1492251" y="5793125"/>
              <a:ext cx="762000" cy="0"/>
            </a:xfrm>
            <a:prstGeom prst="line">
              <a:avLst/>
            </a:prstGeom>
            <a:noFill/>
            <a:ln w="22225">
              <a:solidFill>
                <a:srgbClr val="000DA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59115" name="Rectangle 11"/>
            <p:cNvSpPr>
              <a:spLocks noChangeArrowheads="1"/>
            </p:cNvSpPr>
            <p:nvPr/>
          </p:nvSpPr>
          <p:spPr bwMode="auto">
            <a:xfrm>
              <a:off x="2286001" y="4896389"/>
              <a:ext cx="544286" cy="489129"/>
            </a:xfrm>
            <a:prstGeom prst="rect">
              <a:avLst/>
            </a:prstGeom>
            <a:noFill/>
            <a:ln w="12700">
              <a:solidFill>
                <a:srgbClr val="000DA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9116" name="Rectangle 12"/>
            <p:cNvSpPr>
              <a:spLocks noChangeArrowheads="1"/>
            </p:cNvSpPr>
            <p:nvPr/>
          </p:nvSpPr>
          <p:spPr bwMode="auto">
            <a:xfrm>
              <a:off x="2286001" y="5548562"/>
              <a:ext cx="1415143" cy="489129"/>
            </a:xfrm>
            <a:prstGeom prst="rect">
              <a:avLst/>
            </a:prstGeom>
            <a:noFill/>
            <a:ln w="15875">
              <a:solidFill>
                <a:srgbClr val="000DA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9117" name="Rectangle 13"/>
            <p:cNvSpPr>
              <a:spLocks noChangeArrowheads="1"/>
            </p:cNvSpPr>
            <p:nvPr/>
          </p:nvSpPr>
          <p:spPr bwMode="auto">
            <a:xfrm>
              <a:off x="4606021" y="5630083"/>
              <a:ext cx="401410" cy="407608"/>
            </a:xfrm>
            <a:prstGeom prst="rect">
              <a:avLst/>
            </a:prstGeom>
            <a:noFill/>
            <a:ln w="15875">
              <a:solidFill>
                <a:srgbClr val="000DA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9118" name="Text Box 14"/>
            <p:cNvSpPr txBox="1">
              <a:spLocks noChangeArrowheads="1"/>
            </p:cNvSpPr>
            <p:nvPr/>
          </p:nvSpPr>
          <p:spPr bwMode="auto">
            <a:xfrm>
              <a:off x="5912309" y="5630084"/>
              <a:ext cx="74892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a:solidFill>
                    <a:srgbClr val="000DA3"/>
                  </a:solidFill>
                </a:rPr>
                <a:t>range</a:t>
              </a:r>
              <a:endParaRPr lang="en-US"/>
            </a:p>
          </p:txBody>
        </p:sp>
        <p:sp>
          <p:nvSpPr>
            <p:cNvPr id="559119" name="Line 15"/>
            <p:cNvSpPr>
              <a:spLocks noChangeShapeType="1"/>
            </p:cNvSpPr>
            <p:nvPr/>
          </p:nvSpPr>
          <p:spPr bwMode="auto">
            <a:xfrm flipH="1">
              <a:off x="5116288" y="5793128"/>
              <a:ext cx="870857" cy="1697"/>
            </a:xfrm>
            <a:prstGeom prst="line">
              <a:avLst/>
            </a:prstGeom>
            <a:noFill/>
            <a:ln w="22225">
              <a:solidFill>
                <a:srgbClr val="000DA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277" name="Text Box 16"/>
          <p:cNvSpPr txBox="1">
            <a:spLocks noChangeArrowheads="1"/>
          </p:cNvSpPr>
          <p:nvPr/>
        </p:nvSpPr>
        <p:spPr bwMode="auto">
          <a:xfrm>
            <a:off x="609600" y="533400"/>
            <a:ext cx="7620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pPr>
              <a:spcBef>
                <a:spcPct val="50000"/>
              </a:spcBef>
            </a:pPr>
            <a:r>
              <a:rPr lang="en-US" sz="2000" u="sng" dirty="0"/>
              <a:t>Review</a:t>
            </a:r>
            <a:r>
              <a:rPr lang="en-US" sz="2000" dirty="0"/>
              <a:t>:  </a:t>
            </a:r>
            <a:r>
              <a:rPr lang="en-US" sz="2000" dirty="0">
                <a:solidFill>
                  <a:srgbClr val="063DE8"/>
                </a:solidFill>
              </a:rPr>
              <a:t>Descriptive characteristics of (stationary) spatial covariance expressed in a </a:t>
            </a:r>
            <a:r>
              <a:rPr lang="en-US" sz="2000" dirty="0" err="1">
                <a:solidFill>
                  <a:srgbClr val="063DE8"/>
                </a:solidFill>
              </a:rPr>
              <a:t>variogram</a:t>
            </a:r>
            <a:endParaRPr lang="en-US" sz="2000" dirty="0">
              <a:solidFill>
                <a:srgbClr val="063DE8"/>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685800" y="381000"/>
            <a:ext cx="6966857" cy="781248"/>
          </a:xfrm>
        </p:spPr>
        <p:txBody>
          <a:bodyPr/>
          <a:lstStyle/>
          <a:p>
            <a:r>
              <a:rPr lang="en-US" sz="2400" dirty="0">
                <a:latin typeface="Helvetica" charset="0"/>
                <a:ea typeface="MS PGothic" charset="0"/>
              </a:rPr>
              <a:t>Geometric anisotropy</a:t>
            </a:r>
          </a:p>
        </p:txBody>
      </p:sp>
      <p:sp>
        <p:nvSpPr>
          <p:cNvPr id="14338" name="Rectangle 3"/>
          <p:cNvSpPr>
            <a:spLocks noGrp="1" noChangeArrowheads="1"/>
          </p:cNvSpPr>
          <p:nvPr>
            <p:ph type="body" idx="1"/>
          </p:nvPr>
        </p:nvSpPr>
        <p:spPr>
          <a:xfrm>
            <a:off x="533400" y="1371600"/>
            <a:ext cx="8109858" cy="4628837"/>
          </a:xfrm>
        </p:spPr>
        <p:txBody>
          <a:bodyPr/>
          <a:lstStyle/>
          <a:p>
            <a:pPr marL="231775" indent="-231775">
              <a:lnSpc>
                <a:spcPts val="3000"/>
              </a:lnSpc>
              <a:buFontTx/>
              <a:buChar char="•"/>
            </a:pPr>
            <a:r>
              <a:rPr lang="en-US" sz="2400" dirty="0">
                <a:latin typeface="Helvetica" charset="0"/>
                <a:ea typeface="MS PGothic" charset="0"/>
              </a:rPr>
              <a:t>If				       </a:t>
            </a:r>
            <a:r>
              <a:rPr lang="en-US" sz="2400" dirty="0" smtClean="0">
                <a:latin typeface="Helvetica" charset="0"/>
                <a:ea typeface="MS PGothic" charset="0"/>
              </a:rPr>
              <a:t>      we </a:t>
            </a:r>
            <a:r>
              <a:rPr lang="en-US" sz="2400" dirty="0">
                <a:latin typeface="Helvetica" charset="0"/>
                <a:ea typeface="MS PGothic" charset="0"/>
              </a:rPr>
              <a:t>have an </a:t>
            </a:r>
            <a:r>
              <a:rPr lang="en-US" sz="2400" i="1" dirty="0">
                <a:solidFill>
                  <a:srgbClr val="000DA3"/>
                </a:solidFill>
                <a:latin typeface="Helvetica" charset="0"/>
                <a:ea typeface="MS PGothic" charset="0"/>
              </a:rPr>
              <a:t>isotropic</a:t>
            </a:r>
            <a:r>
              <a:rPr lang="en-US" sz="2400" dirty="0">
                <a:latin typeface="Helvetica" charset="0"/>
                <a:ea typeface="MS PGothic" charset="0"/>
              </a:rPr>
              <a:t> covariance (circular </a:t>
            </a:r>
            <a:r>
              <a:rPr lang="en-US" sz="2400" dirty="0" err="1">
                <a:latin typeface="Helvetica" charset="0"/>
                <a:ea typeface="MS PGothic" charset="0"/>
              </a:rPr>
              <a:t>isocorrelation</a:t>
            </a:r>
            <a:r>
              <a:rPr lang="en-US" sz="2400" dirty="0">
                <a:latin typeface="Helvetica" charset="0"/>
                <a:ea typeface="MS PGothic" charset="0"/>
              </a:rPr>
              <a:t> curves). </a:t>
            </a:r>
          </a:p>
          <a:p>
            <a:pPr marL="231775" indent="-231775">
              <a:lnSpc>
                <a:spcPts val="3000"/>
              </a:lnSpc>
            </a:pPr>
            <a:endParaRPr lang="en-US" sz="2400" dirty="0">
              <a:latin typeface="Helvetica" charset="0"/>
              <a:ea typeface="MS PGothic" charset="0"/>
            </a:endParaRPr>
          </a:p>
          <a:p>
            <a:pPr marL="231775" indent="-231775">
              <a:lnSpc>
                <a:spcPts val="3000"/>
              </a:lnSpc>
              <a:buFontTx/>
              <a:buChar char="•"/>
            </a:pPr>
            <a:r>
              <a:rPr lang="en-US" sz="2400" dirty="0">
                <a:latin typeface="Helvetica" charset="0"/>
                <a:ea typeface="MS PGothic" charset="0"/>
              </a:rPr>
              <a:t>If 					  </a:t>
            </a:r>
            <a:r>
              <a:rPr lang="en-US" sz="2400" dirty="0" smtClean="0">
                <a:latin typeface="Helvetica" charset="0"/>
                <a:ea typeface="MS PGothic" charset="0"/>
              </a:rPr>
              <a:t>          for </a:t>
            </a:r>
            <a:r>
              <a:rPr lang="en-US" sz="2400" dirty="0">
                <a:latin typeface="Helvetica" charset="0"/>
                <a:ea typeface="MS PGothic" charset="0"/>
              </a:rPr>
              <a:t>a linear transformation A, we have </a:t>
            </a:r>
            <a:r>
              <a:rPr lang="en-US" sz="2400" i="1" dirty="0">
                <a:solidFill>
                  <a:srgbClr val="000DA3"/>
                </a:solidFill>
                <a:latin typeface="Helvetica" charset="0"/>
                <a:ea typeface="MS PGothic" charset="0"/>
              </a:rPr>
              <a:t>geometric anisotropy</a:t>
            </a:r>
            <a:r>
              <a:rPr lang="en-US" sz="2400" dirty="0">
                <a:latin typeface="Helvetica" charset="0"/>
                <a:ea typeface="MS PGothic" charset="0"/>
              </a:rPr>
              <a:t> (elliptical </a:t>
            </a:r>
            <a:r>
              <a:rPr lang="en-US" sz="2400" dirty="0" err="1">
                <a:latin typeface="Helvetica" charset="0"/>
                <a:ea typeface="MS PGothic" charset="0"/>
              </a:rPr>
              <a:t>isocorrelation</a:t>
            </a:r>
            <a:r>
              <a:rPr lang="en-US" sz="2400" dirty="0">
                <a:latin typeface="Helvetica" charset="0"/>
                <a:ea typeface="MS PGothic" charset="0"/>
              </a:rPr>
              <a:t> curves).</a:t>
            </a:r>
          </a:p>
          <a:p>
            <a:pPr marL="231775" indent="-231775">
              <a:lnSpc>
                <a:spcPts val="3000"/>
              </a:lnSpc>
            </a:pPr>
            <a:endParaRPr lang="en-US" sz="2400" dirty="0">
              <a:latin typeface="Helvetica" charset="0"/>
              <a:ea typeface="MS PGothic" charset="0"/>
            </a:endParaRPr>
          </a:p>
          <a:p>
            <a:pPr marL="231775" indent="-231775">
              <a:lnSpc>
                <a:spcPts val="3000"/>
              </a:lnSpc>
              <a:buFontTx/>
              <a:buChar char="•"/>
            </a:pPr>
            <a:r>
              <a:rPr lang="en-US" sz="2400" dirty="0">
                <a:latin typeface="Helvetica" charset="0"/>
                <a:ea typeface="MS PGothic" charset="0"/>
              </a:rPr>
              <a:t>General nonstationary correlation structures are typically </a:t>
            </a:r>
            <a:r>
              <a:rPr lang="en-US" sz="2400" dirty="0">
                <a:solidFill>
                  <a:srgbClr val="000DA3"/>
                </a:solidFill>
                <a:latin typeface="Helvetica" charset="0"/>
                <a:ea typeface="MS PGothic" charset="0"/>
              </a:rPr>
              <a:t>locally geometrically anisotropic</a:t>
            </a:r>
            <a:r>
              <a:rPr lang="en-US" sz="2400" dirty="0">
                <a:latin typeface="Helvetica" charset="0"/>
                <a:ea typeface="MS PGothic" charset="0"/>
              </a:rPr>
              <a:t>.</a:t>
            </a:r>
          </a:p>
        </p:txBody>
      </p:sp>
      <p:graphicFrame>
        <p:nvGraphicFramePr>
          <p:cNvPr id="14339" name="Object 2"/>
          <p:cNvGraphicFramePr>
            <a:graphicFrameLocks noChangeAspect="1"/>
          </p:cNvGraphicFramePr>
          <p:nvPr>
            <p:extLst>
              <p:ext uri="{D42A27DB-BD31-4B8C-83A1-F6EECF244321}">
                <p14:modId xmlns:p14="http://schemas.microsoft.com/office/powerpoint/2010/main" val="3288777712"/>
              </p:ext>
            </p:extLst>
          </p:nvPr>
        </p:nvGraphicFramePr>
        <p:xfrm>
          <a:off x="1295401" y="1447800"/>
          <a:ext cx="2666999" cy="388103"/>
        </p:xfrm>
        <a:graphic>
          <a:graphicData uri="http://schemas.openxmlformats.org/presentationml/2006/ole">
            <mc:AlternateContent xmlns:mc="http://schemas.openxmlformats.org/markup-compatibility/2006">
              <mc:Choice xmlns:v="urn:schemas-microsoft-com:vml" Requires="v">
                <p:oleObj spid="_x0000_s14479" name="Equation" r:id="rId4" imgW="2832100" imgH="482600" progId="Equation.DSMT4">
                  <p:embed/>
                </p:oleObj>
              </mc:Choice>
              <mc:Fallback>
                <p:oleObj name="Equation" r:id="rId4" imgW="2832100" imgH="482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1" y="1447800"/>
                        <a:ext cx="2666999" cy="388103"/>
                      </a:xfrm>
                      <a:prstGeom prst="rect">
                        <a:avLst/>
                      </a:prstGeom>
                      <a:noFill/>
                      <a:ln>
                        <a:noFill/>
                      </a:ln>
                      <a:effectLst/>
                    </p:spPr>
                  </p:pic>
                </p:oleObj>
              </mc:Fallback>
            </mc:AlternateContent>
          </a:graphicData>
        </a:graphic>
      </p:graphicFrame>
      <p:graphicFrame>
        <p:nvGraphicFramePr>
          <p:cNvPr id="14340" name="Object 3"/>
          <p:cNvGraphicFramePr>
            <a:graphicFrameLocks noChangeAspect="1"/>
          </p:cNvGraphicFramePr>
          <p:nvPr>
            <p:extLst>
              <p:ext uri="{D42A27DB-BD31-4B8C-83A1-F6EECF244321}">
                <p14:modId xmlns:p14="http://schemas.microsoft.com/office/powerpoint/2010/main" val="3366402371"/>
              </p:ext>
            </p:extLst>
          </p:nvPr>
        </p:nvGraphicFramePr>
        <p:xfrm>
          <a:off x="1295399" y="2667000"/>
          <a:ext cx="3200401" cy="406221"/>
        </p:xfrm>
        <a:graphic>
          <a:graphicData uri="http://schemas.openxmlformats.org/presentationml/2006/ole">
            <mc:AlternateContent xmlns:mc="http://schemas.openxmlformats.org/markup-compatibility/2006">
              <mc:Choice xmlns:v="urn:schemas-microsoft-com:vml" Requires="v">
                <p:oleObj spid="_x0000_s14480" name="Equation" r:id="rId6" imgW="3276600" imgH="482600" progId="Equation.DSMT4">
                  <p:embed/>
                </p:oleObj>
              </mc:Choice>
              <mc:Fallback>
                <p:oleObj name="Equation" r:id="rId6" imgW="3276600" imgH="482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399" y="2667000"/>
                        <a:ext cx="3200401" cy="406221"/>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53143" y="657268"/>
            <a:ext cx="7774216" cy="1141301"/>
          </a:xfrm>
        </p:spPr>
        <p:txBody>
          <a:bodyPr/>
          <a:lstStyle/>
          <a:p>
            <a:r>
              <a:rPr lang="en-US">
                <a:latin typeface="Helvetica" charset="0"/>
                <a:ea typeface="MS PGothic" charset="0"/>
              </a:rPr>
              <a:t>Nonstationary spatial covariance:</a:t>
            </a:r>
          </a:p>
        </p:txBody>
      </p:sp>
      <p:sp>
        <p:nvSpPr>
          <p:cNvPr id="16386" name="Rectangle 3"/>
          <p:cNvSpPr>
            <a:spLocks noGrp="1" noChangeArrowheads="1"/>
          </p:cNvSpPr>
          <p:nvPr>
            <p:ph type="body" idx="1"/>
          </p:nvPr>
        </p:nvSpPr>
        <p:spPr>
          <a:xfrm>
            <a:off x="653143" y="2206179"/>
            <a:ext cx="7774216" cy="2588309"/>
          </a:xfrm>
        </p:spPr>
        <p:txBody>
          <a:bodyPr/>
          <a:lstStyle/>
          <a:p>
            <a:pPr marL="0" indent="0">
              <a:lnSpc>
                <a:spcPts val="3000"/>
              </a:lnSpc>
            </a:pPr>
            <a:r>
              <a:rPr lang="en-US" sz="2400" u="sng" dirty="0">
                <a:latin typeface="Helvetica" charset="0"/>
                <a:ea typeface="MS PGothic" charset="0"/>
              </a:rPr>
              <a:t>Basic idea</a:t>
            </a:r>
            <a:r>
              <a:rPr lang="en-US" sz="2400" dirty="0">
                <a:latin typeface="Helvetica" charset="0"/>
                <a:ea typeface="MS PGothic" charset="0"/>
              </a:rPr>
              <a:t>:  the parameters of a local </a:t>
            </a:r>
            <a:r>
              <a:rPr lang="en-US" sz="2400" dirty="0" err="1">
                <a:latin typeface="Helvetica" charset="0"/>
                <a:ea typeface="MS PGothic" charset="0"/>
              </a:rPr>
              <a:t>variogram</a:t>
            </a:r>
            <a:r>
              <a:rPr lang="en-US" sz="2400" dirty="0">
                <a:latin typeface="Helvetica" charset="0"/>
                <a:ea typeface="MS PGothic" charset="0"/>
              </a:rPr>
              <a:t> model---nugget, range, sill, and anisotropy---vary spatially.</a:t>
            </a:r>
          </a:p>
          <a:p>
            <a:pPr marL="0" indent="0">
              <a:lnSpc>
                <a:spcPts val="3000"/>
              </a:lnSpc>
            </a:pPr>
            <a:endParaRPr lang="en-US" sz="2400" dirty="0">
              <a:latin typeface="Helvetica" charset="0"/>
              <a:ea typeface="MS PGothic" charset="0"/>
            </a:endParaRPr>
          </a:p>
          <a:p>
            <a:pPr marL="0" indent="0">
              <a:lnSpc>
                <a:spcPts val="3000"/>
              </a:lnSpc>
            </a:pPr>
            <a:r>
              <a:rPr lang="en-US" sz="2400" dirty="0">
                <a:latin typeface="Helvetica" charset="0"/>
                <a:ea typeface="MS PGothic" charset="0"/>
              </a:rPr>
              <a:t>Look at some pictures of applications from </a:t>
            </a:r>
            <a:r>
              <a:rPr lang="en-US" sz="2400" dirty="0" smtClean="0">
                <a:latin typeface="Helvetica" charset="0"/>
                <a:ea typeface="MS PGothic" charset="0"/>
              </a:rPr>
              <a:t>methodology </a:t>
            </a:r>
            <a:r>
              <a:rPr lang="en-US" sz="2400" dirty="0">
                <a:latin typeface="Helvetica" charset="0"/>
                <a:ea typeface="MS PGothic" charset="0"/>
              </a:rPr>
              <a:t>publications.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5"/>
          <p:cNvSpPr txBox="1">
            <a:spLocks noChangeArrowheads="1"/>
          </p:cNvSpPr>
          <p:nvPr/>
        </p:nvSpPr>
        <p:spPr bwMode="auto">
          <a:xfrm>
            <a:off x="870858" y="412704"/>
            <a:ext cx="772885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1600" b="1">
                <a:solidFill>
                  <a:schemeClr val="tx1"/>
                </a:solidFill>
                <a:latin typeface="Helvetica" charset="0"/>
                <a:ea typeface="MS PGothic" charset="0"/>
                <a:cs typeface="MS PGothic" charset="0"/>
              </a:defRPr>
            </a:lvl1pPr>
            <a:lvl2pPr marL="742950" indent="-285750">
              <a:defRPr sz="1600" b="1">
                <a:solidFill>
                  <a:schemeClr val="tx1"/>
                </a:solidFill>
                <a:latin typeface="Helvetica" charset="0"/>
                <a:ea typeface="MS PGothic" charset="0"/>
                <a:cs typeface="MS PGothic" charset="0"/>
              </a:defRPr>
            </a:lvl2pPr>
            <a:lvl3pPr marL="1143000" indent="-228600">
              <a:defRPr sz="1600" b="1">
                <a:solidFill>
                  <a:schemeClr val="tx1"/>
                </a:solidFill>
                <a:latin typeface="Helvetica" charset="0"/>
                <a:ea typeface="MS PGothic" charset="0"/>
                <a:cs typeface="MS PGothic" charset="0"/>
              </a:defRPr>
            </a:lvl3pPr>
            <a:lvl4pPr marL="1600200" indent="-228600">
              <a:defRPr sz="1600" b="1">
                <a:solidFill>
                  <a:schemeClr val="tx1"/>
                </a:solidFill>
                <a:latin typeface="Helvetica" charset="0"/>
                <a:ea typeface="MS PGothic" charset="0"/>
                <a:cs typeface="MS PGothic" charset="0"/>
              </a:defRPr>
            </a:lvl4pPr>
            <a:lvl5pPr marL="2057400" indent="-228600">
              <a:defRPr sz="1600" b="1">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b="1">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b="1">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b="1">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b="1">
                <a:solidFill>
                  <a:schemeClr val="tx1"/>
                </a:solidFill>
                <a:latin typeface="Helvetica" charset="0"/>
                <a:ea typeface="MS PGothic" charset="0"/>
                <a:cs typeface="MS PGothic" charset="0"/>
              </a:defRPr>
            </a:lvl9pPr>
          </a:lstStyle>
          <a:p>
            <a:r>
              <a:rPr lang="en-US">
                <a:solidFill>
                  <a:srgbClr val="063DE8"/>
                </a:solidFill>
              </a:rPr>
              <a:t>Swall &amp; Higdon.  Process convolution approach,</a:t>
            </a:r>
          </a:p>
          <a:p>
            <a:r>
              <a:rPr lang="en-US">
                <a:solidFill>
                  <a:srgbClr val="063DE8"/>
                </a:solidFill>
              </a:rPr>
              <a:t>Soil contamination example --- Piazza Rd site.</a:t>
            </a:r>
          </a:p>
        </p:txBody>
      </p:sp>
      <p:pic>
        <p:nvPicPr>
          <p:cNvPr id="17410" name="Picture 7" descr="piazz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6984" y="1146398"/>
            <a:ext cx="5386160" cy="5249647"/>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Helvetica"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19191"/>
        </a:lt2>
        <a:accent1>
          <a:srgbClr val="FFFFFF"/>
        </a:accent1>
        <a:accent2>
          <a:srgbClr val="00AE00"/>
        </a:accent2>
        <a:accent3>
          <a:srgbClr val="FFFFFF"/>
        </a:accent3>
        <a:accent4>
          <a:srgbClr val="000000"/>
        </a:accent4>
        <a:accent5>
          <a:srgbClr val="FFFFFF"/>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 X:Applications:Microsoft Office X:Templates:Presentations:Designs:Blank Presentation</Template>
  <TotalTime>47159</TotalTime>
  <Pages>17</Pages>
  <Words>1683</Words>
  <Application>Microsoft Macintosh PowerPoint</Application>
  <PresentationFormat>On-screen Show (4:3)</PresentationFormat>
  <Paragraphs>179</Paragraphs>
  <Slides>50</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3" baseType="lpstr">
      <vt:lpstr>Cambria Math</vt:lpstr>
      <vt:lpstr>Courier New</vt:lpstr>
      <vt:lpstr>MS Mincho</vt:lpstr>
      <vt:lpstr>MS PGothic</vt:lpstr>
      <vt:lpstr>ＭＳ Ｐゴシック</vt:lpstr>
      <vt:lpstr>Times New Roman</vt:lpstr>
      <vt:lpstr>Arial</vt:lpstr>
      <vt:lpstr>Helvetica</vt:lpstr>
      <vt:lpstr>Symbol</vt:lpstr>
      <vt:lpstr>Times</vt:lpstr>
      <vt:lpstr>Wingdings</vt:lpstr>
      <vt:lpstr>Blank Presentation</vt:lpstr>
      <vt:lpstr>Equation</vt:lpstr>
      <vt:lpstr>  Nonstationary spatial covariance modeling through spatial deformation   Paul D. Sampson --- Wendy Meiring  Univ of Washington --- U.C. Santa Barbara  this presentation derived from that presented at the Pan-American Advanced Study Institute on Spatio-Temporal Statistics Búzios, RJ, Brazil June 16-26, 2014    </vt:lpstr>
      <vt:lpstr>Correlation vs Distance for Ontario Ozone Data</vt:lpstr>
      <vt:lpstr>PowerPoint Presentation</vt:lpstr>
      <vt:lpstr>PowerPoint Presentation</vt:lpstr>
      <vt:lpstr>PowerPoint Presentation</vt:lpstr>
      <vt:lpstr>PowerPoint Presentation</vt:lpstr>
      <vt:lpstr>Geometric anisotropy</vt:lpstr>
      <vt:lpstr>Nonstationary spatial covariance:</vt:lpstr>
      <vt:lpstr>PowerPoint Presentation</vt:lpstr>
      <vt:lpstr>PowerPoint Presentation</vt:lpstr>
      <vt:lpstr>Paciorek &amp; Schervish, 2006 – Colorado 1981 annual precip (log)</vt:lpstr>
      <vt:lpstr>Paciorek &amp; Schervish, 2006 – kernels (ellipses of constant Gaussian density) representing estimated correlation structure</vt:lpstr>
      <vt:lpstr>The deformation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on the equations of the thin-plate spline</vt:lpstr>
      <vt:lpstr>Theoretical properties of the deformation model</vt:lpstr>
      <vt:lpstr>Implementation 1.  Weighted least squares</vt:lpstr>
      <vt:lpstr>Implementation 2. Bayesian</vt:lpstr>
      <vt:lpstr>Computation</vt:lpstr>
      <vt:lpstr>Problems with the WLS and Bayesian computational approaches </vt:lpstr>
      <vt:lpstr>PowerPoint Presentation</vt:lpstr>
      <vt:lpstr>PowerPoint Presentation</vt:lpstr>
      <vt:lpstr>PowerPoint Presentation</vt:lpstr>
      <vt:lpstr>PowerPoint Presentation</vt:lpstr>
      <vt:lpstr>PowerPoint Presentation</vt:lpstr>
      <vt:lpstr>The βs replace the coefficients W in the previously introduced equations of the thin-plate spline:  (these eqns were shown above)</vt:lpstr>
      <vt:lpstr>Implementation 3.  Reduced rank thin-plate spline mappings via partial warps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non-stationarity in space and time  for air quality data  Peter Guttorp University of Washington  peter@stat.washington.edu</dc:title>
  <dc:subject/>
  <dc:creator>Peter Guttorp</dc:creator>
  <cp:keywords/>
  <dc:description/>
  <cp:lastModifiedBy>Paul D. Sampson</cp:lastModifiedBy>
  <cp:revision>158</cp:revision>
  <cp:lastPrinted>2011-08-10T20:24:54Z</cp:lastPrinted>
  <dcterms:created xsi:type="dcterms:W3CDTF">2010-06-17T03:57:57Z</dcterms:created>
  <dcterms:modified xsi:type="dcterms:W3CDTF">2017-10-10T05:38:42Z</dcterms:modified>
  <cp:category/>
</cp:coreProperties>
</file>