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8" r:id="rId20"/>
    <p:sldId id="275" r:id="rId21"/>
    <p:sldId id="279" r:id="rId22"/>
    <p:sldId id="285" r:id="rId23"/>
    <p:sldId id="291" r:id="rId24"/>
    <p:sldId id="287" r:id="rId25"/>
    <p:sldId id="288" r:id="rId26"/>
    <p:sldId id="289" r:id="rId27"/>
    <p:sldId id="290" r:id="rId28"/>
    <p:sldId id="292" r:id="rId29"/>
    <p:sldId id="293" r:id="rId30"/>
    <p:sldId id="294" r:id="rId31"/>
    <p:sldId id="295" r:id="rId32"/>
    <p:sldId id="296" r:id="rId33"/>
    <p:sldId id="297" r:id="rId34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194A2C"/>
    <a:srgbClr val="FF0066"/>
    <a:srgbClr val="000DA3"/>
    <a:srgbClr val="063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37"/>
    <p:restoredTop sz="89646"/>
  </p:normalViewPr>
  <p:slideViewPr>
    <p:cSldViewPr>
      <p:cViewPr>
        <p:scale>
          <a:sx n="113" d="100"/>
          <a:sy n="113" d="100"/>
        </p:scale>
        <p:origin x="87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050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4" tIns="46988" rIns="95654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7638" y="839788"/>
            <a:ext cx="4479925" cy="33607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7898220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7638" y="839788"/>
            <a:ext cx="4479925" cy="3360737"/>
          </a:xfrm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50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0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32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893" y="2129752"/>
            <a:ext cx="7774216" cy="14707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057" y="3885861"/>
            <a:ext cx="6399893" cy="175271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0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557" y="609714"/>
            <a:ext cx="1943551" cy="5480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898" y="609714"/>
            <a:ext cx="5612947" cy="5480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29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93" y="609714"/>
            <a:ext cx="7774216" cy="11413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894" y="1981994"/>
            <a:ext cx="3778250" cy="41083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0858" y="1981996"/>
            <a:ext cx="3778250" cy="1971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0858" y="4116839"/>
            <a:ext cx="3778250" cy="19735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63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93" y="609714"/>
            <a:ext cx="7774216" cy="11413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894" y="1981994"/>
            <a:ext cx="3778250" cy="41083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858" y="1981994"/>
            <a:ext cx="3778250" cy="41083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3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449" y="4407261"/>
            <a:ext cx="7771944" cy="136208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449" y="2905905"/>
            <a:ext cx="7771944" cy="150135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4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894" y="1981994"/>
            <a:ext cx="3778250" cy="41083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858" y="1981994"/>
            <a:ext cx="3778250" cy="41083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2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11" y="275136"/>
            <a:ext cx="822778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107" y="1535323"/>
            <a:ext cx="4039054" cy="6402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107" y="2175609"/>
            <a:ext cx="4039054" cy="39503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75" y="1535323"/>
            <a:ext cx="4041321" cy="6402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75" y="2175609"/>
            <a:ext cx="4041321" cy="39503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0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64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10" y="273437"/>
            <a:ext cx="3007179" cy="11616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145" y="273439"/>
            <a:ext cx="5111750" cy="58525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110" y="1435120"/>
            <a:ext cx="3007179" cy="46908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671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08" y="4801281"/>
            <a:ext cx="5488216" cy="5655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08" y="613111"/>
            <a:ext cx="5488216" cy="41151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08" y="5366837"/>
            <a:ext cx="5488216" cy="805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75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893" y="609714"/>
            <a:ext cx="7774216" cy="11413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087" tIns="31750" rIns="65087" bIns="317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893" y="1981994"/>
            <a:ext cx="7774216" cy="41083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087" tIns="31750" rIns="65087" bIns="31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739322" y="1"/>
            <a:ext cx="1097643" cy="29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/>
  <p:txStyles>
    <p:titleStyle>
      <a:lvl1pPr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+mj-lt"/>
          <a:ea typeface="MS PGothic" pitchFamily="34" charset="-128"/>
          <a:cs typeface="MS PGothic" charset="0"/>
        </a:defRPr>
      </a:lvl1pPr>
      <a:lvl2pPr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  <a:ea typeface="MS PGothic" pitchFamily="34" charset="-128"/>
          <a:cs typeface="MS PGothic" charset="0"/>
        </a:defRPr>
      </a:lvl2pPr>
      <a:lvl3pPr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  <a:ea typeface="MS PGothic" pitchFamily="34" charset="-128"/>
          <a:cs typeface="MS PGothic" charset="0"/>
        </a:defRPr>
      </a:lvl3pPr>
      <a:lvl4pPr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  <a:ea typeface="MS PGothic" pitchFamily="34" charset="-128"/>
          <a:cs typeface="MS PGothic" charset="0"/>
        </a:defRPr>
      </a:lvl4pPr>
      <a:lvl5pPr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  <a:ea typeface="MS PGothic" pitchFamily="34" charset="-128"/>
          <a:cs typeface="MS PGothic" charset="0"/>
        </a:defRPr>
      </a:lvl5pPr>
      <a:lvl6pPr marL="457200"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</a:defRPr>
      </a:lvl6pPr>
      <a:lvl7pPr marL="914400"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</a:defRPr>
      </a:lvl7pPr>
      <a:lvl8pPr marL="1371600"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</a:defRPr>
      </a:lvl8pPr>
      <a:lvl9pPr marL="1828800"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</a:defRPr>
      </a:lvl9pPr>
    </p:titleStyle>
    <p:bodyStyle>
      <a:lvl1pPr marL="342900" indent="-342900" algn="l" defTabSz="639763" rtl="0" eaLnBrk="0" fontAlgn="base" hangingPunct="0">
        <a:spcBef>
          <a:spcPct val="20000"/>
        </a:spcBef>
        <a:spcAft>
          <a:spcPct val="0"/>
        </a:spcAft>
        <a:defRPr sz="22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341313" indent="12700" algn="l" defTabSz="639763" rtl="0" eaLnBrk="0" fontAlgn="base" hangingPunct="0">
        <a:spcBef>
          <a:spcPct val="2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27063" indent="12700" algn="l" defTabSz="639763" rtl="0" eaLnBrk="0" fontAlgn="base" hangingPunct="0">
        <a:spcBef>
          <a:spcPct val="20000"/>
        </a:spcBef>
        <a:spcAft>
          <a:spcPct val="0"/>
        </a:spcAft>
        <a:defRPr sz="17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68375" indent="-7938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311275" indent="-31750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768475" indent="-31750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ＭＳ Ｐゴシック" charset="-128"/>
        </a:defRPr>
      </a:lvl6pPr>
      <a:lvl7pPr marL="2225675" indent="-31750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ＭＳ Ｐゴシック" charset="-128"/>
        </a:defRPr>
      </a:lvl7pPr>
      <a:lvl8pPr marL="2682875" indent="-31750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ＭＳ Ｐゴシック" charset="-128"/>
        </a:defRPr>
      </a:lvl8pPr>
      <a:lvl9pPr marL="3140075" indent="-31750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png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png"/><Relationship Id="rId5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837714" cy="4876800"/>
          </a:xfrm>
          <a:noFill/>
        </p:spPr>
        <p:txBody>
          <a:bodyPr/>
          <a:lstStyle/>
          <a:p>
            <a:r>
              <a:rPr lang="en-US" dirty="0" smtClean="0">
                <a:latin typeface="Helvetica" charset="0"/>
                <a:ea typeface="MS PGothic" charset="0"/>
              </a:rPr>
              <a:t/>
            </a:r>
            <a:br>
              <a:rPr lang="en-US" dirty="0" smtClean="0">
                <a:latin typeface="Helvetica" charset="0"/>
                <a:ea typeface="MS PGothic" charset="0"/>
              </a:rPr>
            </a:br>
            <a:r>
              <a:rPr lang="en-US" dirty="0">
                <a:latin typeface="Helvetica" charset="0"/>
                <a:ea typeface="MS PGothic" charset="0"/>
              </a:rPr>
              <a:t/>
            </a:r>
            <a:br>
              <a:rPr lang="en-US" dirty="0">
                <a:latin typeface="Helvetica" charset="0"/>
                <a:ea typeface="MS PGothic" charset="0"/>
              </a:rPr>
            </a:br>
            <a:r>
              <a:rPr lang="en-US" sz="2800" dirty="0" smtClean="0">
                <a:latin typeface="Helvetica" charset="0"/>
                <a:ea typeface="MS PGothic" charset="0"/>
              </a:rPr>
              <a:t>Nonstationary </a:t>
            </a:r>
            <a:r>
              <a:rPr lang="en-US" sz="2800" dirty="0">
                <a:latin typeface="Helvetica" charset="0"/>
                <a:ea typeface="MS PGothic" charset="0"/>
              </a:rPr>
              <a:t>spatial </a:t>
            </a:r>
            <a:r>
              <a:rPr lang="en-US" sz="2800" dirty="0" smtClean="0">
                <a:latin typeface="Helvetica" charset="0"/>
                <a:ea typeface="MS PGothic" charset="0"/>
              </a:rPr>
              <a:t>process modeling </a:t>
            </a:r>
            <a:br>
              <a:rPr lang="en-US" sz="2800" dirty="0" smtClean="0">
                <a:latin typeface="Helvetica" charset="0"/>
                <a:ea typeface="MS PGothic" charset="0"/>
              </a:rPr>
            </a:br>
            <a:r>
              <a:rPr lang="en-US" sz="2800" dirty="0" smtClean="0">
                <a:latin typeface="Helvetica" charset="0"/>
                <a:ea typeface="MS PGothic" charset="0"/>
              </a:rPr>
              <a:t>Part II  </a:t>
            </a:r>
            <a:r>
              <a:rPr lang="en-US" dirty="0">
                <a:latin typeface="Helvetica" charset="0"/>
                <a:ea typeface="MS PGothic" charset="0"/>
              </a:rPr>
              <a:t/>
            </a:r>
            <a:br>
              <a:rPr lang="en-US" dirty="0">
                <a:latin typeface="Helvetica" charset="0"/>
                <a:ea typeface="MS PGothic" charset="0"/>
              </a:rPr>
            </a:br>
            <a:r>
              <a:rPr lang="en-US" dirty="0" smtClean="0">
                <a:latin typeface="Helvetica" charset="0"/>
                <a:ea typeface="MS PGothic" charset="0"/>
              </a:rPr>
              <a:t/>
            </a:r>
            <a:br>
              <a:rPr lang="en-US" dirty="0" smtClean="0">
                <a:latin typeface="Helvetica" charset="0"/>
                <a:ea typeface="MS PGothic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  <a:t>Paul D. Sampson</a:t>
            </a:r>
            <a:r>
              <a:rPr lang="en-US" sz="2400" dirty="0">
                <a:solidFill>
                  <a:srgbClr val="000000"/>
                </a:solidFill>
                <a:latin typeface="Helvetica" charset="0"/>
                <a:ea typeface="MS PGothic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  <a:t>--- Catherine Calder</a:t>
            </a:r>
            <a:r>
              <a:rPr lang="en-US" sz="2400" dirty="0">
                <a:solidFill>
                  <a:srgbClr val="000000"/>
                </a:solidFill>
                <a:latin typeface="Helvetica" charset="0"/>
                <a:ea typeface="MS PGothic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Helvetica" charset="0"/>
                <a:ea typeface="MS PGothic" charset="0"/>
              </a:rPr>
            </a:br>
            <a:r>
              <a:rPr lang="en-US" sz="2400" dirty="0" err="1" smtClean="0">
                <a:solidFill>
                  <a:srgbClr val="000000"/>
                </a:solidFill>
                <a:latin typeface="Helvetica" charset="0"/>
                <a:ea typeface="MS PGothic" charset="0"/>
              </a:rPr>
              <a:t>Univ</a:t>
            </a:r>
            <a:r>
              <a:rPr lang="en-US" sz="240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  <a:t> of Washington --- Ohio State University</a:t>
            </a:r>
            <a:br>
              <a:rPr lang="en-US" sz="240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  <a:t>this presentation derived from that presented at the </a:t>
            </a:r>
            <a:r>
              <a:rPr lang="en-US" sz="2800" b="0" dirty="0" smtClean="0">
                <a:solidFill>
                  <a:srgbClr val="000000"/>
                </a:solidFill>
              </a:rPr>
              <a:t>Pan-American </a:t>
            </a:r>
            <a:r>
              <a:rPr lang="en-US" sz="2800" b="0" dirty="0">
                <a:solidFill>
                  <a:srgbClr val="000000"/>
                </a:solidFill>
              </a:rPr>
              <a:t>Advanced Study Institute on </a:t>
            </a:r>
            <a:r>
              <a:rPr lang="en-US" sz="2800" b="0" dirty="0" err="1">
                <a:solidFill>
                  <a:srgbClr val="000000"/>
                </a:solidFill>
              </a:rPr>
              <a:t>Spatio</a:t>
            </a:r>
            <a:r>
              <a:rPr lang="en-US" sz="2800" b="0" dirty="0">
                <a:solidFill>
                  <a:srgbClr val="000000"/>
                </a:solidFill>
              </a:rPr>
              <a:t>-Temporal Statistics</a:t>
            </a:r>
            <a:br>
              <a:rPr lang="en-US" sz="2800" b="0" dirty="0">
                <a:solidFill>
                  <a:srgbClr val="000000"/>
                </a:solidFill>
              </a:rPr>
            </a:br>
            <a:r>
              <a:rPr lang="en-US" sz="2800" b="0" dirty="0" err="1">
                <a:solidFill>
                  <a:srgbClr val="000000"/>
                </a:solidFill>
              </a:rPr>
              <a:t>Búzios</a:t>
            </a:r>
            <a:r>
              <a:rPr lang="en-US" sz="2800" b="0" dirty="0">
                <a:solidFill>
                  <a:srgbClr val="000000"/>
                </a:solidFill>
              </a:rPr>
              <a:t>, RJ, Brazil</a:t>
            </a:r>
            <a:br>
              <a:rPr lang="en-US" sz="2800" b="0" dirty="0">
                <a:solidFill>
                  <a:srgbClr val="000000"/>
                </a:solidFill>
              </a:rPr>
            </a:br>
            <a:r>
              <a:rPr lang="fr-FR" sz="2800" b="0" dirty="0" err="1">
                <a:solidFill>
                  <a:srgbClr val="000000"/>
                </a:solidFill>
              </a:rPr>
              <a:t>June</a:t>
            </a:r>
            <a:r>
              <a:rPr lang="fr-FR" sz="2800" b="0" dirty="0">
                <a:solidFill>
                  <a:srgbClr val="000000"/>
                </a:solidFill>
              </a:rPr>
              <a:t> 16-26, 2014</a:t>
            </a:r>
            <a:r>
              <a:rPr lang="en-US" sz="2800" dirty="0">
                <a:solidFill>
                  <a:srgbClr val="000000"/>
                </a:solidFill>
                <a:latin typeface="Helvetica" charset="0"/>
                <a:ea typeface="MS PGothic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Helvetica" charset="0"/>
                <a:ea typeface="MS PGothic" charset="0"/>
              </a:rPr>
            </a:br>
            <a:r>
              <a:rPr lang="en-US" sz="2800" dirty="0">
                <a:solidFill>
                  <a:srgbClr val="000000"/>
                </a:solidFill>
                <a:latin typeface="Helvetica" charset="0"/>
                <a:ea typeface="MS PGothic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Helvetica" charset="0"/>
                <a:ea typeface="MS PGothic" charset="0"/>
              </a:rPr>
            </a:br>
            <a:r>
              <a:rPr lang="en-US" sz="2300" dirty="0">
                <a:latin typeface="Helvetica" charset="0"/>
                <a:ea typeface="MS PGothic" charset="0"/>
              </a:rPr>
              <a:t/>
            </a:r>
            <a:br>
              <a:rPr lang="en-US" sz="2300" dirty="0">
                <a:latin typeface="Helvetica" charset="0"/>
                <a:ea typeface="MS PGothic" charset="0"/>
              </a:rPr>
            </a:br>
            <a:r>
              <a:rPr lang="en-US" sz="2300" dirty="0">
                <a:latin typeface="Helvetica" charset="0"/>
                <a:ea typeface="MS PGothic" charset="0"/>
              </a:rPr>
              <a:t/>
            </a:r>
            <a:br>
              <a:rPr lang="en-US" sz="2300" dirty="0">
                <a:latin typeface="Helvetica" charset="0"/>
                <a:ea typeface="MS PGothic" charset="0"/>
              </a:rPr>
            </a:br>
            <a:endParaRPr lang="en-US" sz="2400" dirty="0">
              <a:latin typeface="Helvetica" charset="0"/>
              <a:ea typeface="MS PGothic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70"/>
            <a:ext cx="9144000" cy="67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5"/>
            <a:ext cx="9144000" cy="682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50"/>
            <a:ext cx="9144000" cy="68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71"/>
            <a:ext cx="9144000" cy="67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43"/>
            <a:ext cx="9144000" cy="6793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4495800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If the kernels </a:t>
            </a:r>
            <a:r>
              <a:rPr lang="en-US" sz="2000" b="0" i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k</a:t>
            </a:r>
            <a:r>
              <a:rPr lang="en-US" sz="2000" b="0" i="1" baseline="-25000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s</a:t>
            </a:r>
            <a:r>
              <a:rPr lang="en-US" sz="20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(</a:t>
            </a:r>
            <a:r>
              <a:rPr lang="en-US" sz="2000" b="0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u</a:t>
            </a:r>
            <a:r>
              <a:rPr lang="en-US" sz="20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) are of fixed shape, such as Gaussian kernels varying only in location, the covariance is stationary, a function only of </a:t>
            </a:r>
            <a:r>
              <a:rPr lang="en-US" sz="24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|</a:t>
            </a:r>
            <a:r>
              <a:rPr lang="en-US" sz="2000" b="0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s</a:t>
            </a:r>
            <a:r>
              <a:rPr lang="en-US" sz="2000" b="0" baseline="-25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1</a:t>
            </a:r>
            <a:r>
              <a:rPr lang="en-US" sz="20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-</a:t>
            </a:r>
            <a:r>
              <a:rPr lang="en-US" sz="2000" b="0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s</a:t>
            </a:r>
            <a:r>
              <a:rPr lang="en-US" sz="2000" b="0" baseline="-25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2 </a:t>
            </a:r>
            <a:r>
              <a:rPr lang="en-US" sz="24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|</a:t>
            </a:r>
            <a:r>
              <a:rPr lang="en-US" sz="20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.  </a:t>
            </a:r>
            <a:endParaRPr lang="en-US" sz="2000" b="0" dirty="0">
              <a:solidFill>
                <a:schemeClr val="accent2">
                  <a:lumMod val="50000"/>
                </a:schemeClr>
              </a:solidFill>
              <a:latin typeface="+mn-lt"/>
              <a:ea typeface="Arial" charset="0"/>
              <a:cs typeface="Arial" charset="0"/>
            </a:endParaRPr>
          </a:p>
          <a:p>
            <a:r>
              <a:rPr lang="en-US" sz="20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rPr>
              <a:t>If the parameters of the kernels, such as orientation and anisotropy of elliptical contours, vary in space, we have a nonstationary model.</a:t>
            </a:r>
            <a:endParaRPr lang="en-US" sz="2000" b="0" dirty="0">
              <a:solidFill>
                <a:schemeClr val="accent2">
                  <a:lumMod val="50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3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7"/>
            <a:ext cx="9144000" cy="68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4"/>
            <a:ext cx="9144000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74"/>
            <a:ext cx="9144000" cy="68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2060"/>
                </a:solidFill>
              </a:rPr>
              <a:t>Nonstationary Models II</a:t>
            </a:r>
            <a:endParaRPr lang="en-US" sz="2000" b="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838200"/>
            <a:ext cx="8153400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LucidaGrande" charset="0"/>
              <a:buChar char="►"/>
            </a:pPr>
            <a:r>
              <a:rPr lang="en-US" sz="1800" b="0" dirty="0"/>
              <a:t>A famous result (</a:t>
            </a:r>
            <a:r>
              <a:rPr lang="en-US" sz="1800" b="0" dirty="0" err="1" smtClean="0"/>
              <a:t>Thiebaux</a:t>
            </a:r>
            <a:r>
              <a:rPr lang="en-US" sz="1800" b="0" dirty="0" smtClean="0"/>
              <a:t> 1976</a:t>
            </a:r>
            <a:r>
              <a:rPr lang="en-US" sz="1800" b="0" dirty="0"/>
              <a:t>; </a:t>
            </a:r>
            <a:r>
              <a:rPr lang="en-US" sz="1800" b="0" dirty="0" err="1"/>
              <a:t>Thiebaux</a:t>
            </a:r>
            <a:r>
              <a:rPr lang="en-US" sz="1800" b="0" dirty="0"/>
              <a:t> and Pedder 1987) uses a parametric class of Gaussian kernel functions </a:t>
            </a:r>
            <a:r>
              <a:rPr lang="en-US" sz="1800" b="0" dirty="0" smtClean="0"/>
              <a:t>in Equation </a:t>
            </a:r>
            <a:r>
              <a:rPr lang="en-US" sz="1800" b="0" dirty="0"/>
              <a:t>2 to give a closed-form covariance function; </a:t>
            </a:r>
            <a:r>
              <a:rPr lang="en-US" sz="1800" b="0" dirty="0" smtClean="0"/>
              <a:t>this </a:t>
            </a:r>
            <a:r>
              <a:rPr lang="en-US" sz="1800" b="0" dirty="0"/>
              <a:t>result was later extended (</a:t>
            </a:r>
            <a:r>
              <a:rPr lang="en-US" sz="1800" b="0" dirty="0" err="1" smtClean="0"/>
              <a:t>Paciorek</a:t>
            </a:r>
            <a:r>
              <a:rPr lang="en-US" sz="1800" b="0" dirty="0" smtClean="0"/>
              <a:t> 2003</a:t>
            </a:r>
            <a:r>
              <a:rPr lang="en-US" sz="1800" b="0" dirty="0"/>
              <a:t>; </a:t>
            </a:r>
            <a:r>
              <a:rPr lang="en-US" sz="1800" b="0" dirty="0" err="1"/>
              <a:t>Paciorek</a:t>
            </a:r>
            <a:r>
              <a:rPr lang="en-US" sz="1800" b="0" dirty="0"/>
              <a:t> and </a:t>
            </a:r>
            <a:r>
              <a:rPr lang="en-US" sz="1800" b="0" dirty="0" err="1"/>
              <a:t>Schervish</a:t>
            </a:r>
            <a:r>
              <a:rPr lang="en-US" sz="1800" b="0" dirty="0"/>
              <a:t> 2006; Stein 2005) to show that</a:t>
            </a:r>
          </a:p>
          <a:p>
            <a:pPr marL="285750" indent="-285750">
              <a:buFont typeface="LucidaGrande" charset="0"/>
              <a:buChar char="▶︎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444960"/>
            <a:ext cx="6537799" cy="1013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62000" y="3450809"/>
                <a:ext cx="7239000" cy="265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is a valid, nonstationary, parametric covariance function on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𝑅</m:t>
                        </m:r>
                      </m:e>
                      <m:sup>
                        <m:r>
                          <a:rPr lang="en-US" sz="1800" b="0" i="1" smtClean="0">
                            <a:latin typeface="Cambria Math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1800" b="0" dirty="0" smtClean="0"/>
                  <a:t>;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𝑑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≥1</m:t>
                    </m:r>
                  </m:oMath>
                </a14:m>
                <a:r>
                  <a:rPr lang="en-US" sz="1800" b="0" dirty="0"/>
                  <a:t>, </a:t>
                </a:r>
                <a:r>
                  <a:rPr lang="en-US" sz="1800" b="0" dirty="0" smtClean="0"/>
                  <a:t>when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𝑔</m:t>
                    </m:r>
                    <m:r>
                      <a:rPr lang="en-US" sz="1800" b="0" i="1" smtClean="0">
                        <a:latin typeface="Cambria Math" charset="0"/>
                      </a:rPr>
                      <m:t>()</m:t>
                    </m:r>
                  </m:oMath>
                </a14:m>
                <a:r>
                  <a:rPr lang="en-US" sz="1800" b="0" dirty="0" smtClean="0"/>
                  <a:t> is </a:t>
                </a:r>
                <a:r>
                  <a:rPr lang="en-US" sz="1800" b="0" dirty="0"/>
                  <a:t>chosen </a:t>
                </a:r>
                <a:r>
                  <a:rPr lang="en-US" sz="1800" b="0" dirty="0" smtClean="0"/>
                  <a:t>to be </a:t>
                </a:r>
                <a:r>
                  <a:rPr lang="en-US" sz="1800" b="0" dirty="0"/>
                  <a:t>a valid correlation function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800" b="0" i="1">
                            <a:latin typeface="Cambria Math" charset="0"/>
                          </a:rPr>
                          <m:t>𝑅</m:t>
                        </m:r>
                      </m:e>
                      <m:sup>
                        <m:r>
                          <a:rPr lang="en-US" sz="1800" b="0" i="1">
                            <a:latin typeface="Cambria Math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1800" b="0" dirty="0"/>
                  <a:t>;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charset="0"/>
                      </a:rPr>
                      <m:t>𝑑</m:t>
                    </m:r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≥1</m:t>
                    </m:r>
                  </m:oMath>
                </a14:m>
                <a:r>
                  <a:rPr lang="en-US" sz="1800" b="0" dirty="0"/>
                  <a:t>. </a:t>
                </a:r>
                <a:endParaRPr lang="en-US" sz="1800" b="0" dirty="0" smtClean="0"/>
              </a:p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Note </a:t>
                </a:r>
                <a:r>
                  <a:rPr lang="en-US" sz="1800" b="0" dirty="0"/>
                  <a:t>that </a:t>
                </a:r>
                <a:r>
                  <a:rPr lang="en-US" sz="1800" b="0" dirty="0" smtClean="0"/>
                  <a:t>this equation</a:t>
                </a:r>
                <a:r>
                  <a:rPr lang="en-US" sz="1800" b="0" dirty="0" smtClean="0">
                    <a:solidFill>
                      <a:srgbClr val="011993"/>
                    </a:solidFill>
                  </a:rPr>
                  <a:t> </a:t>
                </a:r>
                <a:r>
                  <a:rPr lang="en-US" sz="1800" b="0" dirty="0"/>
                  <a:t>no longer requires </a:t>
                </a:r>
                <a:r>
                  <a:rPr lang="en-US" sz="1800" b="0" dirty="0" smtClean="0"/>
                  <a:t>kernel functions </a:t>
                </a:r>
                <a:r>
                  <a:rPr lang="en-US" sz="1800" b="0" dirty="0"/>
                  <a:t>to be </a:t>
                </a:r>
                <a:r>
                  <a:rPr lang="en-US" sz="1800" b="0" dirty="0" err="1"/>
                  <a:t>specied</a:t>
                </a:r>
                <a:r>
                  <a:rPr lang="en-US" sz="1800" b="0" dirty="0"/>
                  <a:t>. </a:t>
                </a:r>
                <a:endParaRPr lang="en-US" sz="1800" b="0" dirty="0" smtClean="0"/>
              </a:p>
              <a:p>
                <a:pPr>
                  <a:lnSpc>
                    <a:spcPts val="2500"/>
                  </a:lnSpc>
                </a:pP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</m:oMath>
                </a14:m>
                <a:r>
                  <a:rPr lang="en-US" sz="1800" b="0" dirty="0"/>
                  <a:t> is a generic parameter </a:t>
                </a:r>
                <a:r>
                  <a:rPr lang="en-US" sz="1800" b="0" dirty="0" smtClean="0"/>
                  <a:t>vector</a:t>
                </a:r>
                <a:r>
                  <a:rPr lang="en-US" sz="1800" b="0" dirty="0"/>
                  <a:t>,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(∙)</m:t>
                    </m:r>
                  </m:oMath>
                </a14:m>
                <a:r>
                  <a:rPr lang="en-US" sz="1800" b="0" dirty="0"/>
                  <a:t> </a:t>
                </a:r>
                <a:r>
                  <a:rPr lang="en-US" sz="1800" b="0" dirty="0" smtClean="0"/>
                  <a:t>represents a </a:t>
                </a:r>
                <a:r>
                  <a:rPr lang="en-US" sz="1800" b="0" dirty="0"/>
                  <a:t>spatially-varying standard deviation,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d>
                      <m:dPr>
                        <m:ctrlP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sz="1800" b="0" dirty="0" smtClean="0"/>
                  <a:t> is </a:t>
                </a:r>
                <a:r>
                  <a:rPr lang="en-US" sz="1800" b="0" dirty="0"/>
                  <a:t>a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𝑑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1800" b="0" dirty="0" smtClean="0"/>
                  <a:t>matrix </a:t>
                </a:r>
                <a:r>
                  <a:rPr lang="en-US" sz="1800" b="0" dirty="0"/>
                  <a:t>that represents the </a:t>
                </a:r>
                <a:r>
                  <a:rPr lang="en-US" sz="1800" b="0" dirty="0" smtClean="0">
                    <a:solidFill>
                      <a:srgbClr val="C00000"/>
                    </a:solidFill>
                  </a:rPr>
                  <a:t>spatially-varying </a:t>
                </a:r>
                <a:r>
                  <a:rPr lang="en-US" sz="1800" b="0" dirty="0">
                    <a:solidFill>
                      <a:srgbClr val="C00000"/>
                    </a:solidFill>
                  </a:rPr>
                  <a:t>local anisotropy</a:t>
                </a:r>
                <a:r>
                  <a:rPr lang="en-US" sz="1800" b="0" dirty="0"/>
                  <a:t> (controlling both the range and direction of dependence), and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450809"/>
                <a:ext cx="7239000" cy="2657138"/>
              </a:xfrm>
              <a:prstGeom prst="rect">
                <a:avLst/>
              </a:prstGeom>
              <a:blipFill rotWithShape="0">
                <a:blip r:embed="rId3"/>
                <a:stretch>
                  <a:fillRect l="-673" t="-12615" r="-842"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50" y="6133420"/>
            <a:ext cx="49657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55978" y="1447800"/>
                <a:ext cx="7924800" cy="4260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𝑠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800" b="0" dirty="0" smtClean="0"/>
                  <a:t>above is a </a:t>
                </a:r>
                <a:r>
                  <a:rPr lang="en-US" sz="1800" b="0" dirty="0" err="1"/>
                  <a:t>Mahalanobis</a:t>
                </a:r>
                <a:r>
                  <a:rPr lang="en-US" sz="1800" b="0" dirty="0"/>
                  <a:t> distance. Furthermore, choosing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𝑔</m:t>
                    </m:r>
                    <m:r>
                      <a:rPr lang="en-US" sz="1800" b="0" i="1" smtClean="0">
                        <a:latin typeface="Cambria Math" charset="0"/>
                      </a:rPr>
                      <m:t>(∙)</m:t>
                    </m:r>
                  </m:oMath>
                </a14:m>
                <a:r>
                  <a:rPr lang="en-US" sz="1800" b="0" i="1" dirty="0" smtClean="0"/>
                  <a:t> </a:t>
                </a:r>
                <a:r>
                  <a:rPr lang="en-US" sz="1800" b="0" dirty="0"/>
                  <a:t>to be the </a:t>
                </a:r>
                <a:r>
                  <a:rPr lang="en-US" sz="1800" b="0" dirty="0" err="1"/>
                  <a:t>Matern</a:t>
                </a:r>
                <a:r>
                  <a:rPr lang="en-US" sz="1800" b="0" dirty="0"/>
                  <a:t> correlation </a:t>
                </a:r>
                <a:r>
                  <a:rPr lang="en-US" sz="1800" b="0" dirty="0" smtClean="0"/>
                  <a:t>function also </a:t>
                </a:r>
                <a:r>
                  <a:rPr lang="en-US" sz="1800" b="0" dirty="0"/>
                  <a:t>allows for the introduction of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𝜅</m:t>
                    </m:r>
                    <m:r>
                      <a:rPr lang="en-US" sz="1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1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1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1800" b="0" dirty="0"/>
                  <a:t>, a spatially-varying smoothness parameter (</a:t>
                </a:r>
                <a:r>
                  <a:rPr lang="en-US" sz="1800" b="0" dirty="0">
                    <a:solidFill>
                      <a:srgbClr val="011993"/>
                    </a:solidFill>
                  </a:rPr>
                  <a:t>Stein </a:t>
                </a:r>
                <a:r>
                  <a:rPr lang="en-US" sz="1800" b="0" dirty="0" smtClean="0">
                    <a:solidFill>
                      <a:srgbClr val="011993"/>
                    </a:solidFill>
                  </a:rPr>
                  <a:t>2005</a:t>
                </a:r>
                <a:r>
                  <a:rPr lang="en-US" sz="1800" b="0" dirty="0" smtClean="0"/>
                  <a:t>; in </a:t>
                </a:r>
                <a:r>
                  <a:rPr lang="en-US" sz="1800" b="0" dirty="0"/>
                  <a:t>this case, the </a:t>
                </a:r>
                <a:r>
                  <a:rPr lang="en-US" sz="1800" b="0" dirty="0" err="1"/>
                  <a:t>Matern</a:t>
                </a:r>
                <a:r>
                  <a:rPr lang="en-US" sz="1800" b="0" dirty="0"/>
                  <a:t> correlation function in </a:t>
                </a:r>
                <a:r>
                  <a:rPr lang="en-US" sz="1800" b="0" dirty="0" smtClean="0"/>
                  <a:t>in the above equation</a:t>
                </a:r>
                <a:r>
                  <a:rPr lang="en-US" sz="1800" b="0" dirty="0" smtClean="0">
                    <a:solidFill>
                      <a:srgbClr val="011993"/>
                    </a:solidFill>
                  </a:rPr>
                  <a:t> </a:t>
                </a:r>
                <a:r>
                  <a:rPr lang="en-US" sz="1800" b="0" dirty="0"/>
                  <a:t>has </a:t>
                </a:r>
                <a:r>
                  <a:rPr lang="en-US" sz="1800" b="0" dirty="0" smtClean="0"/>
                  <a:t>smoothness</a:t>
                </a:r>
              </a:p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1800" b="0" dirty="0">
                        <a:latin typeface="Cambria Math" charset="0"/>
                        <a:ea typeface="Cambria Math" charset="0"/>
                        <a:cs typeface="Cambria Math" charset="0"/>
                      </a:rPr>
                      <m:t>[</m:t>
                    </m:r>
                    <m:r>
                      <a:rPr lang="en-US" sz="1800" b="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𝜅</m:t>
                    </m:r>
                    <m:d>
                      <m:dPr>
                        <m:ctrlPr>
                          <a:rPr lang="en-US" sz="1800" b="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  <m:r>
                      <a:rPr lang="en-US" sz="1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sz="1800" b="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𝜅</m:t>
                    </m:r>
                    <m:d>
                      <m:dPr>
                        <m:ctrlPr>
                          <a:rPr lang="en-US" sz="1800" b="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18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1800" b="0" dirty="0" smtClean="0"/>
                  <a:t>]/2</a:t>
                </a:r>
                <a:r>
                  <a:rPr lang="en-US" sz="1800" b="0" dirty="0"/>
                  <a:t>.</a:t>
                </a:r>
                <a:r>
                  <a:rPr lang="en-US" sz="1800" b="0" dirty="0" smtClean="0"/>
                  <a:t> </a:t>
                </a:r>
                <a:endParaRPr lang="en-US" sz="1800" b="0" dirty="0"/>
              </a:p>
              <a:p>
                <a:pPr>
                  <a:lnSpc>
                    <a:spcPts val="2500"/>
                  </a:lnSpc>
                </a:pPr>
                <a:r>
                  <a:rPr lang="en-US" sz="1800" b="0" dirty="0"/>
                  <a:t>While </a:t>
                </a:r>
                <a:r>
                  <a:rPr lang="en-US" sz="1800" b="0" dirty="0" smtClean="0"/>
                  <a:t>this equation no </a:t>
                </a:r>
                <a:r>
                  <a:rPr lang="en-US" sz="1800" b="0" dirty="0"/>
                  <a:t>longer requires the notion of kernel convolution, we refer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d>
                      <m:dPr>
                        <m:ctrlP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</m:e>
                    </m:d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1800" b="0" dirty="0" smtClean="0"/>
                  <a:t>as </a:t>
                </a:r>
                <a:r>
                  <a:rPr lang="en-US" sz="1800" b="0" dirty="0"/>
                  <a:t>the kernel matrix, since it was originally </a:t>
                </a:r>
                <a:r>
                  <a:rPr lang="en-US" sz="1800" b="0" dirty="0" smtClean="0"/>
                  <a:t>defined </a:t>
                </a:r>
                <a:r>
                  <a:rPr lang="en-US" sz="1800" b="0" dirty="0"/>
                  <a:t>as the covariance matrix of a </a:t>
                </a:r>
                <a:r>
                  <a:rPr lang="en-US" sz="1800" b="0" dirty="0" smtClean="0"/>
                  <a:t>Gaussian kernel function (</a:t>
                </a:r>
                <a:r>
                  <a:rPr lang="en-US" sz="1800" b="0" dirty="0" err="1" smtClean="0"/>
                  <a:t>Thiebaux</a:t>
                </a:r>
                <a:r>
                  <a:rPr lang="en-US" sz="1800" b="0" dirty="0" smtClean="0"/>
                  <a:t> 1976).</a:t>
                </a:r>
              </a:p>
              <a:p>
                <a:pPr>
                  <a:lnSpc>
                    <a:spcPts val="2500"/>
                  </a:lnSpc>
                </a:pPr>
                <a:endParaRPr lang="en-US" sz="1800" b="0" dirty="0"/>
              </a:p>
              <a:p>
                <a:pPr marL="285750" indent="-285750">
                  <a:lnSpc>
                    <a:spcPts val="2500"/>
                  </a:lnSpc>
                  <a:buFont typeface="Arial" charset="0"/>
                  <a:buChar char="•"/>
                </a:pPr>
                <a:r>
                  <a:rPr lang="en-US" sz="1800" b="0" dirty="0" err="1" smtClean="0"/>
                  <a:t>Kleiber</a:t>
                </a:r>
                <a:r>
                  <a:rPr lang="en-US" sz="1800" b="0" dirty="0" smtClean="0"/>
                  <a:t> and </a:t>
                </a:r>
                <a:r>
                  <a:rPr lang="en-US" sz="1800" b="0" dirty="0" err="1" smtClean="0"/>
                  <a:t>Nychka</a:t>
                </a:r>
                <a:r>
                  <a:rPr lang="en-US" sz="1800" b="0" dirty="0" smtClean="0"/>
                  <a:t> (2012) further extend this model to the multivariate setting.</a:t>
                </a:r>
              </a:p>
              <a:p>
                <a:pPr marL="285750" indent="-285750">
                  <a:lnSpc>
                    <a:spcPts val="2500"/>
                  </a:lnSpc>
                  <a:buFont typeface="Arial" charset="0"/>
                  <a:buChar char="•"/>
                </a:pPr>
                <a:r>
                  <a:rPr lang="en-US" sz="1800" b="0" dirty="0" smtClean="0"/>
                  <a:t>Calder (2007, 2008) proposes space-time versions of the Higdon model.</a:t>
                </a:r>
              </a:p>
              <a:p>
                <a:pPr marL="285750" indent="-285750">
                  <a:lnSpc>
                    <a:spcPts val="2500"/>
                  </a:lnSpc>
                  <a:buFont typeface="Arial" charset="0"/>
                  <a:buChar char="•"/>
                </a:pPr>
                <a:r>
                  <a:rPr lang="en-US" sz="1800" b="0" dirty="0" smtClean="0"/>
                  <a:t>Heaton (2014) extends process convolution models to spherical domains.</a:t>
                </a:r>
                <a:endParaRPr lang="en-US" sz="1800" b="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78" y="1447800"/>
                <a:ext cx="7924800" cy="4260141"/>
              </a:xfrm>
              <a:prstGeom prst="rect">
                <a:avLst/>
              </a:prstGeom>
              <a:blipFill rotWithShape="0">
                <a:blip r:embed="rId3"/>
                <a:stretch>
                  <a:fillRect l="-615" t="-7880" r="-538" b="-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67267" y="76200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Nonstationary Models II</a:t>
            </a:r>
          </a:p>
        </p:txBody>
      </p:sp>
    </p:spTree>
    <p:extLst>
      <p:ext uri="{BB962C8B-B14F-4D97-AF65-F5344CB8AC3E}">
        <p14:creationId xmlns:p14="http://schemas.microsoft.com/office/powerpoint/2010/main" val="14359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7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9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89"/>
            <a:ext cx="9144000" cy="68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8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578" y="1143000"/>
            <a:ext cx="8077200" cy="229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800" b="0" dirty="0" smtClean="0"/>
              <a:t>To appear in the </a:t>
            </a:r>
            <a:r>
              <a:rPr lang="en-US" sz="1800" b="0" i="1" dirty="0" smtClean="0"/>
              <a:t>Journal of Statistical Software</a:t>
            </a:r>
            <a:r>
              <a:rPr lang="en-US" sz="1800" b="0" dirty="0" smtClean="0"/>
              <a:t>:</a:t>
            </a:r>
            <a:endParaRPr lang="en-US" sz="1800" b="0" dirty="0"/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800" b="0" dirty="0"/>
              <a:t>Local Likelihood Estimation for </a:t>
            </a:r>
            <a:r>
              <a:rPr lang="en-US" sz="1800" b="0" dirty="0" smtClean="0"/>
              <a:t>Covariance Functions </a:t>
            </a:r>
            <a:r>
              <a:rPr lang="en-US" sz="1800" b="0" dirty="0"/>
              <a:t>with Spatially-Varying Parameters: </a:t>
            </a:r>
            <a:r>
              <a:rPr lang="en-US" sz="1800" b="0" dirty="0" smtClean="0"/>
              <a:t>The </a:t>
            </a:r>
            <a:r>
              <a:rPr lang="en-US" sz="1800" b="0" dirty="0" err="1" smtClean="0"/>
              <a:t>convoSPAT</a:t>
            </a:r>
            <a:r>
              <a:rPr lang="en-US" sz="1800" b="0" dirty="0" smtClean="0"/>
              <a:t> </a:t>
            </a:r>
            <a:r>
              <a:rPr lang="en-US" sz="1800" b="0" dirty="0"/>
              <a:t>Package for R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800" b="0" dirty="0"/>
              <a:t>Mark D. </a:t>
            </a:r>
            <a:r>
              <a:rPr lang="en-US" sz="1800" b="0" dirty="0" err="1"/>
              <a:t>Risser</a:t>
            </a:r>
            <a:endParaRPr lang="en-US" sz="1800" b="0" dirty="0"/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1800" b="0" dirty="0" smtClean="0"/>
              <a:t>Catherine </a:t>
            </a:r>
            <a:r>
              <a:rPr lang="en-US" sz="1800" b="0" dirty="0"/>
              <a:t>A. Calder</a:t>
            </a:r>
          </a:p>
          <a:p>
            <a:pPr>
              <a:lnSpc>
                <a:spcPts val="2500"/>
              </a:lnSpc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1622" y="53340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Nonstationary Models II</a:t>
            </a:r>
          </a:p>
        </p:txBody>
      </p:sp>
    </p:spTree>
    <p:extLst>
      <p:ext uri="{BB962C8B-B14F-4D97-AF65-F5344CB8AC3E}">
        <p14:creationId xmlns:p14="http://schemas.microsoft.com/office/powerpoint/2010/main" val="1008476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Nonstationary Models II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533400" y="762000"/>
                <a:ext cx="8077200" cy="581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6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𝑍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𝜷</m:t>
                      </m:r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𝑌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𝜖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b="0" dirty="0" smtClean="0"/>
              </a:p>
              <a:p>
                <a:pPr>
                  <a:lnSpc>
                    <a:spcPts val="2600"/>
                  </a:lnSpc>
                </a:pPr>
                <a:r>
                  <a:rPr lang="en-US" sz="1800" b="0" dirty="0" smtClean="0"/>
                  <a:t>where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charset="0"/>
                      </a:rPr>
                      <m:t>𝑌</m:t>
                    </m:r>
                    <m:d>
                      <m:dPr>
                        <m:ctrlPr>
                          <a:rPr lang="en-US" sz="1800" b="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1800" b="0" dirty="0" smtClean="0"/>
                  <a:t> is a spatially dependent, mean zero, Gaussian process with covariance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𝐶</m:t>
                        </m:r>
                      </m:e>
                      <m:sup>
                        <m:r>
                          <a:rPr lang="en-US" sz="1800" b="0" i="1" smtClean="0">
                            <a:latin typeface="Cambria Math" charset="0"/>
                          </a:rPr>
                          <m:t>𝑁𝑆</m:t>
                        </m:r>
                      </m:sup>
                    </m:sSup>
                  </m:oMath>
                </a14:m>
                <a:r>
                  <a:rPr lang="en-US" sz="1800" b="0" dirty="0" smtClean="0"/>
                  <a:t> defined above,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  <m:d>
                      <m:dPr>
                        <m:ctrlP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𝑁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(0,</m:t>
                    </m:r>
                    <m:sSup>
                      <m:sSupPr>
                        <m:ctrlP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1800" b="0" dirty="0" smtClean="0"/>
                  <a:t> is measurement error with (possibly) spatially varying variance.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800" b="0" dirty="0" smtClean="0"/>
                  <a:t>Let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𝜽</m:t>
                    </m:r>
                  </m:oMath>
                </a14:m>
                <a:r>
                  <a:rPr lang="en-US" sz="1800" dirty="0" smtClean="0"/>
                  <a:t> </a:t>
                </a:r>
                <a:r>
                  <a:rPr lang="en-US" sz="1800" b="0" dirty="0" smtClean="0"/>
                  <a:t>represent the vector of all the variance-covariance parameters for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charset="0"/>
                      </a:rPr>
                      <m:t>𝑌</m:t>
                    </m:r>
                    <m:d>
                      <m:dPr>
                        <m:ctrlPr>
                          <a:rPr lang="en-US" sz="1800" b="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1800" dirty="0" smtClean="0"/>
                  <a:t> </a:t>
                </a:r>
                <a:r>
                  <a:rPr lang="en-US" sz="1800" b="0" dirty="0" smtClean="0"/>
                  <a:t>and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  <m:d>
                      <m:d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1800" b="0" dirty="0" smtClean="0">
                    <a:latin typeface="+mn-lt"/>
                  </a:rPr>
                  <a:t>.  Then </a:t>
                </a:r>
              </a:p>
              <a:p>
                <a:pPr>
                  <a:lnSpc>
                    <a:spcPts val="26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charset="0"/>
                        </a:rPr>
                        <m:t>𝒁</m:t>
                      </m:r>
                      <m:r>
                        <a:rPr lang="en-US" sz="2000" b="0" i="1" smtClean="0">
                          <a:latin typeface="Cambria Math" charset="0"/>
                        </a:rPr>
                        <m:t>|</m:t>
                      </m:r>
                      <m:r>
                        <a:rPr lang="en-US" sz="2000" b="1" i="1" smtClean="0">
                          <a:latin typeface="Cambria Math" charset="0"/>
                        </a:rPr>
                        <m:t>𝒀</m:t>
                      </m:r>
                      <m:r>
                        <a:rPr lang="en-US" sz="2000" b="0" i="1" smtClean="0">
                          <a:latin typeface="Cambria Math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𝜷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~ 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𝑁𝑛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𝑿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𝜷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𝒀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𝑫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b="0" dirty="0"/>
              </a:p>
              <a:p>
                <a:pPr>
                  <a:lnSpc>
                    <a:spcPts val="2600"/>
                  </a:lnSpc>
                  <a:spcAft>
                    <a:spcPts val="600"/>
                  </a:spcAft>
                </a:pPr>
                <a:r>
                  <a:rPr lang="en-US" sz="1800" b="0" dirty="0" smtClean="0"/>
                  <a:t>where the </a:t>
                </a:r>
                <a:r>
                  <a:rPr lang="en-US" sz="1800" b="0" dirty="0" err="1" smtClean="0"/>
                  <a:t>i</a:t>
                </a:r>
                <a:r>
                  <a:rPr lang="en-US" sz="1800" b="0" baseline="30000" dirty="0" err="1" smtClean="0"/>
                  <a:t>th</a:t>
                </a:r>
                <a:r>
                  <a:rPr lang="en-US" sz="1800" b="0" dirty="0"/>
                  <a:t> </a:t>
                </a:r>
                <a:r>
                  <a:rPr lang="en-US" sz="1800" b="0" dirty="0" smtClean="0"/>
                  <a:t>row of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𝑿</m:t>
                    </m:r>
                  </m:oMath>
                </a14:m>
                <a:r>
                  <a:rPr lang="en-US" sz="1800" b="0" dirty="0" smtClean="0"/>
                  <a:t> is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𝑥</m:t>
                    </m:r>
                    <m:r>
                      <a:rPr lang="en-US" sz="1800" b="0" i="1" smtClean="0">
                        <a:latin typeface="Cambria Math" charset="0"/>
                      </a:rPr>
                      <m:t>(</m:t>
                    </m:r>
                    <m:r>
                      <a:rPr lang="en-US" sz="1800" b="0" i="1" smtClean="0">
                        <a:latin typeface="Cambria Math" charset="0"/>
                      </a:rPr>
                      <m:t>𝑠𝑖</m:t>
                    </m:r>
                    <m:r>
                      <a:rPr lang="en-US" sz="18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800" b="0" dirty="0" smtClean="0"/>
                  <a:t> and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𝑫</m:t>
                    </m:r>
                    <m:d>
                      <m:d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𝜽</m:t>
                        </m:r>
                      </m:e>
                    </m:d>
                  </m:oMath>
                </a14:m>
                <a:r>
                  <a:rPr lang="en-US" sz="1800" b="0" dirty="0" smtClean="0"/>
                  <a:t> is the diagonal matrix with elements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1800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e>
                    </m:d>
                    <m:r>
                      <a:rPr lang="en-US" sz="18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</m:oMath>
                </a14:m>
                <a:r>
                  <a:rPr lang="en-US" sz="1800" b="0" dirty="0" smtClean="0"/>
                  <a:t>  Integrate out the latent process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𝒀</m:t>
                    </m:r>
                  </m:oMath>
                </a14:m>
                <a:r>
                  <a:rPr lang="en-US" sz="1800" b="0" dirty="0" smtClean="0"/>
                  <a:t> and we have the </a:t>
                </a:r>
                <a:r>
                  <a:rPr lang="en-US" sz="1800" b="0" i="1" dirty="0" smtClean="0"/>
                  <a:t>marginal likelihood </a:t>
                </a:r>
                <a:r>
                  <a:rPr lang="en-US" sz="1800" b="0" dirty="0" smtClean="0"/>
                  <a:t>of the observed data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𝒁</m:t>
                    </m:r>
                  </m:oMath>
                </a14:m>
                <a:r>
                  <a:rPr lang="en-US" sz="1800" b="0" dirty="0" smtClean="0"/>
                  <a:t> given all the parameters</a:t>
                </a:r>
              </a:p>
              <a:p>
                <a:pPr>
                  <a:lnSpc>
                    <a:spcPts val="26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</a:rPr>
                        <m:t>𝒁</m:t>
                      </m:r>
                      <m:r>
                        <a:rPr lang="en-US" sz="2000" b="0" i="1">
                          <a:latin typeface="Cambria Math" charset="0"/>
                        </a:rPr>
                        <m:t>|</m:t>
                      </m:r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𝜷</m:t>
                      </m:r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~ </m:t>
                      </m:r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𝑁𝑛</m:t>
                      </m:r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𝑿</m:t>
                      </m:r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𝜷</m:t>
                      </m:r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𝑫</m:t>
                      </m:r>
                      <m:d>
                        <m:dPr>
                          <m:ctrlPr>
                            <a:rPr lang="en-US" sz="20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l-GR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𝜴</m:t>
                      </m:r>
                      <m:d>
                        <m:dPr>
                          <m:ctrlPr>
                            <a:rPr lang="en-US" sz="20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b="0" dirty="0"/>
              </a:p>
              <a:p>
                <a:pPr>
                  <a:lnSpc>
                    <a:spcPts val="2600"/>
                  </a:lnSpc>
                </a:pPr>
                <a:r>
                  <a:rPr lang="en-US" sz="1800" b="0" dirty="0"/>
                  <a:t>w</a:t>
                </a:r>
                <a:r>
                  <a:rPr lang="en-US" sz="1800" b="0" dirty="0" smtClean="0"/>
                  <a:t>here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𝜴</m:t>
                    </m:r>
                    <m:d>
                      <m:d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𝜽</m:t>
                        </m:r>
                      </m:e>
                    </m:d>
                  </m:oMath>
                </a14:m>
                <a:r>
                  <a:rPr lang="en-US" sz="1800" b="0" dirty="0" smtClean="0"/>
                  <a:t> has elements </a:t>
                </a:r>
              </a:p>
              <a:p>
                <a:pPr>
                  <a:lnSpc>
                    <a:spcPts val="26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𝑁𝑆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𝑠𝑖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𝑠𝑗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;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b="0" dirty="0" smtClean="0"/>
              </a:p>
              <a:p>
                <a:pPr>
                  <a:lnSpc>
                    <a:spcPts val="2600"/>
                  </a:lnSpc>
                </a:pPr>
                <a:r>
                  <a:rPr lang="en-US" sz="1800" b="0" dirty="0"/>
                  <a:t>t</a:t>
                </a:r>
                <a:r>
                  <a:rPr lang="en-US" sz="1800" b="0" dirty="0" smtClean="0"/>
                  <a:t>he latter being specified by the parameters of the spatial correlation function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𝑔</m:t>
                    </m:r>
                    <m:r>
                      <a:rPr lang="en-US" sz="1800" b="0" i="1" smtClean="0">
                        <a:latin typeface="Cambria Math" charset="0"/>
                      </a:rPr>
                      <m:t>(∙)</m:t>
                    </m:r>
                  </m:oMath>
                </a14:m>
                <a:r>
                  <a:rPr lang="en-US" sz="1800" b="0" dirty="0" smtClean="0"/>
                  <a:t> and the spatially varying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d>
                      <m:dPr>
                        <m:ctrlP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</m:e>
                    </m:d>
                    <m:r>
                      <a:rPr lang="en-US" sz="18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d>
                      <m:dPr>
                        <m:ctrlP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sSup>
                      <m:sSup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  <m:r>
                      <a:rPr lang="en-US" sz="18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</m:oMath>
                </a14:m>
                <a:r>
                  <a:rPr lang="en-US" sz="1800" b="0" dirty="0" smtClean="0"/>
                  <a:t>and/or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𝜅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1800" b="0" dirty="0" smtClean="0"/>
                  <a:t>, if the </a:t>
                </a:r>
                <a:r>
                  <a:rPr lang="en-US" sz="1800" b="0" dirty="0" err="1" smtClean="0"/>
                  <a:t>Matern</a:t>
                </a:r>
                <a:r>
                  <a:rPr lang="en-US" sz="1800" b="0" dirty="0" smtClean="0"/>
                  <a:t> is used.</a:t>
                </a:r>
                <a:endParaRPr lang="en-US" sz="1800" b="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762000"/>
                <a:ext cx="8077200" cy="5811847"/>
              </a:xfrm>
              <a:prstGeom prst="rect">
                <a:avLst/>
              </a:prstGeom>
              <a:blipFill rotWithShape="0">
                <a:blip r:embed="rId2"/>
                <a:stretch>
                  <a:fillRect l="-679" r="-755" b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615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14400" y="685800"/>
                <a:ext cx="7391400" cy="265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For a particular application, the practitioner </a:t>
                </a:r>
                <a:r>
                  <a:rPr lang="en-US" sz="1800" b="0" dirty="0"/>
                  <a:t>can specify the underlying correlation structure (through </a:t>
                </a:r>
                <a:r>
                  <a:rPr lang="en-US" sz="1800" b="0" dirty="0" smtClean="0"/>
                  <a:t>the correlation function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𝑔</m:t>
                    </m:r>
                    <m:r>
                      <a:rPr lang="en-US" sz="1800" b="0" i="1" smtClean="0">
                        <a:latin typeface="Cambria Math" charset="0"/>
                      </a:rPr>
                      <m:t>(∙)</m:t>
                    </m:r>
                  </m:oMath>
                </a14:m>
                <a:r>
                  <a:rPr lang="en-US" sz="1800" b="0" dirty="0" smtClean="0"/>
                  <a:t>) </a:t>
                </a:r>
                <a:r>
                  <a:rPr lang="en-US" sz="1800" b="0" dirty="0"/>
                  <a:t>as well as </a:t>
                </a:r>
                <a:r>
                  <a:rPr lang="en-US" sz="1800" b="0" dirty="0" smtClean="0"/>
                  <a:t>determine which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d>
                      <m:d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</m:e>
                    </m:d>
                    <m:r>
                      <a:rPr lang="en-US" sz="1800" b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d>
                      <m:d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sSup>
                      <m:sSup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  <m:r>
                      <a:rPr lang="en-US" sz="1800" b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</m:oMath>
                </a14:m>
                <a:r>
                  <a:rPr lang="en-US" sz="1800" b="0" dirty="0"/>
                  <a:t>and/or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𝜅</m:t>
                    </m:r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1800" b="0" dirty="0" smtClean="0"/>
                  <a:t> should </a:t>
                </a:r>
                <a:r>
                  <a:rPr lang="en-US" sz="1800" b="0" dirty="0"/>
                  <a:t>be </a:t>
                </a:r>
                <a:r>
                  <a:rPr lang="en-US" sz="1800" b="0" dirty="0" smtClean="0"/>
                  <a:t>fixed </a:t>
                </a:r>
                <a:r>
                  <a:rPr lang="en-US" sz="1800" b="0" dirty="0"/>
                  <a:t>or allowed </a:t>
                </a:r>
                <a:r>
                  <a:rPr lang="en-US" sz="1800" b="0" dirty="0" smtClean="0"/>
                  <a:t>to vary </a:t>
                </a:r>
                <a:r>
                  <a:rPr lang="en-US" sz="1800" b="0" dirty="0"/>
                  <a:t>spatially. </a:t>
                </a:r>
                <a:endParaRPr lang="en-US" sz="1800" b="0" dirty="0" smtClean="0"/>
              </a:p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However</a:t>
                </a:r>
                <a:r>
                  <a:rPr lang="en-US" sz="1800" b="0" dirty="0"/>
                  <a:t>, some care should be taken in choosing which quantities should </a:t>
                </a:r>
                <a:r>
                  <a:rPr lang="en-US" sz="1800" b="0" dirty="0" smtClean="0"/>
                  <a:t>be spatially-varying</a:t>
                </a:r>
                <a:r>
                  <a:rPr lang="en-US" sz="1800" b="0" dirty="0"/>
                  <a:t>: for example, </a:t>
                </a:r>
                <a:r>
                  <a:rPr lang="en-US" sz="1800" b="0" dirty="0" err="1">
                    <a:solidFill>
                      <a:srgbClr val="011993"/>
                    </a:solidFill>
                  </a:rPr>
                  <a:t>Anderes</a:t>
                </a:r>
                <a:r>
                  <a:rPr lang="en-US" sz="1800" b="0" dirty="0">
                    <a:solidFill>
                      <a:srgbClr val="011993"/>
                    </a:solidFill>
                  </a:rPr>
                  <a:t> and Stein </a:t>
                </a:r>
                <a:r>
                  <a:rPr lang="en-US" sz="1800" b="0" dirty="0"/>
                  <a:t>(</a:t>
                </a:r>
                <a:r>
                  <a:rPr lang="en-US" sz="1800" b="0" dirty="0">
                    <a:solidFill>
                      <a:srgbClr val="011993"/>
                    </a:solidFill>
                  </a:rPr>
                  <a:t>2011</a:t>
                </a:r>
                <a:r>
                  <a:rPr lang="en-US" sz="1800" b="0" dirty="0"/>
                  <a:t>) note that allowing both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d>
                      <m:d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sz="1800" b="0" dirty="0"/>
                  <a:t> and</a:t>
                </a:r>
                <a:r>
                  <a:rPr lang="en-US" sz="18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𝜅</m:t>
                    </m:r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1800" b="0" dirty="0"/>
                  <a:t> to vary over space leads to issues with </a:t>
                </a:r>
                <a:r>
                  <a:rPr lang="en-US" sz="1800" b="0" dirty="0" err="1"/>
                  <a:t>identiability</a:t>
                </a:r>
                <a:r>
                  <a:rPr lang="en-US" sz="1800" b="0" dirty="0"/>
                  <a:t>.</a:t>
                </a:r>
                <a:endParaRPr lang="en-US" sz="1800" b="0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85800"/>
                <a:ext cx="7391400" cy="2657138"/>
              </a:xfrm>
              <a:prstGeom prst="rect">
                <a:avLst/>
              </a:prstGeom>
              <a:blipFill rotWithShape="0">
                <a:blip r:embed="rId2"/>
                <a:stretch>
                  <a:fillRect l="-660" t="-690" r="-989" b="-1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015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Nonstationary Models II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533400" y="762000"/>
                <a:ext cx="8077200" cy="5733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600"/>
                  </a:lnSpc>
                </a:pPr>
                <a:r>
                  <a:rPr lang="en-US" sz="1800" b="0" dirty="0" smtClean="0"/>
                  <a:t>To reduce the computational demands of fitting this model, </a:t>
                </a:r>
                <a:r>
                  <a:rPr lang="en-US" sz="1800" b="0" dirty="0" err="1" smtClean="0"/>
                  <a:t>Risser</a:t>
                </a:r>
                <a:r>
                  <a:rPr lang="en-US" sz="1800" b="0" dirty="0" smtClean="0"/>
                  <a:t> &amp; Calder use the </a:t>
                </a:r>
                <a:r>
                  <a:rPr lang="en-US" sz="1800" b="0" i="1" dirty="0" smtClean="0">
                    <a:solidFill>
                      <a:srgbClr val="C00000"/>
                    </a:solidFill>
                  </a:rPr>
                  <a:t>discretized basis kernel </a:t>
                </a:r>
                <a:r>
                  <a:rPr lang="en-US" sz="1800" b="0" dirty="0" smtClean="0"/>
                  <a:t>approach of Higdon (1998).  The estimated Gaussian kernel function at any specified location is a weighted average of “basis” kernel functions, estimated locally over the region of interest.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800" b="0" dirty="0" smtClean="0"/>
                  <a:t>Define </a:t>
                </a:r>
                <a:r>
                  <a:rPr lang="en-US" sz="1800" b="0" i="1" dirty="0" smtClean="0">
                    <a:solidFill>
                      <a:srgbClr val="C00000"/>
                    </a:solidFill>
                  </a:rPr>
                  <a:t>mixture component locations</a:t>
                </a:r>
                <a:r>
                  <a:rPr lang="en-US" sz="1800" b="0" dirty="0" smtClean="0"/>
                  <a:t>, typically on a regular grid, with parameters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  <m:r>
                          <a:rPr lang="en-US" sz="1800" b="0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mr-IN" sz="18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  <m:r>
                                  <a:rPr lang="en-US" sz="1800" b="0" i="1" baseline="3000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𝜏</m:t>
                                </m:r>
                                <m:r>
                                  <a:rPr lang="en-US" sz="1800" b="0" i="1" baseline="3000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lang="en-US" sz="1800" b="0" i="1" smtClean="0">
                            <a:latin typeface="Cambria Math" charset="0"/>
                          </a:rPr>
                          <m:t>: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𝑘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=1,⋯,</m:t>
                        </m:r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</m:d>
                    <m:r>
                      <a:rPr lang="en-US" sz="1800" b="0" i="1" smtClean="0">
                        <a:latin typeface="Cambria Math" charset="0"/>
                      </a:rPr>
                      <m:t>.</m:t>
                    </m:r>
                  </m:oMath>
                </a14:m>
                <a:r>
                  <a:rPr lang="en-US" sz="1800" b="0" dirty="0" smtClean="0"/>
                  <a:t>  Then the parameter set for arbitrary location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1800" b="0" dirty="0" smtClean="0"/>
                  <a:t> is calculated as: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is-I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sup>
                      <m:e>
                        <m:r>
                          <a:rPr lang="is-I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  <m:r>
                          <a:rPr lang="en-US" sz="2000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b="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US" sz="2000" b="0" i="1" baseline="-25000">
                        <a:latin typeface="Cambria Math" charset="0"/>
                        <a:ea typeface="Cambria Math" charset="0"/>
                        <a:cs typeface="Cambria Math" charset="0"/>
                      </a:rPr>
                      <m:t>𝑘</m:t>
                    </m:r>
                  </m:oMath>
                </a14:m>
                <a:r>
                  <a:rPr lang="en-US" sz="2000" b="0" dirty="0" smtClean="0"/>
                  <a:t>,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s-I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𝜔</m:t>
                      </m:r>
                      <m:r>
                        <a:rPr lang="en-US" sz="2000" b="0" i="1" baseline="-2500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𝑘</m:t>
                      </m:r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)∝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mr-I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𝑏𝑘</m:t>
                                  </m:r>
                                </m:e>
                              </m:d>
                              <m:r>
                                <a:rPr lang="en-US" sz="2000" b="0" i="1" baseline="30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b="0" dirty="0" smtClean="0"/>
              </a:p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For example, the kernel matrix for location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</m:oMath>
                </a14:m>
                <a:r>
                  <a:rPr lang="en-US" sz="1800" b="0" dirty="0" smtClean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d>
                      <m:dPr>
                        <m:ctrl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is-I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sup>
                      <m:e>
                        <m:r>
                          <a:rPr lang="is-I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  <m:r>
                          <a:rPr lang="en-US" sz="1800" b="0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  <m:r>
                      <m:rPr>
                        <m:sty m:val="p"/>
                      </m:rPr>
                      <a:rPr lang="el-GR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r>
                      <a:rPr lang="en-US" sz="1800" b="0" i="1" baseline="-25000">
                        <a:latin typeface="Cambria Math" charset="0"/>
                        <a:ea typeface="Cambria Math" charset="0"/>
                        <a:cs typeface="Cambria Math" charset="0"/>
                      </a:rPr>
                      <m:t>𝑘</m:t>
                    </m:r>
                    <m:r>
                      <a:rPr lang="en-US" sz="1800" b="0" i="1" baseline="-2500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1800" b="0" dirty="0" smtClean="0"/>
                  <a:t>.</a:t>
                </a:r>
              </a:p>
              <a:p>
                <a:r>
                  <a:rPr lang="en-US" sz="1800" b="0" dirty="0" smtClean="0"/>
                  <a:t>We must specify the tuning parameter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US" sz="1800" b="0" i="1" baseline="-25000">
                        <a:latin typeface="Cambria Math" charset="0"/>
                        <a:ea typeface="Cambria Math" charset="0"/>
                        <a:cs typeface="Cambria Math" charset="0"/>
                      </a:rPr>
                      <m:t>𝜔</m:t>
                    </m:r>
                  </m:oMath>
                </a14:m>
                <a:r>
                  <a:rPr lang="en-US" sz="1800" b="0" dirty="0" smtClean="0"/>
                  <a:t> as well as the size and spacing of the grid of mixture locations. The modeler chooses which </a:t>
                </a:r>
                <a:r>
                  <a:rPr lang="en-US" sz="1800" b="0" dirty="0"/>
                  <a:t>parameters should be spatially-varying: the kernel matrices, </a:t>
                </a:r>
                <a:r>
                  <a:rPr lang="en-US" sz="1800" b="0" dirty="0" smtClean="0"/>
                  <a:t>the process </a:t>
                </a:r>
                <a:r>
                  <a:rPr lang="en-US" sz="1800" b="0" dirty="0"/>
                  <a:t>variance, the nugget variance, and the </a:t>
                </a:r>
                <a:r>
                  <a:rPr lang="en-US" sz="1800" b="0" dirty="0" smtClean="0"/>
                  <a:t>smoothness.</a:t>
                </a:r>
              </a:p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Having done so, the number of parameters is linear in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𝐾</m:t>
                    </m:r>
                  </m:oMath>
                </a14:m>
                <a:r>
                  <a:rPr lang="en-US" sz="1800" b="0" dirty="0" smtClean="0"/>
                  <a:t>, the number of mixture component locations, instead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1800" b="0" dirty="0" smtClean="0"/>
                  <a:t>, the sample size.</a:t>
                </a:r>
                <a:endParaRPr lang="en-US" sz="1800" b="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762000"/>
                <a:ext cx="8077200" cy="5733621"/>
              </a:xfrm>
              <a:prstGeom prst="rect">
                <a:avLst/>
              </a:prstGeom>
              <a:blipFill rotWithShape="0">
                <a:blip r:embed="rId2"/>
                <a:stretch>
                  <a:fillRect l="-679" b="-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5687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Nonstationary Models II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533400" y="762000"/>
                <a:ext cx="8077200" cy="5666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600"/>
                  </a:lnSpc>
                </a:pPr>
                <a:r>
                  <a:rPr lang="en-US" sz="1800" b="0" dirty="0" smtClean="0"/>
                  <a:t>Prediction proceeds by the usual conditional Gaussian calculations  using plug-in estimates of the parameters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</m:acc>
                  </m:oMath>
                </a14:m>
                <a:r>
                  <a:rPr lang="en-US" sz="1800" b="0" dirty="0" smtClean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1800" b="0" dirty="0" smtClean="0"/>
                  <a:t>, computed by local likelihood estimation, as explained below.</a:t>
                </a:r>
              </a:p>
              <a:p>
                <a:pPr>
                  <a:lnSpc>
                    <a:spcPts val="2600"/>
                  </a:lnSpc>
                </a:pPr>
                <a:endParaRPr lang="en-US" sz="1800" b="0" dirty="0"/>
              </a:p>
              <a:p>
                <a:pPr>
                  <a:lnSpc>
                    <a:spcPts val="2600"/>
                  </a:lnSpc>
                </a:pPr>
                <a:r>
                  <a:rPr lang="en-US" sz="1800" b="0" dirty="0" err="1" smtClean="0"/>
                  <a:t>Risser</a:t>
                </a:r>
                <a:r>
                  <a:rPr lang="en-US" sz="1800" b="0" dirty="0" smtClean="0"/>
                  <a:t> and Calder consider a number of out-of-sample evaluation criteria: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𝑀𝑆𝑃𝐸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0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is-IS" sz="2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b="0" i="1" smtClean="0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smtClean="0"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b="0" dirty="0" smtClean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en-US" sz="2000" b="0" dirty="0" smtClean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2000" b="0" i="1">
                          <a:latin typeface="Cambria Math" charset="0"/>
                        </a:rPr>
                        <m:t>𝑀𝑆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𝐷𝑅</m:t>
                      </m:r>
                      <m:r>
                        <a:rPr lang="en-US" sz="2000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>
                              <a:latin typeface="Cambria Math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000" b="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sz="2000" b="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f>
                            <m:fPr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s-IS" sz="2000" b="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mr-IN" sz="2000" b="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000" b="0" i="1"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>
                                              <a:latin typeface="Cambria Math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r>
                                        <a:rPr lang="en-US" sz="2000" b="0" i="1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b="0" i="1"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000" b="0" i="1">
                                                  <a:latin typeface="Cambria Math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0" i="1">
                                                  <a:latin typeface="Cambria Math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b="0" i="1"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>
                                              <a:latin typeface="Cambria Math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acc>
                                <m:accPr>
                                  <m:chr m:val="̂"/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mr-I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  <m:r>
                                    <a:rPr lang="en-US" sz="2000" b="0" i="1" baseline="-2500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e>
                              </m:acc>
                            </m:den>
                          </m:f>
                        </m:e>
                      </m:nary>
                    </m:oMath>
                  </m:oMathPara>
                </a14:m>
                <a:endParaRPr lang="en-US" sz="2000" b="0" dirty="0" smtClean="0"/>
              </a:p>
              <a:p>
                <a:pPr>
                  <a:lnSpc>
                    <a:spcPts val="25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b="0" dirty="0" smtClean="0"/>
                  <a:t>And a continuous rank probability score, CRPS (</a:t>
                </a:r>
                <a:r>
                  <a:rPr lang="en-US" sz="1800" b="0" dirty="0" err="1" smtClean="0"/>
                  <a:t>Gneiting</a:t>
                </a:r>
                <a:r>
                  <a:rPr lang="en-US" sz="1800" b="0" dirty="0" smtClean="0"/>
                  <a:t> and </a:t>
                </a:r>
                <a:r>
                  <a:rPr lang="en-US" sz="1800" b="0" dirty="0" err="1" smtClean="0"/>
                  <a:t>Raftery</a:t>
                </a:r>
                <a:r>
                  <a:rPr lang="en-US" sz="1800" b="0" dirty="0" smtClean="0"/>
                  <a:t> 2007), which measures the fit of the predictive density. </a:t>
                </a:r>
                <a:r>
                  <a:rPr lang="en-US" sz="1800" b="0" dirty="0"/>
                  <a:t>L</a:t>
                </a:r>
                <a:r>
                  <a:rPr lang="en-US" sz="1800" b="0" dirty="0" smtClean="0"/>
                  <a:t>arger </a:t>
                </a:r>
                <a:r>
                  <a:rPr lang="en-US" sz="1800" b="0" dirty="0"/>
                  <a:t>CRPS </a:t>
                </a:r>
                <a:r>
                  <a:rPr lang="en-US" sz="1800" b="0" dirty="0" smtClean="0"/>
                  <a:t>(smaller </a:t>
                </a:r>
                <a:r>
                  <a:rPr lang="en-US" sz="1800" b="0" dirty="0"/>
                  <a:t>negative values) indicates better model </a:t>
                </a:r>
                <a:r>
                  <a:rPr lang="en-US" sz="1800" b="0" dirty="0" smtClean="0"/>
                  <a:t>fit</a:t>
                </a:r>
                <a:r>
                  <a:rPr lang="en-US" sz="1800" b="0" dirty="0"/>
                  <a:t>.</a:t>
                </a:r>
              </a:p>
              <a:p>
                <a:pPr>
                  <a:lnSpc>
                    <a:spcPts val="25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1800" b="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762000"/>
                <a:ext cx="8077200" cy="5666616"/>
              </a:xfrm>
              <a:prstGeom prst="rect">
                <a:avLst/>
              </a:prstGeom>
              <a:blipFill rotWithShape="0">
                <a:blip r:embed="rId2"/>
                <a:stretch>
                  <a:fillRect l="-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837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Nonstationary Models 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762000"/>
            <a:ext cx="8077200" cy="40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0" dirty="0" smtClean="0">
                <a:solidFill>
                  <a:schemeClr val="accent2"/>
                </a:solidFill>
              </a:rPr>
              <a:t>Computationally efficient inference.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67267" y="1330485"/>
                <a:ext cx="7924800" cy="4880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Fast and efficient </a:t>
                </a:r>
                <a:r>
                  <a:rPr lang="en-US" sz="1800" b="0" dirty="0"/>
                  <a:t>inference for </a:t>
                </a:r>
                <a:r>
                  <a:rPr lang="en-US" sz="1800" b="0" dirty="0" smtClean="0"/>
                  <a:t>a nonstationary </a:t>
                </a:r>
                <a:r>
                  <a:rPr lang="en-US" sz="1800" b="0" dirty="0"/>
                  <a:t>process convolution</a:t>
                </a:r>
              </a:p>
              <a:p>
                <a:pPr>
                  <a:lnSpc>
                    <a:spcPts val="2500"/>
                  </a:lnSpc>
                </a:pPr>
                <a:r>
                  <a:rPr lang="en-US" sz="1800" b="0" dirty="0"/>
                  <a:t>model has yet to be made readily available for general use. </a:t>
                </a:r>
                <a:r>
                  <a:rPr lang="en-US" sz="1800" b="0" dirty="0" smtClean="0"/>
                  <a:t>The equation for the nonstationary spatial covariance,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𝐶</m:t>
                        </m:r>
                      </m:e>
                      <m:sup>
                        <m:r>
                          <a:rPr lang="en-US" sz="1800" b="0" i="1" smtClean="0">
                            <a:latin typeface="Cambria Math" charset="0"/>
                          </a:rPr>
                          <m:t>𝑁𝑆</m:t>
                        </m:r>
                      </m:sup>
                    </m:sSup>
                    <m:r>
                      <a:rPr lang="en-US" sz="1800" b="0" i="1" smtClean="0">
                        <a:latin typeface="Cambria Math" charset="0"/>
                      </a:rPr>
                      <m:t>(</m:t>
                    </m:r>
                    <m:r>
                      <a:rPr lang="en-US" sz="1800" b="0" i="1" smtClean="0">
                        <a:latin typeface="Cambria Math" charset="0"/>
                      </a:rPr>
                      <m:t>𝑠</m:t>
                    </m:r>
                    <m:r>
                      <a:rPr lang="en-US" sz="1800" b="0" i="1" smtClean="0">
                        <a:latin typeface="Cambria Math" charset="0"/>
                      </a:rPr>
                      <m:t>,</m:t>
                    </m:r>
                    <m:sSup>
                      <m:sSup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sz="1800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1800" b="0" i="1" smtClean="0">
                        <a:latin typeface="Cambria Math" charset="0"/>
                      </a:rPr>
                      <m:t>;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1800" b="0" dirty="0" smtClean="0"/>
                  <a:t>, requires </a:t>
                </a:r>
                <a:r>
                  <a:rPr lang="en-US" sz="1800" b="0" dirty="0"/>
                  <a:t>some kind of constraints and has </a:t>
                </a:r>
                <a:r>
                  <a:rPr lang="en-US" sz="1800" b="0" dirty="0" smtClean="0"/>
                  <a:t>suffered </a:t>
                </a:r>
                <a:r>
                  <a:rPr lang="en-US" sz="1800" b="0" dirty="0"/>
                  <a:t>from a lack </a:t>
                </a:r>
                <a:r>
                  <a:rPr lang="en-US" sz="1800" b="0" dirty="0" smtClean="0"/>
                  <a:t>of widespread </a:t>
                </a:r>
                <a:r>
                  <a:rPr lang="en-US" sz="1800" b="0" dirty="0"/>
                  <a:t>use due to the complexity of the requisite model </a:t>
                </a:r>
                <a:r>
                  <a:rPr lang="en-US" sz="1800" b="0" dirty="0" smtClean="0"/>
                  <a:t>fitting </a:t>
                </a:r>
                <a:r>
                  <a:rPr lang="en-US" sz="1800" b="0" dirty="0"/>
                  <a:t>and limited </a:t>
                </a:r>
                <a:r>
                  <a:rPr lang="en-US" sz="1800" b="0" dirty="0" smtClean="0"/>
                  <a:t>pre-packaged options</a:t>
                </a:r>
                <a:r>
                  <a:rPr lang="en-US" sz="1800" b="0" dirty="0"/>
                  <a:t>. Focusing on the spatially-varying local anisotropy </a:t>
                </a:r>
                <a:r>
                  <a:rPr lang="en-US" sz="1800" b="0" dirty="0" smtClean="0"/>
                  <a:t>matrices, </a:t>
                </a:r>
                <a:r>
                  <a:rPr lang="en-US" sz="1800" b="0" dirty="0"/>
                  <a:t>the </a:t>
                </a:r>
                <a:r>
                  <a:rPr lang="en-US" sz="1800" b="0" dirty="0" smtClean="0"/>
                  <a:t>covariance function requires </a:t>
                </a:r>
                <a:r>
                  <a:rPr lang="en-US" sz="1800" b="0" dirty="0"/>
                  <a:t>a kernel matrix at every observation and prediction </a:t>
                </a:r>
                <a:r>
                  <a:rPr lang="en-US" sz="1800" b="0" dirty="0" smtClean="0"/>
                  <a:t>location of </a:t>
                </a:r>
                <a:r>
                  <a:rPr lang="en-US" sz="1800" b="0" dirty="0"/>
                  <a:t>interest</a:t>
                </a:r>
                <a:r>
                  <a:rPr lang="en-US" sz="1800" b="0" dirty="0" smtClean="0"/>
                  <a:t>.</a:t>
                </a:r>
              </a:p>
              <a:p>
                <a:pPr>
                  <a:lnSpc>
                    <a:spcPts val="2500"/>
                  </a:lnSpc>
                </a:pPr>
                <a:endParaRPr lang="en-US" sz="1800" b="0" dirty="0"/>
              </a:p>
              <a:p>
                <a:pPr>
                  <a:lnSpc>
                    <a:spcPts val="2500"/>
                  </a:lnSpc>
                </a:pPr>
                <a:r>
                  <a:rPr lang="en-US" sz="1800" b="0" dirty="0" err="1" smtClean="0"/>
                  <a:t>Paciorek</a:t>
                </a:r>
                <a:r>
                  <a:rPr lang="en-US" sz="1800" b="0" dirty="0" smtClean="0"/>
                  <a:t> </a:t>
                </a:r>
                <a:r>
                  <a:rPr lang="en-US" sz="1800" b="0" dirty="0"/>
                  <a:t>and </a:t>
                </a:r>
                <a:r>
                  <a:rPr lang="en-US" sz="1800" b="0" dirty="0" err="1"/>
                  <a:t>Schervish</a:t>
                </a:r>
                <a:r>
                  <a:rPr lang="en-US" sz="1800" b="0" dirty="0"/>
                  <a:t> </a:t>
                </a:r>
                <a:r>
                  <a:rPr lang="en-US" sz="1800" b="0" dirty="0"/>
                  <a:t>(</a:t>
                </a:r>
                <a:r>
                  <a:rPr lang="en-US" sz="1800" b="0" dirty="0"/>
                  <a:t>2006</a:t>
                </a:r>
                <a:r>
                  <a:rPr lang="en-US" sz="1800" b="0" dirty="0"/>
                  <a:t>) accomplish this by modeling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(∙)</m:t>
                    </m:r>
                  </m:oMath>
                </a14:m>
                <a:r>
                  <a:rPr lang="en-US" sz="1800" b="0" dirty="0" smtClean="0"/>
                  <a:t> </a:t>
                </a:r>
                <a:r>
                  <a:rPr lang="en-US" sz="1800" b="0" dirty="0"/>
                  <a:t>as itself a (</a:t>
                </a:r>
                <a:r>
                  <a:rPr lang="en-US" sz="1800" b="0" dirty="0" smtClean="0"/>
                  <a:t>stationary</a:t>
                </a:r>
                <a:r>
                  <a:rPr lang="en-US" sz="1800" b="0" dirty="0"/>
                  <a:t>) stochastic process, assigning Gaussian process priors to the elements of the </a:t>
                </a:r>
                <a:r>
                  <a:rPr lang="en-US" sz="1800" b="0" dirty="0" smtClean="0"/>
                  <a:t>spectral decomposition </a:t>
                </a:r>
                <a:r>
                  <a:rPr lang="en-US" sz="1800" b="0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(∙)</m:t>
                    </m:r>
                  </m:oMath>
                </a14:m>
                <a:r>
                  <a:rPr lang="en-US" sz="1800" b="0" dirty="0"/>
                  <a:t>; alternatively, </a:t>
                </a:r>
                <a:r>
                  <a:rPr lang="en-US" sz="1800" b="0" dirty="0" err="1"/>
                  <a:t>Katzfuss</a:t>
                </a:r>
                <a:r>
                  <a:rPr lang="en-US" sz="1800" b="0" dirty="0"/>
                  <a:t> </a:t>
                </a:r>
                <a:r>
                  <a:rPr lang="en-US" sz="1800" b="0" dirty="0"/>
                  <a:t>(</a:t>
                </a:r>
                <a:r>
                  <a:rPr lang="en-US" sz="1800" b="0" dirty="0"/>
                  <a:t>2013</a:t>
                </a:r>
                <a:r>
                  <a:rPr lang="en-US" sz="1800" b="0" dirty="0"/>
                  <a:t>) uses a basis function representation of</a:t>
                </a:r>
                <a:r>
                  <a:rPr lang="en-US" sz="1800" b="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(∙)</m:t>
                    </m:r>
                  </m:oMath>
                </a14:m>
                <a:r>
                  <a:rPr lang="en-US" sz="1800" b="0" dirty="0"/>
                  <a:t>. Both of these models are highly parameterized and require intricate Markov </a:t>
                </a:r>
                <a:r>
                  <a:rPr lang="en-US" sz="1800" b="0" dirty="0" smtClean="0"/>
                  <a:t>chain Monte </a:t>
                </a:r>
                <a:r>
                  <a:rPr lang="en-US" sz="1800" b="0" dirty="0"/>
                  <a:t>Carlo methods for model </a:t>
                </a:r>
                <a:r>
                  <a:rPr lang="en-US" sz="1800" b="0" dirty="0" smtClean="0"/>
                  <a:t>fitting</a:t>
                </a:r>
                <a:r>
                  <a:rPr lang="en-US" sz="1800" b="0" dirty="0"/>
                  <a:t>.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67" y="1330485"/>
                <a:ext cx="7924800" cy="4880119"/>
              </a:xfrm>
              <a:prstGeom prst="rect">
                <a:avLst/>
              </a:prstGeom>
              <a:blipFill rotWithShape="0">
                <a:blip r:embed="rId2"/>
                <a:stretch>
                  <a:fillRect l="-615" t="-250" r="-1231" b="-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Nonstationary Models 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762000"/>
            <a:ext cx="8077200" cy="40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0" dirty="0" smtClean="0">
                <a:solidFill>
                  <a:schemeClr val="accent2"/>
                </a:solidFill>
              </a:rPr>
              <a:t>Computationally efficient inference.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267" y="1330485"/>
            <a:ext cx="7924800" cy="2523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0" dirty="0" err="1" smtClean="0"/>
              <a:t>Risser</a:t>
            </a:r>
            <a:r>
              <a:rPr lang="en-US" sz="2000" b="0" dirty="0" smtClean="0"/>
              <a:t> and Calder achieve computational efficiency using 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0" dirty="0" smtClean="0"/>
              <a:t>(1) the </a:t>
            </a:r>
            <a:r>
              <a:rPr lang="en-US" sz="2000" b="0" dirty="0" smtClean="0">
                <a:solidFill>
                  <a:srgbClr val="C00000"/>
                </a:solidFill>
              </a:rPr>
              <a:t>discrete mixture representation </a:t>
            </a:r>
            <a:r>
              <a:rPr lang="en-US" sz="2000" b="0" dirty="0" smtClean="0"/>
              <a:t>above, and its requisite specification of the size/spacing of the basis grid, and the tuning parameter for the weight function, and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0" dirty="0" smtClean="0"/>
              <a:t>(2) the idea of using </a:t>
            </a:r>
            <a:r>
              <a:rPr lang="en-US" sz="2000" b="0" dirty="0" smtClean="0">
                <a:solidFill>
                  <a:srgbClr val="C00000"/>
                </a:solidFill>
              </a:rPr>
              <a:t>local likelihood estimation </a:t>
            </a:r>
            <a:r>
              <a:rPr lang="en-US" sz="2000" b="0" dirty="0" smtClean="0"/>
              <a:t>(</a:t>
            </a:r>
            <a:r>
              <a:rPr lang="en-US" sz="2000" b="0" dirty="0" err="1" smtClean="0"/>
              <a:t>Tibshirani</a:t>
            </a:r>
            <a:r>
              <a:rPr lang="en-US" sz="2000" b="0" dirty="0" smtClean="0"/>
              <a:t> and Hastie, 1987), rather than aim to optimize the full log-likelihood.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5129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Nonstationary Models 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762000"/>
            <a:ext cx="8077200" cy="40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0" dirty="0" smtClean="0">
                <a:solidFill>
                  <a:schemeClr val="accent2"/>
                </a:solidFill>
              </a:rPr>
              <a:t>Computationally efficient inference.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792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0" dirty="0" smtClean="0"/>
              <a:t>First, recall REML estimation.  The full log likelihood is</a:t>
            </a:r>
            <a:endParaRPr lang="en-US" sz="18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57400"/>
            <a:ext cx="6400800" cy="50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2765484"/>
            <a:ext cx="7543800" cy="70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1800" b="0" dirty="0" smtClean="0"/>
              <a:t>The “restricted” log likelihood (based on “n-p” linear combinations having expected value zero for all possible parameter values, can be written.</a:t>
            </a:r>
            <a:endParaRPr lang="en-US" sz="1800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671981"/>
            <a:ext cx="6096000" cy="558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64444" y="4230781"/>
                <a:ext cx="7543800" cy="73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(See the paper for specification of the matrix P.)  We maximize this and estimate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sz="1800" b="0" dirty="0" smtClean="0"/>
                  <a:t> by</a:t>
                </a:r>
                <a:endParaRPr lang="en-US" sz="1800" b="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44" y="4230781"/>
                <a:ext cx="7543800" cy="733534"/>
              </a:xfrm>
              <a:prstGeom prst="rect">
                <a:avLst/>
              </a:prstGeom>
              <a:blipFill rotWithShape="0">
                <a:blip r:embed="rId4"/>
                <a:stretch>
                  <a:fillRect l="-728" t="-1667"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5105400"/>
            <a:ext cx="4127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63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Nonstationary Models 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762000"/>
            <a:ext cx="8077200" cy="40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0" dirty="0" smtClean="0">
                <a:solidFill>
                  <a:schemeClr val="accent2"/>
                </a:solidFill>
              </a:rPr>
              <a:t>Computationally efficient inference.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09600" y="1447800"/>
                <a:ext cx="7620000" cy="3298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With </a:t>
                </a:r>
                <a:r>
                  <a:rPr lang="en-US" sz="1800" b="0" dirty="0" smtClean="0">
                    <a:solidFill>
                      <a:srgbClr val="C00000"/>
                    </a:solidFill>
                  </a:rPr>
                  <a:t>Local Likelihood Estimation </a:t>
                </a:r>
                <a:r>
                  <a:rPr lang="en-US" sz="1800" b="0" dirty="0" smtClean="0"/>
                  <a:t>(LLE), rather than optimize the restricted likelihood directly, we maximize it on neighborhoods for each mixture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800" b="0" dirty="0" smtClean="0"/>
                  <a:t>, a neighborhood depending on a radius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𝑟</m:t>
                    </m:r>
                  </m:oMath>
                </a14:m>
                <a:r>
                  <a:rPr lang="en-US" sz="1800" b="0" dirty="0" smtClean="0"/>
                  <a:t>, the “span” or window size for each mixture component:</a:t>
                </a:r>
              </a:p>
              <a:p>
                <a:pPr>
                  <a:lnSpc>
                    <a:spcPts val="2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𝑠</m:t>
                          </m:r>
                          <m:r>
                            <a:rPr lang="en-US" sz="1800" b="0" i="1" baseline="-25000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  <m:r>
                                <a:rPr lang="en-US" sz="1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  <m: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,⋯,</m:t>
                              </m:r>
                              <m: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𝑠𝑛</m:t>
                              </m:r>
                            </m:e>
                          </m:d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: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  <m:r>
                                <a:rPr lang="en-US" sz="1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𝑏𝑘</m:t>
                              </m:r>
                            </m:e>
                          </m:d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≤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1800" b="0" dirty="0" smtClean="0"/>
              </a:p>
              <a:p>
                <a:pPr>
                  <a:lnSpc>
                    <a:spcPts val="2500"/>
                  </a:lnSpc>
                </a:pPr>
                <a:r>
                  <a:rPr lang="en-US" sz="1800" b="0" dirty="0"/>
                  <a:t>a</a:t>
                </a:r>
                <a:r>
                  <a:rPr lang="en-US" sz="1800" b="0" dirty="0" smtClean="0"/>
                  <a:t>nd</a:t>
                </a:r>
              </a:p>
              <a:p>
                <a:pPr>
                  <a:lnSpc>
                    <a:spcPts val="2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𝑍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800" b="0" i="1" smtClean="0">
                              <a:latin typeface="Cambria Math" charset="0"/>
                            </a:rPr>
                            <m:t>: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𝑠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b="0" dirty="0" smtClean="0"/>
              </a:p>
              <a:p>
                <a:pPr>
                  <a:lnSpc>
                    <a:spcPts val="2500"/>
                  </a:lnSpc>
                </a:pPr>
                <a:endParaRPr lang="en-US" sz="1800" b="0" dirty="0"/>
              </a:p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Note:  The restricted likelihood to be optimized for each neighborhood will be based on a </a:t>
                </a:r>
                <a:r>
                  <a:rPr lang="en-US" sz="1800" b="0" dirty="0" smtClean="0">
                    <a:solidFill>
                      <a:srgbClr val="C00000"/>
                    </a:solidFill>
                  </a:rPr>
                  <a:t>stationary</a:t>
                </a:r>
                <a:r>
                  <a:rPr lang="en-US" sz="1800" b="0" dirty="0" smtClean="0"/>
                  <a:t> version of the spatial model:</a:t>
                </a:r>
                <a:endParaRPr lang="en-US" sz="1800" b="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447800"/>
                <a:ext cx="7620000" cy="3298339"/>
              </a:xfrm>
              <a:prstGeom prst="rect">
                <a:avLst/>
              </a:prstGeom>
              <a:blipFill rotWithShape="0">
                <a:blip r:embed="rId2"/>
                <a:stretch>
                  <a:fillRect l="-640" t="-555" r="-1360" b="-1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765895"/>
            <a:ext cx="3657600" cy="5718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85800" y="5337767"/>
                <a:ext cx="7543800" cy="386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0" dirty="0" smtClean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en-US" sz="1800" dirty="0" smtClean="0"/>
                  <a:t> </a:t>
                </a:r>
                <a:r>
                  <a:rPr lang="en-US" sz="1800" b="0" dirty="0" smtClean="0"/>
                  <a:t>is a stationary process with covariance function</a:t>
                </a:r>
                <a:endParaRPr lang="en-US" sz="18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337767"/>
                <a:ext cx="7543800" cy="386709"/>
              </a:xfrm>
              <a:prstGeom prst="rect">
                <a:avLst/>
              </a:prstGeom>
              <a:blipFill rotWithShape="0">
                <a:blip r:embed="rId4"/>
                <a:stretch>
                  <a:fillRect l="-728" t="-793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909639"/>
            <a:ext cx="4008586" cy="6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74"/>
            <a:ext cx="9144000" cy="68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Nonstationary Models 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762000"/>
            <a:ext cx="8077200" cy="40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0" dirty="0" smtClean="0">
                <a:solidFill>
                  <a:schemeClr val="accent2"/>
                </a:solidFill>
              </a:rPr>
              <a:t>Computationally efficient inference.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625" y="1442155"/>
            <a:ext cx="8001000" cy="70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1800" b="0" dirty="0" smtClean="0"/>
              <a:t>Note:  The kernel matrices are parameterized in terms of of the eigenvalues and angle of rotation of its spectral decomposition </a:t>
            </a:r>
            <a:endParaRPr lang="en-US" sz="18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358847"/>
            <a:ext cx="6673850" cy="7597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55625" y="3429000"/>
                <a:ext cx="7848600" cy="1054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The full model can </a:t>
                </a:r>
                <a:r>
                  <a:rPr lang="en-US" sz="1800" b="0" dirty="0"/>
                  <a:t>be </a:t>
                </a:r>
                <a:r>
                  <a:rPr lang="en-US" sz="1800" b="0" dirty="0" smtClean="0"/>
                  <a:t>fit </a:t>
                </a:r>
                <a:r>
                  <a:rPr lang="en-US" sz="1800" b="0" dirty="0"/>
                  <a:t>after plugging REML estimates </a:t>
                </a:r>
                <a:r>
                  <a:rPr lang="en-US" sz="1800" b="0" dirty="0" smtClean="0"/>
                  <a:t>into </a:t>
                </a:r>
                <a:r>
                  <a:rPr lang="en-US" sz="1800" b="0" dirty="0"/>
                  <a:t>the covariance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800" b="0" i="1">
                            <a:latin typeface="Cambria Math" charset="0"/>
                          </a:rPr>
                          <m:t>𝐶</m:t>
                        </m:r>
                      </m:e>
                      <m:sup>
                        <m:r>
                          <a:rPr lang="en-US" sz="1800" b="0" i="1">
                            <a:latin typeface="Cambria Math" charset="0"/>
                          </a:rPr>
                          <m:t>𝑁𝑆</m:t>
                        </m:r>
                      </m:sup>
                    </m:sSup>
                    <m:d>
                      <m:dPr>
                        <m:ctrlPr>
                          <a:rPr lang="en-US" sz="1800" b="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charset="0"/>
                          </a:rPr>
                          <m:t>𝑠</m:t>
                        </m:r>
                        <m:r>
                          <a:rPr lang="en-US" sz="1800" b="0" i="1"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800" b="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800" b="0" i="1">
                                <a:latin typeface="Cambria Math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1800" b="0" i="1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800" b="0" i="1">
                            <a:latin typeface="Cambria Math" charset="0"/>
                          </a:rPr>
                          <m:t>;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d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1800" b="0" dirty="0" smtClean="0"/>
                  <a:t>using </a:t>
                </a:r>
                <a:r>
                  <a:rPr lang="en-US" sz="1800" b="0" dirty="0"/>
                  <a:t>the discrete </a:t>
                </a:r>
                <a:r>
                  <a:rPr lang="en-US" sz="1800" b="0" dirty="0" smtClean="0"/>
                  <a:t>basis representation</a:t>
                </a:r>
                <a:endParaRPr lang="en-US" sz="1800" b="0" dirty="0"/>
              </a:p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to </a:t>
                </a:r>
                <a:r>
                  <a:rPr lang="en-US" sz="1800" b="0" dirty="0"/>
                  <a:t>calculate the likelihood for the observed data.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25" y="3429000"/>
                <a:ext cx="7848600" cy="1054135"/>
              </a:xfrm>
              <a:prstGeom prst="rect">
                <a:avLst/>
              </a:prstGeom>
              <a:blipFill rotWithShape="0">
                <a:blip r:embed="rId3"/>
                <a:stretch>
                  <a:fillRect l="-621" t="-1744" r="-46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5279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Nonstationary Models 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665398"/>
            <a:ext cx="8077200" cy="40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0" dirty="0" smtClean="0">
                <a:solidFill>
                  <a:schemeClr val="accent2"/>
                </a:solidFill>
              </a:rPr>
              <a:t>Computationally efficient inference.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540587" y="1103414"/>
                <a:ext cx="7848600" cy="5619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sz="1800" b="0" dirty="0" smtClean="0"/>
                  <a:t>This is a very nice computational method, </a:t>
                </a:r>
                <a:r>
                  <a:rPr lang="en-US" sz="1800" b="0" dirty="0" smtClean="0">
                    <a:solidFill>
                      <a:srgbClr val="C00000"/>
                    </a:solidFill>
                  </a:rPr>
                  <a:t>but</a:t>
                </a:r>
                <a:r>
                  <a:rPr lang="en-US" sz="1800" b="0" dirty="0" smtClean="0"/>
                  <a:t> it requires specification of many moving parts:</a:t>
                </a:r>
              </a:p>
              <a:p>
                <a:pPr marL="285750" indent="-285750">
                  <a:lnSpc>
                    <a:spcPts val="2500"/>
                  </a:lnSpc>
                  <a:buFont typeface="Arial" charset="0"/>
                  <a:buChar char="•"/>
                </a:pPr>
                <a:r>
                  <a:rPr lang="en-US" sz="1800" b="0" dirty="0" smtClean="0"/>
                  <a:t>the </a:t>
                </a:r>
                <a:r>
                  <a:rPr lang="en-US" sz="1800" b="0" i="1" dirty="0"/>
                  <a:t>number</a:t>
                </a:r>
                <a:r>
                  <a:rPr lang="en-US" sz="1800" b="0" dirty="0"/>
                  <a:t> and </a:t>
                </a:r>
                <a:r>
                  <a:rPr lang="en-US" sz="1800" b="0" i="1" dirty="0"/>
                  <a:t>placement</a:t>
                </a:r>
                <a:r>
                  <a:rPr lang="en-US" sz="1800" b="0" dirty="0"/>
                  <a:t> of </a:t>
                </a:r>
                <a:r>
                  <a:rPr lang="en-US" sz="1800" b="0" i="1" dirty="0"/>
                  <a:t>mixture component </a:t>
                </a:r>
                <a:r>
                  <a:rPr lang="en-US" sz="1800" b="0" i="1" dirty="0" smtClean="0"/>
                  <a:t>locations</a:t>
                </a:r>
                <a:r>
                  <a:rPr lang="en-US" sz="1800" b="0" dirty="0" smtClean="0"/>
                  <a:t>, </a:t>
                </a:r>
              </a:p>
              <a:p>
                <a:pPr marL="285750" indent="-285750">
                  <a:lnSpc>
                    <a:spcPts val="2500"/>
                  </a:lnSpc>
                  <a:buFont typeface="Arial" charset="0"/>
                  <a:buChar char="•"/>
                </a:pPr>
                <a:r>
                  <a:rPr lang="en-US" sz="1800" b="0" dirty="0" smtClean="0"/>
                  <a:t>selecting </a:t>
                </a:r>
                <a:r>
                  <a:rPr lang="en-US" sz="1800" b="0" i="1" dirty="0"/>
                  <a:t>which of the spatial dependence parameters should be </a:t>
                </a:r>
                <a:r>
                  <a:rPr lang="en-US" sz="1800" b="0" i="1" dirty="0" smtClean="0"/>
                  <a:t>fixed </a:t>
                </a:r>
                <a:r>
                  <a:rPr lang="en-US" sz="1800" b="0" dirty="0" smtClean="0"/>
                  <a:t>or allowed </a:t>
                </a:r>
                <a:r>
                  <a:rPr lang="en-US" sz="1800" b="0" dirty="0"/>
                  <a:t>to vary spatially, </a:t>
                </a:r>
                <a:endParaRPr lang="en-US" sz="1800" b="0" dirty="0" smtClean="0"/>
              </a:p>
              <a:p>
                <a:pPr marL="285750" indent="-285750">
                  <a:lnSpc>
                    <a:spcPts val="2500"/>
                  </a:lnSpc>
                  <a:buFont typeface="Arial" charset="0"/>
                  <a:buChar char="•"/>
                </a:pPr>
                <a:r>
                  <a:rPr lang="en-US" sz="1800" b="0" dirty="0" smtClean="0"/>
                  <a:t>the </a:t>
                </a:r>
                <a:r>
                  <a:rPr lang="en-US" sz="1800" b="0" i="1" dirty="0"/>
                  <a:t>tuning </a:t>
                </a:r>
                <a:r>
                  <a:rPr lang="en-US" sz="1800" b="0" i="1" dirty="0" smtClean="0"/>
                  <a:t>parameter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sz="1800" b="0" dirty="0" smtClean="0"/>
                  <a:t> </a:t>
                </a:r>
                <a:r>
                  <a:rPr lang="en-US" sz="1800" b="0" dirty="0"/>
                  <a:t>for the weighting function </a:t>
                </a:r>
                <a:r>
                  <a:rPr lang="en-US" sz="1800" b="0" i="1" dirty="0"/>
                  <a:t>w</a:t>
                </a:r>
                <a:r>
                  <a:rPr lang="en-US" sz="1800" b="0" dirty="0"/>
                  <a:t>, </a:t>
                </a:r>
                <a:endParaRPr lang="en-US" sz="1800" b="0" dirty="0" smtClean="0"/>
              </a:p>
              <a:p>
                <a:pPr marL="285750" indent="-285750">
                  <a:lnSpc>
                    <a:spcPts val="2500"/>
                  </a:lnSpc>
                  <a:buFont typeface="Arial" charset="0"/>
                  <a:buChar char="•"/>
                </a:pPr>
                <a:r>
                  <a:rPr lang="en-US" sz="1800" b="0" dirty="0" smtClean="0"/>
                  <a:t>the </a:t>
                </a:r>
                <a:r>
                  <a:rPr lang="en-US" sz="1800" b="0" i="1" dirty="0" smtClean="0"/>
                  <a:t>fitting radius </a:t>
                </a:r>
                <a:r>
                  <a:rPr lang="en-US" sz="1800" b="0" dirty="0" smtClean="0"/>
                  <a:t>r for the local likelihood estimation. </a:t>
                </a:r>
                <a:endParaRPr lang="en-US" sz="1800" b="0" dirty="0"/>
              </a:p>
              <a:p>
                <a:pPr>
                  <a:lnSpc>
                    <a:spcPts val="2500"/>
                  </a:lnSpc>
                  <a:spcBef>
                    <a:spcPts val="600"/>
                  </a:spcBef>
                </a:pPr>
                <a:r>
                  <a:rPr lang="en-US" sz="1800" b="0" dirty="0" smtClean="0"/>
                  <a:t>Parameter </a:t>
                </a:r>
                <a:r>
                  <a:rPr lang="en-US" sz="1800" b="0" dirty="0"/>
                  <a:t>estimates for this model are likely to be sensitive to the choice of </a:t>
                </a:r>
                <a:r>
                  <a:rPr lang="en-US" sz="1800" b="0" i="1" dirty="0"/>
                  <a:t>K</a:t>
                </a:r>
                <a:r>
                  <a:rPr lang="en-US" sz="1800" b="0" dirty="0"/>
                  <a:t> </a:t>
                </a:r>
                <a:r>
                  <a:rPr lang="en-US" sz="1800" b="0" dirty="0" smtClean="0"/>
                  <a:t>and the </a:t>
                </a:r>
                <a:r>
                  <a:rPr lang="en-US" sz="1800" b="0" dirty="0"/>
                  <a:t>placement of mixture component locations</a:t>
                </a:r>
                <a:r>
                  <a:rPr lang="en-US" sz="1800" b="0" dirty="0" smtClean="0"/>
                  <a:t>. </a:t>
                </a:r>
                <a:r>
                  <a:rPr lang="en-US" sz="1800" b="0" dirty="0" err="1">
                    <a:solidFill>
                      <a:srgbClr val="011993"/>
                    </a:solidFill>
                  </a:rPr>
                  <a:t>Tibshirani</a:t>
                </a:r>
                <a:r>
                  <a:rPr lang="en-US" sz="1800" b="0" dirty="0">
                    <a:solidFill>
                      <a:srgbClr val="011993"/>
                    </a:solidFill>
                  </a:rPr>
                  <a:t> and Hastie </a:t>
                </a:r>
                <a:r>
                  <a:rPr lang="en-US" sz="1800" b="0" dirty="0"/>
                  <a:t>(</a:t>
                </a:r>
                <a:r>
                  <a:rPr lang="en-US" sz="1800" b="0" dirty="0" smtClean="0">
                    <a:solidFill>
                      <a:srgbClr val="011993"/>
                    </a:solidFill>
                  </a:rPr>
                  <a:t>1987</a:t>
                </a:r>
                <a:r>
                  <a:rPr lang="en-US" sz="1800" b="0" dirty="0" smtClean="0"/>
                  <a:t>) discuss </a:t>
                </a:r>
                <a:r>
                  <a:rPr lang="en-US" sz="1800" b="0" dirty="0"/>
                  <a:t>the importance of </a:t>
                </a:r>
                <a:r>
                  <a:rPr lang="en-US" sz="1800" b="0" dirty="0" smtClean="0"/>
                  <a:t>choosing the radius </a:t>
                </a:r>
                <a:r>
                  <a:rPr lang="en-US" sz="1800" b="0" i="1" dirty="0" smtClean="0"/>
                  <a:t>r, </a:t>
                </a:r>
                <a:r>
                  <a:rPr lang="en-US" sz="1800" b="0" dirty="0" smtClean="0"/>
                  <a:t>suggesting </a:t>
                </a:r>
                <a:r>
                  <a:rPr lang="en-US" sz="1800" b="0" dirty="0"/>
                  <a:t>that the </a:t>
                </a:r>
                <a:r>
                  <a:rPr lang="en-US" sz="1800" b="0" dirty="0" smtClean="0"/>
                  <a:t>model should </a:t>
                </a:r>
                <a:r>
                  <a:rPr lang="en-US" sz="1800" b="0" dirty="0"/>
                  <a:t>be </a:t>
                </a:r>
                <a:r>
                  <a:rPr lang="en-US" sz="1800" b="0" dirty="0" smtClean="0"/>
                  <a:t>fit </a:t>
                </a:r>
                <a:r>
                  <a:rPr lang="en-US" sz="1800" b="0" dirty="0"/>
                  <a:t>using a range of </a:t>
                </a:r>
                <a:r>
                  <a:rPr lang="en-US" sz="1800" b="0" i="1" dirty="0"/>
                  <a:t>r</a:t>
                </a:r>
                <a:r>
                  <a:rPr lang="en-US" sz="1800" b="0" dirty="0"/>
                  <a:t> values, and use a global criterion such as the maximized </a:t>
                </a:r>
                <a:r>
                  <a:rPr lang="en-US" sz="1800" b="0" dirty="0" smtClean="0"/>
                  <a:t>overall likelihood</a:t>
                </a:r>
                <a:r>
                  <a:rPr lang="en-US" sz="1800" b="0" dirty="0"/>
                  <a:t>, cross-validation, or </a:t>
                </a:r>
                <a:r>
                  <a:rPr lang="en-US" sz="1800" b="0" dirty="0" err="1"/>
                  <a:t>Akaike's</a:t>
                </a:r>
                <a:r>
                  <a:rPr lang="en-US" sz="1800" b="0" dirty="0"/>
                  <a:t> Information Criterion to choose the </a:t>
                </a:r>
                <a:r>
                  <a:rPr lang="en-US" sz="1800" b="0" dirty="0" smtClean="0"/>
                  <a:t>final </a:t>
                </a:r>
                <a:r>
                  <a:rPr lang="en-US" sz="1800" b="0" dirty="0"/>
                  <a:t>model. </a:t>
                </a:r>
                <a:r>
                  <a:rPr lang="en-US" sz="1800" b="0" dirty="0" smtClean="0"/>
                  <a:t>This strategy </a:t>
                </a:r>
                <a:r>
                  <a:rPr lang="en-US" sz="1800" b="0" dirty="0"/>
                  <a:t>could either be implemented on a trial-and-error basis or in an automated </a:t>
                </a:r>
                <a:r>
                  <a:rPr lang="en-US" sz="1800" b="0" dirty="0" smtClean="0"/>
                  <a:t>scheme. Of </a:t>
                </a:r>
                <a:r>
                  <a:rPr lang="en-US" sz="1800" b="0" dirty="0"/>
                  <a:t>course, regardless of the number and locations of the mixture component centroids, </a:t>
                </a:r>
                <a:r>
                  <a:rPr lang="en-US" sz="1800" b="0" dirty="0" smtClean="0"/>
                  <a:t>the radius </a:t>
                </a:r>
                <a:r>
                  <a:rPr lang="en-US" sz="1800" b="0" dirty="0"/>
                  <a:t>r should be chosen such that a large enough number of data points are used to </a:t>
                </a:r>
                <a:r>
                  <a:rPr lang="en-US" sz="1800" b="0" dirty="0" smtClean="0"/>
                  <a:t>estimate a </a:t>
                </a:r>
                <a:r>
                  <a:rPr lang="en-US" sz="1800" b="0" dirty="0"/>
                  <a:t>local stationary model.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87" y="1103414"/>
                <a:ext cx="7848600" cy="5619487"/>
              </a:xfrm>
              <a:prstGeom prst="rect">
                <a:avLst/>
              </a:prstGeom>
              <a:blipFill rotWithShape="0">
                <a:blip r:embed="rId2"/>
                <a:stretch>
                  <a:fillRect l="-699" t="-217" r="-1243" b="-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1700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The  </a:t>
            </a:r>
            <a:r>
              <a:rPr lang="en-US" sz="2800" b="0" dirty="0" err="1" smtClean="0">
                <a:latin typeface="Courier" charset="0"/>
                <a:ea typeface="Courier" charset="0"/>
                <a:cs typeface="Courier" charset="0"/>
              </a:rPr>
              <a:t>convoSPAT</a:t>
            </a:r>
            <a:r>
              <a:rPr lang="en-US" sz="2800" b="0" dirty="0" smtClean="0"/>
              <a:t>  package for R</a:t>
            </a:r>
            <a:endParaRPr lang="en-US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453"/>
            <a:ext cx="9144000" cy="51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53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49" y="0"/>
            <a:ext cx="6896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3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88"/>
            <a:ext cx="9144000" cy="679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21"/>
            <a:ext cx="9144000" cy="679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2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5"/>
            <a:ext cx="9144000" cy="682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6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2"/>
            <a:ext cx="9144000" cy="68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5"/>
            <a:ext cx="9144000" cy="68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73"/>
            <a:ext cx="9144000" cy="683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919191"/>
        </a:lt2>
        <a:accent1>
          <a:srgbClr val="FFFFFF"/>
        </a:accent1>
        <a:accent2>
          <a:srgbClr val="00AE0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9D00"/>
        </a:accent6>
        <a:hlink>
          <a:srgbClr val="FC0128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 X:Applications:Microsoft Office X:Templates:Presentations:Designs:Blank Presentation</Template>
  <TotalTime>47899</TotalTime>
  <Pages>17</Pages>
  <Words>1829</Words>
  <Application>Microsoft Macintosh PowerPoint</Application>
  <PresentationFormat>On-screen Show (4:3)</PresentationFormat>
  <Paragraphs>88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Cambria Math</vt:lpstr>
      <vt:lpstr>Courier</vt:lpstr>
      <vt:lpstr>Helvetica</vt:lpstr>
      <vt:lpstr>LucidaGrande</vt:lpstr>
      <vt:lpstr>MS PGothic</vt:lpstr>
      <vt:lpstr>ＭＳ Ｐゴシック</vt:lpstr>
      <vt:lpstr>Times</vt:lpstr>
      <vt:lpstr>Arial</vt:lpstr>
      <vt:lpstr>Blank Presentation</vt:lpstr>
      <vt:lpstr>  Nonstationary spatial process modeling  Part II    Paul D. Sampson --- Catherine Calder Univ of Washington --- Ohio State University  this presentation derived from that presented at the Pan-American Advanced Study Institute on Spatio-Temporal Statistics Búzios, RJ, Brazil June 16-26, 2014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˳</Company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non-stationarity in space and time  for air quality data  Peter Guttorp University of Washington  peter@stat.washington.edu</dc:title>
  <dc:subject/>
  <dc:creator>Peter Guttorp</dc:creator>
  <cp:keywords/>
  <dc:description/>
  <cp:lastModifiedBy>Paul D Sampson</cp:lastModifiedBy>
  <cp:revision>199</cp:revision>
  <cp:lastPrinted>2017-10-17T19:46:04Z</cp:lastPrinted>
  <dcterms:created xsi:type="dcterms:W3CDTF">2010-06-17T03:57:57Z</dcterms:created>
  <dcterms:modified xsi:type="dcterms:W3CDTF">2017-10-17T20:01:03Z</dcterms:modified>
  <cp:category/>
</cp:coreProperties>
</file>