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84" r:id="rId3"/>
    <p:sldId id="285" r:id="rId4"/>
    <p:sldId id="288" r:id="rId5"/>
    <p:sldId id="287" r:id="rId6"/>
    <p:sldId id="291" r:id="rId7"/>
    <p:sldId id="286" r:id="rId8"/>
    <p:sldId id="289" r:id="rId9"/>
    <p:sldId id="290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5" r:id="rId18"/>
    <p:sldId id="266" r:id="rId19"/>
    <p:sldId id="267" r:id="rId20"/>
    <p:sldId id="268" r:id="rId21"/>
    <p:sldId id="269" r:id="rId22"/>
    <p:sldId id="264" r:id="rId23"/>
    <p:sldId id="270" r:id="rId24"/>
    <p:sldId id="271" r:id="rId25"/>
    <p:sldId id="272" r:id="rId26"/>
    <p:sldId id="273" r:id="rId27"/>
    <p:sldId id="274" r:id="rId28"/>
    <p:sldId id="277" r:id="rId29"/>
    <p:sldId id="275" r:id="rId30"/>
    <p:sldId id="276" r:id="rId31"/>
    <p:sldId id="278" r:id="rId32"/>
    <p:sldId id="279" r:id="rId33"/>
    <p:sldId id="280" r:id="rId34"/>
    <p:sldId id="281" r:id="rId35"/>
    <p:sldId id="282" r:id="rId36"/>
    <p:sldId id="283" r:id="rId37"/>
  </p:sldIdLst>
  <p:sldSz cx="9144000" cy="6858000" type="screen4x3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Helvetica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Helvetica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Helvetica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Helvetica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Helvetica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1600" b="1" kern="1200">
        <a:solidFill>
          <a:schemeClr val="tx1"/>
        </a:solidFill>
        <a:latin typeface="Helvetica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1600" b="1" kern="1200">
        <a:solidFill>
          <a:schemeClr val="tx1"/>
        </a:solidFill>
        <a:latin typeface="Helvetica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1600" b="1" kern="1200">
        <a:solidFill>
          <a:schemeClr val="tx1"/>
        </a:solidFill>
        <a:latin typeface="Helvetica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1600" b="1" kern="1200">
        <a:solidFill>
          <a:schemeClr val="tx1"/>
        </a:solidFill>
        <a:latin typeface="Helvetica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194A2C"/>
    <a:srgbClr val="FF0066"/>
    <a:srgbClr val="000DA3"/>
    <a:srgbClr val="063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/>
    <p:restoredTop sz="89614"/>
  </p:normalViewPr>
  <p:slideViewPr>
    <p:cSldViewPr>
      <p:cViewPr>
        <p:scale>
          <a:sx n="113" d="100"/>
          <a:sy n="113" d="100"/>
        </p:scale>
        <p:origin x="1040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0504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54" tIns="46988" rIns="95654" bIns="46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7638" y="839788"/>
            <a:ext cx="4479925" cy="33607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7898220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7638" y="839788"/>
            <a:ext cx="4479925" cy="3360737"/>
          </a:xfrm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38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893" y="2129752"/>
            <a:ext cx="7774216" cy="14707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057" y="3885861"/>
            <a:ext cx="6399893" cy="175271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90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97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557" y="609714"/>
            <a:ext cx="1943551" cy="5480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898" y="609714"/>
            <a:ext cx="5612947" cy="5480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29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893" y="609714"/>
            <a:ext cx="7774216" cy="11413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894" y="1981994"/>
            <a:ext cx="3778250" cy="41083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0858" y="1981996"/>
            <a:ext cx="3778250" cy="1971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0858" y="4116839"/>
            <a:ext cx="3778250" cy="19735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63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893" y="609714"/>
            <a:ext cx="7774216" cy="11413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894" y="1981994"/>
            <a:ext cx="3778250" cy="41083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858" y="1981994"/>
            <a:ext cx="3778250" cy="41083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5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32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449" y="4407261"/>
            <a:ext cx="7771944" cy="136208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449" y="2905905"/>
            <a:ext cx="7771944" cy="150135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40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894" y="1981994"/>
            <a:ext cx="3778250" cy="41083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858" y="1981994"/>
            <a:ext cx="3778250" cy="41083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24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11" y="275136"/>
            <a:ext cx="822778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107" y="1535323"/>
            <a:ext cx="4039054" cy="64028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107" y="2175609"/>
            <a:ext cx="4039054" cy="39503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75" y="1535323"/>
            <a:ext cx="4041321" cy="64028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75" y="2175609"/>
            <a:ext cx="4041321" cy="39503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0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23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646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10" y="273437"/>
            <a:ext cx="3007179" cy="116168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145" y="273439"/>
            <a:ext cx="5111750" cy="58525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110" y="1435120"/>
            <a:ext cx="3007179" cy="469088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6716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08" y="4801281"/>
            <a:ext cx="5488216" cy="56555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08" y="613111"/>
            <a:ext cx="5488216" cy="41151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08" y="5366837"/>
            <a:ext cx="5488216" cy="8050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3752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893" y="609714"/>
            <a:ext cx="7774216" cy="114130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5087" tIns="31750" rIns="65087" bIns="317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893" y="1981994"/>
            <a:ext cx="7774216" cy="410834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5087" tIns="31750" rIns="65087" bIns="317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739322" y="1"/>
            <a:ext cx="1097643" cy="29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639763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63DE8"/>
          </a:solidFill>
          <a:latin typeface="+mj-lt"/>
          <a:ea typeface="MS PGothic" pitchFamily="34" charset="-128"/>
          <a:cs typeface="MS PGothic" charset="0"/>
        </a:defRPr>
      </a:lvl1pPr>
      <a:lvl2pPr algn="ctr" defTabSz="639763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63DE8"/>
          </a:solidFill>
          <a:latin typeface="Helvetica" charset="0"/>
          <a:ea typeface="MS PGothic" pitchFamily="34" charset="-128"/>
          <a:cs typeface="MS PGothic" charset="0"/>
        </a:defRPr>
      </a:lvl2pPr>
      <a:lvl3pPr algn="ctr" defTabSz="639763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63DE8"/>
          </a:solidFill>
          <a:latin typeface="Helvetica" charset="0"/>
          <a:ea typeface="MS PGothic" pitchFamily="34" charset="-128"/>
          <a:cs typeface="MS PGothic" charset="0"/>
        </a:defRPr>
      </a:lvl3pPr>
      <a:lvl4pPr algn="ctr" defTabSz="639763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63DE8"/>
          </a:solidFill>
          <a:latin typeface="Helvetica" charset="0"/>
          <a:ea typeface="MS PGothic" pitchFamily="34" charset="-128"/>
          <a:cs typeface="MS PGothic" charset="0"/>
        </a:defRPr>
      </a:lvl4pPr>
      <a:lvl5pPr algn="ctr" defTabSz="639763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63DE8"/>
          </a:solidFill>
          <a:latin typeface="Helvetica" charset="0"/>
          <a:ea typeface="MS PGothic" pitchFamily="34" charset="-128"/>
          <a:cs typeface="MS PGothic" charset="0"/>
        </a:defRPr>
      </a:lvl5pPr>
      <a:lvl6pPr marL="457200" algn="ctr" defTabSz="639763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63DE8"/>
          </a:solidFill>
          <a:latin typeface="Helvetica" charset="0"/>
        </a:defRPr>
      </a:lvl6pPr>
      <a:lvl7pPr marL="914400" algn="ctr" defTabSz="639763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63DE8"/>
          </a:solidFill>
          <a:latin typeface="Helvetica" charset="0"/>
        </a:defRPr>
      </a:lvl7pPr>
      <a:lvl8pPr marL="1371600" algn="ctr" defTabSz="639763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63DE8"/>
          </a:solidFill>
          <a:latin typeface="Helvetica" charset="0"/>
        </a:defRPr>
      </a:lvl8pPr>
      <a:lvl9pPr marL="1828800" algn="ctr" defTabSz="639763" rtl="0" eaLnBrk="0" fontAlgn="base" hangingPunct="0">
        <a:spcBef>
          <a:spcPct val="0"/>
        </a:spcBef>
        <a:spcAft>
          <a:spcPct val="0"/>
        </a:spcAft>
        <a:defRPr sz="3100" b="1">
          <a:solidFill>
            <a:srgbClr val="063DE8"/>
          </a:solidFill>
          <a:latin typeface="Helvetica" charset="0"/>
        </a:defRPr>
      </a:lvl9pPr>
    </p:titleStyle>
    <p:bodyStyle>
      <a:lvl1pPr marL="342900" indent="-342900" algn="l" defTabSz="639763" rtl="0" eaLnBrk="0" fontAlgn="base" hangingPunct="0">
        <a:spcBef>
          <a:spcPct val="20000"/>
        </a:spcBef>
        <a:spcAft>
          <a:spcPct val="0"/>
        </a:spcAft>
        <a:defRPr sz="2200" b="1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341313" indent="12700" algn="l" defTabSz="639763" rtl="0" eaLnBrk="0" fontAlgn="base" hangingPunct="0">
        <a:spcBef>
          <a:spcPct val="2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627063" indent="12700" algn="l" defTabSz="639763" rtl="0" eaLnBrk="0" fontAlgn="base" hangingPunct="0">
        <a:spcBef>
          <a:spcPct val="20000"/>
        </a:spcBef>
        <a:spcAft>
          <a:spcPct val="0"/>
        </a:spcAft>
        <a:defRPr sz="1700" b="1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968375" indent="-7938" algn="l" defTabSz="639763" rtl="0" eaLnBrk="0" fontAlgn="base" hangingPunct="0">
        <a:spcBef>
          <a:spcPct val="20000"/>
        </a:spcBef>
        <a:spcAft>
          <a:spcPct val="0"/>
        </a:spcAft>
        <a:defRPr sz="1400" b="1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1311275" indent="-31750" algn="l" defTabSz="639763" rtl="0" eaLnBrk="0" fontAlgn="base" hangingPunct="0">
        <a:spcBef>
          <a:spcPct val="20000"/>
        </a:spcBef>
        <a:spcAft>
          <a:spcPct val="0"/>
        </a:spcAft>
        <a:defRPr sz="1400" b="1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1768475" indent="-31750" algn="l" defTabSz="639763" rtl="0" eaLnBrk="0" fontAlgn="base" hangingPunct="0">
        <a:spcBef>
          <a:spcPct val="20000"/>
        </a:spcBef>
        <a:spcAft>
          <a:spcPct val="0"/>
        </a:spcAft>
        <a:defRPr sz="1400" b="1">
          <a:solidFill>
            <a:schemeClr val="tx1"/>
          </a:solidFill>
          <a:latin typeface="+mn-lt"/>
          <a:ea typeface="ＭＳ Ｐゴシック" charset="-128"/>
        </a:defRPr>
      </a:lvl6pPr>
      <a:lvl7pPr marL="2225675" indent="-31750" algn="l" defTabSz="639763" rtl="0" eaLnBrk="0" fontAlgn="base" hangingPunct="0">
        <a:spcBef>
          <a:spcPct val="20000"/>
        </a:spcBef>
        <a:spcAft>
          <a:spcPct val="0"/>
        </a:spcAft>
        <a:defRPr sz="1400" b="1">
          <a:solidFill>
            <a:schemeClr val="tx1"/>
          </a:solidFill>
          <a:latin typeface="+mn-lt"/>
          <a:ea typeface="ＭＳ Ｐゴシック" charset="-128"/>
        </a:defRPr>
      </a:lvl7pPr>
      <a:lvl8pPr marL="2682875" indent="-31750" algn="l" defTabSz="639763" rtl="0" eaLnBrk="0" fontAlgn="base" hangingPunct="0">
        <a:spcBef>
          <a:spcPct val="20000"/>
        </a:spcBef>
        <a:spcAft>
          <a:spcPct val="0"/>
        </a:spcAft>
        <a:defRPr sz="1400" b="1">
          <a:solidFill>
            <a:schemeClr val="tx1"/>
          </a:solidFill>
          <a:latin typeface="+mn-lt"/>
          <a:ea typeface="ＭＳ Ｐゴシック" charset="-128"/>
        </a:defRPr>
      </a:lvl8pPr>
      <a:lvl9pPr marL="3140075" indent="-31750" algn="l" defTabSz="639763" rtl="0" eaLnBrk="0" fontAlgn="base" hangingPunct="0">
        <a:spcBef>
          <a:spcPct val="20000"/>
        </a:spcBef>
        <a:spcAft>
          <a:spcPct val="0"/>
        </a:spcAft>
        <a:defRPr sz="14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Relationship Id="rId3" Type="http://schemas.openxmlformats.org/officeDocument/2006/relationships/image" Target="../media/image2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Relationship Id="rId3" Type="http://schemas.openxmlformats.org/officeDocument/2006/relationships/image" Target="../media/image25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Relationship Id="rId3" Type="http://schemas.openxmlformats.org/officeDocument/2006/relationships/image" Target="../media/image2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Relationship Id="rId3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Relationship Id="rId3" Type="http://schemas.openxmlformats.org/officeDocument/2006/relationships/image" Target="../media/image28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Relationship Id="rId3" Type="http://schemas.openxmlformats.org/officeDocument/2006/relationships/image" Target="../media/image29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Relationship Id="rId3" Type="http://schemas.openxmlformats.org/officeDocument/2006/relationships/image" Target="../media/image3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tiff"/><Relationship Id="rId3" Type="http://schemas.openxmlformats.org/officeDocument/2006/relationships/image" Target="../media/image23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tiff"/><Relationship Id="rId3" Type="http://schemas.openxmlformats.org/officeDocument/2006/relationships/image" Target="../media/image2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4" Type="http://schemas.openxmlformats.org/officeDocument/2006/relationships/image" Target="../media/image38.tiff"/><Relationship Id="rId5" Type="http://schemas.openxmlformats.org/officeDocument/2006/relationships/image" Target="../media/image3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0"/>
            <a:ext cx="7837714" cy="4876800"/>
          </a:xfrm>
          <a:noFill/>
        </p:spPr>
        <p:txBody>
          <a:bodyPr/>
          <a:lstStyle/>
          <a:p>
            <a:r>
              <a:rPr lang="en-US" dirty="0" smtClean="0">
                <a:latin typeface="Helvetica" charset="0"/>
                <a:ea typeface="MS PGothic" charset="0"/>
              </a:rPr>
              <a:t/>
            </a:r>
            <a:br>
              <a:rPr lang="en-US" dirty="0" smtClean="0">
                <a:latin typeface="Helvetica" charset="0"/>
                <a:ea typeface="MS PGothic" charset="0"/>
              </a:rPr>
            </a:br>
            <a:r>
              <a:rPr lang="en-US" dirty="0">
                <a:latin typeface="Helvetica" charset="0"/>
                <a:ea typeface="MS PGothic" charset="0"/>
              </a:rPr>
              <a:t/>
            </a:r>
            <a:br>
              <a:rPr lang="en-US" dirty="0">
                <a:latin typeface="Helvetica" charset="0"/>
                <a:ea typeface="MS PGothic" charset="0"/>
              </a:rPr>
            </a:br>
            <a:r>
              <a:rPr lang="en-US" sz="2800" dirty="0" smtClean="0">
                <a:latin typeface="Helvetica" charset="0"/>
                <a:ea typeface="MS PGothic" charset="0"/>
              </a:rPr>
              <a:t>Space-Time Modeling</a:t>
            </a:r>
            <a:br>
              <a:rPr lang="en-US" sz="2800" dirty="0" smtClean="0">
                <a:latin typeface="Helvetica" charset="0"/>
                <a:ea typeface="MS PGothic" charset="0"/>
              </a:rPr>
            </a:br>
            <a:r>
              <a:rPr lang="en-US" sz="2800" dirty="0" smtClean="0">
                <a:latin typeface="Helvetica" charset="0"/>
                <a:ea typeface="MS PGothic" charset="0"/>
              </a:rPr>
              <a:t>Part I</a:t>
            </a:r>
            <a:r>
              <a:rPr lang="en-US" dirty="0">
                <a:latin typeface="Helvetica" charset="0"/>
                <a:ea typeface="MS PGothic" charset="0"/>
              </a:rPr>
              <a:t/>
            </a:r>
            <a:br>
              <a:rPr lang="en-US" dirty="0">
                <a:latin typeface="Helvetica" charset="0"/>
                <a:ea typeface="MS PGothic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Helvetica" charset="0"/>
                <a:ea typeface="MS PGothic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Helvetica" charset="0"/>
                <a:ea typeface="MS PGothic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Helvetica" charset="0"/>
                <a:ea typeface="MS PGothic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Helvetica" charset="0"/>
                <a:ea typeface="MS PGothic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Helvetica" charset="0"/>
                <a:ea typeface="MS PGothic" charset="0"/>
              </a:rPr>
              <a:t>this presentation borrows from presentations of Catherine Calder, Peter </a:t>
            </a:r>
            <a:r>
              <a:rPr lang="en-US" sz="2400" b="0" dirty="0" err="1" smtClean="0">
                <a:solidFill>
                  <a:srgbClr val="000000"/>
                </a:solidFill>
                <a:latin typeface="Helvetica" charset="0"/>
                <a:ea typeface="MS PGothic" charset="0"/>
              </a:rPr>
              <a:t>Guttorp</a:t>
            </a:r>
            <a:r>
              <a:rPr lang="en-US" sz="2400" b="0" dirty="0" smtClean="0">
                <a:solidFill>
                  <a:srgbClr val="000000"/>
                </a:solidFill>
                <a:latin typeface="Helvetica" charset="0"/>
                <a:ea typeface="MS PGothic" charset="0"/>
              </a:rPr>
              <a:t>, Johan Lindstrom, and Paul Sampson</a:t>
            </a:r>
            <a:r>
              <a:rPr lang="en-US" sz="2800" dirty="0">
                <a:solidFill>
                  <a:srgbClr val="000000"/>
                </a:solidFill>
                <a:latin typeface="Helvetica" charset="0"/>
                <a:ea typeface="MS PGothic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Helvetica" charset="0"/>
                <a:ea typeface="MS PGothic" charset="0"/>
              </a:rPr>
            </a:br>
            <a:r>
              <a:rPr lang="en-US" sz="2800" dirty="0">
                <a:solidFill>
                  <a:srgbClr val="000000"/>
                </a:solidFill>
                <a:latin typeface="Helvetica" charset="0"/>
                <a:ea typeface="MS PGothic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Helvetica" charset="0"/>
                <a:ea typeface="MS PGothic" charset="0"/>
              </a:rPr>
            </a:br>
            <a:r>
              <a:rPr lang="en-US" sz="2300" dirty="0">
                <a:latin typeface="Helvetica" charset="0"/>
                <a:ea typeface="MS PGothic" charset="0"/>
              </a:rPr>
              <a:t/>
            </a:r>
            <a:br>
              <a:rPr lang="en-US" sz="2300" dirty="0">
                <a:latin typeface="Helvetica" charset="0"/>
                <a:ea typeface="MS PGothic" charset="0"/>
              </a:rPr>
            </a:br>
            <a:r>
              <a:rPr lang="en-US" sz="2300" dirty="0">
                <a:latin typeface="Helvetica" charset="0"/>
                <a:ea typeface="MS PGothic" charset="0"/>
              </a:rPr>
              <a:t/>
            </a:r>
            <a:br>
              <a:rPr lang="en-US" sz="2300" dirty="0">
                <a:latin typeface="Helvetica" charset="0"/>
                <a:ea typeface="MS PGothic" charset="0"/>
              </a:rPr>
            </a:br>
            <a:endParaRPr lang="en-US" sz="2400" dirty="0">
              <a:latin typeface="Helvetica" charset="0"/>
              <a:ea typeface="MS PGothic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892"/>
            <a:ext cx="9144000" cy="613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3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1"/>
            <a:ext cx="9144000" cy="684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48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" y="0"/>
            <a:ext cx="9136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80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73"/>
            <a:ext cx="9144000" cy="681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1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1"/>
            <a:ext cx="9144000" cy="684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45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" y="0"/>
            <a:ext cx="9136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84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5664200" cy="73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2311"/>
            <a:ext cx="9144000" cy="593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2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5664200" cy="73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9000"/>
            <a:ext cx="914400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13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5664200" cy="73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89" y="990600"/>
            <a:ext cx="9144000" cy="570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62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5664200" cy="73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91440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06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Helvetica" charset="0"/>
                <a:ea typeface="MS PGothic" charset="0"/>
              </a:rPr>
              <a:t>Space-Time </a:t>
            </a:r>
            <a:r>
              <a:rPr lang="en-US" sz="3200" dirty="0" smtClean="0">
                <a:latin typeface="Helvetica" charset="0"/>
                <a:ea typeface="MS PGothic" charset="0"/>
              </a:rPr>
              <a:t>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Important resources to which we will give little attention. Any one of these could provide the basis for a full course.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66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5664200" cy="73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1135"/>
            <a:ext cx="9144000" cy="572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8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5664200" cy="73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531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07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5664200" cy="73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9144000" cy="46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81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8352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2400"/>
            <a:ext cx="56642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87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56091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2400"/>
            <a:ext cx="56642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39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1122821"/>
            <a:ext cx="9144000" cy="57295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52400"/>
            <a:ext cx="56642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75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"/>
            <a:ext cx="9144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61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"/>
            <a:ext cx="9144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67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8653"/>
            <a:ext cx="4118610" cy="3581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3451459"/>
            <a:ext cx="4906053" cy="34291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010" y="3700053"/>
            <a:ext cx="5029201" cy="3172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756" y="283198"/>
            <a:ext cx="5562600" cy="32410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07831" y="4114800"/>
            <a:ext cx="1682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G&amp;S 1989 Deformation model analysis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4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"/>
            <a:ext cx="9144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55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4724400" cy="2167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747934"/>
            <a:ext cx="6237553" cy="51100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2590800"/>
            <a:ext cx="198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2006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R package: </a:t>
            </a:r>
            <a:r>
              <a:rPr lang="en-US" dirty="0" err="1" smtClean="0">
                <a:solidFill>
                  <a:srgbClr val="C00000"/>
                </a:solidFill>
              </a:rPr>
              <a:t>EnviroStat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Tutorial:  Chap 14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2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"/>
            <a:ext cx="9144000" cy="6855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12954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Evidence of asymmetry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62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"/>
            <a:ext cx="9144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3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"/>
            <a:ext cx="9144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12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"/>
            <a:ext cx="9144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80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"/>
            <a:ext cx="9144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579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"/>
            <a:ext cx="9144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19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"/>
            <a:ext cx="9144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81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2085799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0"/>
            <a:ext cx="8915400" cy="23925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71800" y="31242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2011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365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51" y="1600200"/>
            <a:ext cx="6880860" cy="3894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2110740" cy="3200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5494857"/>
            <a:ext cx="8059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20015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Many resources available at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https</a:t>
            </a:r>
            <a:r>
              <a:rPr lang="en-US" dirty="0">
                <a:solidFill>
                  <a:srgbClr val="C00000"/>
                </a:solidFill>
              </a:rPr>
              <a:t>://</a:t>
            </a:r>
            <a:r>
              <a:rPr lang="en-US" dirty="0" err="1">
                <a:solidFill>
                  <a:srgbClr val="C00000"/>
                </a:solidFill>
              </a:rPr>
              <a:t>www.stat.ubc.ca</a:t>
            </a:r>
            <a:r>
              <a:rPr lang="en-US" dirty="0">
                <a:solidFill>
                  <a:srgbClr val="C00000"/>
                </a:solidFill>
              </a:rPr>
              <a:t>/~</a:t>
            </a:r>
            <a:r>
              <a:rPr lang="en-US" dirty="0" err="1">
                <a:solidFill>
                  <a:srgbClr val="C00000"/>
                </a:solidFill>
              </a:rPr>
              <a:t>gavin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STEPIBookNewStyle</a:t>
            </a:r>
            <a:r>
              <a:rPr lang="en-US" dirty="0">
                <a:solidFill>
                  <a:srgbClr val="C0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4209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11" y="4778963"/>
            <a:ext cx="3129200" cy="2079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2159439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52399"/>
            <a:ext cx="3733800" cy="4736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52400"/>
            <a:ext cx="3200400" cy="64425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3505200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2015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1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"/>
            <a:ext cx="205797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590800"/>
            <a:ext cx="5071390" cy="406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978" y="152400"/>
            <a:ext cx="4953000" cy="27008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5585" y="3505200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2014, 2</a:t>
            </a:r>
            <a:r>
              <a:rPr lang="en-US" baseline="30000" dirty="0" smtClean="0">
                <a:solidFill>
                  <a:srgbClr val="C00000"/>
                </a:solidFill>
              </a:rPr>
              <a:t>nd</a:t>
            </a:r>
            <a:r>
              <a:rPr lang="en-US" dirty="0" smtClean="0">
                <a:solidFill>
                  <a:srgbClr val="C00000"/>
                </a:solidFill>
              </a:rPr>
              <a:t> edition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R package:    </a:t>
            </a:r>
            <a:r>
              <a:rPr lang="en-US" dirty="0" err="1" smtClean="0">
                <a:solidFill>
                  <a:srgbClr val="C00000"/>
                </a:solidFill>
              </a:rPr>
              <a:t>spBayes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159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63" y="0"/>
            <a:ext cx="8562473" cy="67164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838200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2017</a:t>
            </a:r>
          </a:p>
          <a:p>
            <a:r>
              <a:rPr lang="en-US" dirty="0" err="1"/>
              <a:t>RESeau</a:t>
            </a:r>
            <a:r>
              <a:rPr lang="en-US" dirty="0"/>
              <a:t> </a:t>
            </a:r>
            <a:r>
              <a:rPr lang="en-US" dirty="0" err="1"/>
              <a:t>Statistiques</a:t>
            </a:r>
            <a:r>
              <a:rPr lang="en-US" dirty="0"/>
              <a:t> pour </a:t>
            </a:r>
            <a:r>
              <a:rPr lang="en-US" dirty="0" err="1"/>
              <a:t>données</a:t>
            </a:r>
            <a:r>
              <a:rPr lang="en-US" dirty="0"/>
              <a:t> </a:t>
            </a:r>
            <a:r>
              <a:rPr lang="en-US" dirty="0" err="1" smtClean="0"/>
              <a:t>Spatio-Temporelles</a:t>
            </a:r>
            <a:endParaRPr lang="en-US" dirty="0" smtClean="0"/>
          </a:p>
          <a:p>
            <a:r>
              <a:rPr lang="en-US" dirty="0">
                <a:solidFill>
                  <a:srgbClr val="C00000"/>
                </a:solidFill>
              </a:rPr>
              <a:t>http://</a:t>
            </a:r>
            <a:r>
              <a:rPr lang="en-US" dirty="0" err="1">
                <a:solidFill>
                  <a:srgbClr val="C00000"/>
                </a:solidFill>
              </a:rPr>
              <a:t>informatique-mia.inra.fr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resste</a:t>
            </a:r>
            <a:r>
              <a:rPr lang="en-US" dirty="0">
                <a:solidFill>
                  <a:srgbClr val="C0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84156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5363517" cy="1600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220841"/>
            <a:ext cx="4538132" cy="541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50623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919191"/>
        </a:lt2>
        <a:accent1>
          <a:srgbClr val="FFFFFF"/>
        </a:accent1>
        <a:accent2>
          <a:srgbClr val="00AE0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9D00"/>
        </a:accent6>
        <a:hlink>
          <a:srgbClr val="FC0128"/>
        </a:hlink>
        <a:folHlink>
          <a:srgbClr val="CEC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 X:Applications:Microsoft Office X:Templates:Presentations:Designs:Blank Presentation</Template>
  <TotalTime>48090</TotalTime>
  <Pages>17</Pages>
  <Words>73</Words>
  <Application>Microsoft Macintosh PowerPoint</Application>
  <PresentationFormat>On-screen Show (4:3)</PresentationFormat>
  <Paragraphs>21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Helvetica</vt:lpstr>
      <vt:lpstr>MS PGothic</vt:lpstr>
      <vt:lpstr>ＭＳ Ｐゴシック</vt:lpstr>
      <vt:lpstr>Times</vt:lpstr>
      <vt:lpstr>Blank Presentation</vt:lpstr>
      <vt:lpstr>  Space-Time Modeling Part I   this presentation borrows from presentations of Catherine Calder, Peter Guttorp, Johan Lindstrom, and Paul Sampson    </vt:lpstr>
      <vt:lpstr>Space-Time Modeling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˳</Company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Modelling non-stationarity in space and time  for air quality data  Peter Guttorp University of Washington  peter@stat.washington.edu</dc:title>
  <dc:subject/>
  <dc:creator>Peter Guttorp</dc:creator>
  <cp:keywords/>
  <dc:description/>
  <cp:lastModifiedBy>Paul D Sampson</cp:lastModifiedBy>
  <cp:revision>216</cp:revision>
  <cp:lastPrinted>2017-10-17T19:46:04Z</cp:lastPrinted>
  <dcterms:created xsi:type="dcterms:W3CDTF">2010-06-17T03:57:57Z</dcterms:created>
  <dcterms:modified xsi:type="dcterms:W3CDTF">2017-10-24T18:06:11Z</dcterms:modified>
  <cp:category/>
</cp:coreProperties>
</file>