
<file path=[Content_Types].xml><?xml version="1.0" encoding="utf-8"?>
<Types xmlns="http://schemas.openxmlformats.org/package/2006/content-types">
  <Default Extension="xml" ContentType="application/xml"/>
  <Default Extension="png" ContentType="image/png"/>
  <Default Extension="jpeg" ContentType="image/jpeg"/>
  <Default Extension="tiff" ContentType="image/tiff"/>
  <Default Extension="emf" ContentType="image/x-emf"/>
  <Default Extension="rels" ContentType="application/vnd.openxmlformats-package.relationships+xml"/>
  <Default Extension="vml" ContentType="application/vnd.openxmlformats-officedocument.vmlDrawing"/>
  <Default Extension="docx" ContentType="application/vnd.openxmlformats-officedocument.wordprocessingml.document"/>
  <Default Extension="wmf" ContentType="image/x-wmf"/>
  <Default Extension="bin" ContentType="application/vnd.openxmlformats-officedocument.oleObjec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51"/>
  </p:notesMasterIdLst>
  <p:handoutMasterIdLst>
    <p:handoutMasterId r:id="rId52"/>
  </p:handoutMasterIdLst>
  <p:sldIdLst>
    <p:sldId id="257" r:id="rId2"/>
    <p:sldId id="430" r:id="rId3"/>
    <p:sldId id="425" r:id="rId4"/>
    <p:sldId id="261" r:id="rId5"/>
    <p:sldId id="426" r:id="rId6"/>
    <p:sldId id="408" r:id="rId7"/>
    <p:sldId id="384" r:id="rId8"/>
    <p:sldId id="420" r:id="rId9"/>
    <p:sldId id="326" r:id="rId10"/>
    <p:sldId id="370" r:id="rId11"/>
    <p:sldId id="431" r:id="rId12"/>
    <p:sldId id="385" r:id="rId13"/>
    <p:sldId id="267" r:id="rId14"/>
    <p:sldId id="328" r:id="rId15"/>
    <p:sldId id="355" r:id="rId16"/>
    <p:sldId id="390" r:id="rId17"/>
    <p:sldId id="386" r:id="rId18"/>
    <p:sldId id="432" r:id="rId19"/>
    <p:sldId id="433" r:id="rId20"/>
    <p:sldId id="416" r:id="rId21"/>
    <p:sldId id="324" r:id="rId22"/>
    <p:sldId id="266" r:id="rId23"/>
    <p:sldId id="371" r:id="rId24"/>
    <p:sldId id="434" r:id="rId25"/>
    <p:sldId id="435" r:id="rId26"/>
    <p:sldId id="436" r:id="rId27"/>
    <p:sldId id="329" r:id="rId28"/>
    <p:sldId id="437" r:id="rId29"/>
    <p:sldId id="269" r:id="rId30"/>
    <p:sldId id="334" r:id="rId31"/>
    <p:sldId id="407" r:id="rId32"/>
    <p:sldId id="335" r:id="rId33"/>
    <p:sldId id="412" r:id="rId34"/>
    <p:sldId id="321" r:id="rId35"/>
    <p:sldId id="284" r:id="rId36"/>
    <p:sldId id="377" r:id="rId37"/>
    <p:sldId id="382" r:id="rId38"/>
    <p:sldId id="393" r:id="rId39"/>
    <p:sldId id="394" r:id="rId40"/>
    <p:sldId id="383" r:id="rId41"/>
    <p:sldId id="400" r:id="rId42"/>
    <p:sldId id="429" r:id="rId43"/>
    <p:sldId id="396" r:id="rId44"/>
    <p:sldId id="397" r:id="rId45"/>
    <p:sldId id="401" r:id="rId46"/>
    <p:sldId id="403" r:id="rId47"/>
    <p:sldId id="427" r:id="rId48"/>
    <p:sldId id="428" r:id="rId49"/>
    <p:sldId id="404" r:id="rId50"/>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6" frameSlides="1"/>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0658" autoAdjust="0"/>
    <p:restoredTop sz="89880" autoAdjust="0"/>
  </p:normalViewPr>
  <p:slideViewPr>
    <p:cSldViewPr>
      <p:cViewPr>
        <p:scale>
          <a:sx n="96" d="100"/>
          <a:sy n="96" d="100"/>
        </p:scale>
        <p:origin x="1568" y="528"/>
      </p:cViewPr>
      <p:guideLst>
        <p:guide orient="horz" pos="2160"/>
        <p:guide pos="2880"/>
      </p:guideLst>
    </p:cSldViewPr>
  </p:slideViewPr>
  <p:outlineViewPr>
    <p:cViewPr>
      <p:scale>
        <a:sx n="33" d="100"/>
        <a:sy n="33" d="100"/>
      </p:scale>
      <p:origin x="0" y="16104"/>
    </p:cViewPr>
  </p:outlineViewPr>
  <p:notesTextViewPr>
    <p:cViewPr>
      <p:scale>
        <a:sx n="1" d="1"/>
        <a:sy n="1" d="1"/>
      </p:scale>
      <p:origin x="0" y="0"/>
    </p:cViewPr>
  </p:notesTextViewPr>
  <p:sorterViewPr>
    <p:cViewPr>
      <p:scale>
        <a:sx n="122" d="100"/>
        <a:sy n="122" d="100"/>
      </p:scale>
      <p:origin x="0" y="2168"/>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slide" Target="slides/slide49.xml"/><Relationship Id="rId51" Type="http://schemas.openxmlformats.org/officeDocument/2006/relationships/notesMaster" Target="notesMasters/notesMaster1.xml"/><Relationship Id="rId52" Type="http://schemas.openxmlformats.org/officeDocument/2006/relationships/handoutMaster" Target="handoutMasters/handoutMaster1.xml"/><Relationship Id="rId53" Type="http://schemas.openxmlformats.org/officeDocument/2006/relationships/presProps" Target="presProps.xml"/><Relationship Id="rId54" Type="http://schemas.openxmlformats.org/officeDocument/2006/relationships/viewProps" Target="viewProps.xml"/><Relationship Id="rId55" Type="http://schemas.openxmlformats.org/officeDocument/2006/relationships/theme" Target="theme/theme1.xml"/><Relationship Id="rId56" Type="http://schemas.openxmlformats.org/officeDocument/2006/relationships/tableStyles" Target="tableStyle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9.wmf"/><Relationship Id="rId4" Type="http://schemas.openxmlformats.org/officeDocument/2006/relationships/image" Target="../media/image10.wmf"/><Relationship Id="rId1" Type="http://schemas.openxmlformats.org/officeDocument/2006/relationships/image" Target="../media/image7.wmf"/><Relationship Id="rId2" Type="http://schemas.openxmlformats.org/officeDocument/2006/relationships/image" Target="../media/image8.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21.emf"/><Relationship Id="rId4" Type="http://schemas.openxmlformats.org/officeDocument/2006/relationships/image" Target="../media/image22.emf"/><Relationship Id="rId5" Type="http://schemas.openxmlformats.org/officeDocument/2006/relationships/image" Target="../media/image23.emf"/><Relationship Id="rId6" Type="http://schemas.openxmlformats.org/officeDocument/2006/relationships/image" Target="../media/image24.emf"/><Relationship Id="rId1" Type="http://schemas.openxmlformats.org/officeDocument/2006/relationships/image" Target="../media/image19.emf"/><Relationship Id="rId2" Type="http://schemas.openxmlformats.org/officeDocument/2006/relationships/image" Target="../media/image20.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1.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32.emf"/><Relationship Id="rId2" Type="http://schemas.openxmlformats.org/officeDocument/2006/relationships/image" Target="../media/image33.emf"/><Relationship Id="rId3" Type="http://schemas.openxmlformats.org/officeDocument/2006/relationships/image" Target="../media/image34.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35.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36.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42.png"/></Relationships>
</file>

<file path=ppt/drawings/_rels/vmlDrawing8.vml.rels><?xml version="1.0" encoding="UTF-8" standalone="yes"?>
<Relationships xmlns="http://schemas.openxmlformats.org/package/2006/relationships"><Relationship Id="rId1" Type="http://schemas.openxmlformats.org/officeDocument/2006/relationships/image" Target="../media/image44.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0338" y="0"/>
            <a:ext cx="3038475" cy="465138"/>
          </a:xfrm>
          <a:prstGeom prst="rect">
            <a:avLst/>
          </a:prstGeom>
        </p:spPr>
        <p:txBody>
          <a:bodyPr vert="horz" lIns="91440" tIns="45720" rIns="91440" bIns="45720" rtlCol="0"/>
          <a:lstStyle>
            <a:lvl1pPr algn="r">
              <a:defRPr sz="1200"/>
            </a:lvl1pPr>
          </a:lstStyle>
          <a:p>
            <a:fld id="{9A2731EE-564C-424F-BD8A-77A06CCB196B}" type="datetimeFigureOut">
              <a:rPr lang="en-US" smtClean="0"/>
              <a:t>10/23/17</a:t>
            </a:fld>
            <a:endParaRPr lang="en-US"/>
          </a:p>
        </p:txBody>
      </p:sp>
      <p:sp>
        <p:nvSpPr>
          <p:cNvPr id="4" name="Footer Placeholder 3"/>
          <p:cNvSpPr>
            <a:spLocks noGrp="1"/>
          </p:cNvSpPr>
          <p:nvPr>
            <p:ph type="ftr" sz="quarter" idx="2"/>
          </p:nvPr>
        </p:nvSpPr>
        <p:spPr>
          <a:xfrm>
            <a:off x="0" y="8829675"/>
            <a:ext cx="3038475" cy="465138"/>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0338" y="8829675"/>
            <a:ext cx="3038475" cy="465138"/>
          </a:xfrm>
          <a:prstGeom prst="rect">
            <a:avLst/>
          </a:prstGeom>
        </p:spPr>
        <p:txBody>
          <a:bodyPr vert="horz" lIns="91440" tIns="45720" rIns="91440" bIns="45720" rtlCol="0" anchor="b"/>
          <a:lstStyle>
            <a:lvl1pPr algn="r">
              <a:defRPr sz="1200"/>
            </a:lvl1pPr>
          </a:lstStyle>
          <a:p>
            <a:fld id="{26EB6C78-0476-4899-9D0F-CF7D4D63A0DD}" type="slidenum">
              <a:rPr lang="en-US" smtClean="0"/>
              <a:t>‹#›</a:t>
            </a:fld>
            <a:endParaRPr lang="en-US"/>
          </a:p>
        </p:txBody>
      </p:sp>
    </p:spTree>
    <p:extLst>
      <p:ext uri="{BB962C8B-B14F-4D97-AF65-F5344CB8AC3E}">
        <p14:creationId xmlns:p14="http://schemas.microsoft.com/office/powerpoint/2010/main" val="333811282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0175BBD5-849C-4F53-8ED6-43DF1ED3F764}" type="datetimeFigureOut">
              <a:rPr lang="en-US" smtClean="0"/>
              <a:t>10/23/17</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7BAB3E15-7FFA-44BD-AF28-4D262066EF28}" type="slidenum">
              <a:rPr lang="en-US" smtClean="0"/>
              <a:t>‹#›</a:t>
            </a:fld>
            <a:endParaRPr lang="en-US"/>
          </a:p>
        </p:txBody>
      </p:sp>
    </p:spTree>
    <p:extLst>
      <p:ext uri="{BB962C8B-B14F-4D97-AF65-F5344CB8AC3E}">
        <p14:creationId xmlns:p14="http://schemas.microsoft.com/office/powerpoint/2010/main" val="3147995303"/>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Times New Roman" pitchFamily="18" charset="0"/>
              </a:defRPr>
            </a:lvl1pPr>
            <a:lvl2pPr marL="757066" indent="-291179" eaLnBrk="0" hangingPunct="0">
              <a:defRPr>
                <a:solidFill>
                  <a:schemeClr val="tx1"/>
                </a:solidFill>
                <a:latin typeface="Times New Roman" pitchFamily="18" charset="0"/>
              </a:defRPr>
            </a:lvl2pPr>
            <a:lvl3pPr marL="1164717" indent="-232943" eaLnBrk="0" hangingPunct="0">
              <a:defRPr>
                <a:solidFill>
                  <a:schemeClr val="tx1"/>
                </a:solidFill>
                <a:latin typeface="Times New Roman" pitchFamily="18" charset="0"/>
              </a:defRPr>
            </a:lvl3pPr>
            <a:lvl4pPr marL="1630604" indent="-232943" eaLnBrk="0" hangingPunct="0">
              <a:defRPr>
                <a:solidFill>
                  <a:schemeClr val="tx1"/>
                </a:solidFill>
                <a:latin typeface="Times New Roman" pitchFamily="18" charset="0"/>
              </a:defRPr>
            </a:lvl4pPr>
            <a:lvl5pPr marL="2096491" indent="-232943" eaLnBrk="0" hangingPunct="0">
              <a:defRPr>
                <a:solidFill>
                  <a:schemeClr val="tx1"/>
                </a:solidFill>
                <a:latin typeface="Times New Roman" pitchFamily="18" charset="0"/>
              </a:defRPr>
            </a:lvl5pPr>
            <a:lvl6pPr marL="2562377" indent="-232943" eaLnBrk="0" fontAlgn="base" hangingPunct="0">
              <a:spcBef>
                <a:spcPct val="0"/>
              </a:spcBef>
              <a:spcAft>
                <a:spcPct val="0"/>
              </a:spcAft>
              <a:defRPr>
                <a:solidFill>
                  <a:schemeClr val="tx1"/>
                </a:solidFill>
                <a:latin typeface="Times New Roman" pitchFamily="18" charset="0"/>
              </a:defRPr>
            </a:lvl6pPr>
            <a:lvl7pPr marL="3028264" indent="-232943" eaLnBrk="0" fontAlgn="base" hangingPunct="0">
              <a:spcBef>
                <a:spcPct val="0"/>
              </a:spcBef>
              <a:spcAft>
                <a:spcPct val="0"/>
              </a:spcAft>
              <a:defRPr>
                <a:solidFill>
                  <a:schemeClr val="tx1"/>
                </a:solidFill>
                <a:latin typeface="Times New Roman" pitchFamily="18" charset="0"/>
              </a:defRPr>
            </a:lvl7pPr>
            <a:lvl8pPr marL="3494151" indent="-232943" eaLnBrk="0" fontAlgn="base" hangingPunct="0">
              <a:spcBef>
                <a:spcPct val="0"/>
              </a:spcBef>
              <a:spcAft>
                <a:spcPct val="0"/>
              </a:spcAft>
              <a:defRPr>
                <a:solidFill>
                  <a:schemeClr val="tx1"/>
                </a:solidFill>
                <a:latin typeface="Times New Roman" pitchFamily="18" charset="0"/>
              </a:defRPr>
            </a:lvl8pPr>
            <a:lvl9pPr marL="3960038" indent="-232943" eaLnBrk="0" fontAlgn="base" hangingPunct="0">
              <a:spcBef>
                <a:spcPct val="0"/>
              </a:spcBef>
              <a:spcAft>
                <a:spcPct val="0"/>
              </a:spcAft>
              <a:defRPr>
                <a:solidFill>
                  <a:schemeClr val="tx1"/>
                </a:solidFill>
                <a:latin typeface="Times New Roman" pitchFamily="18" charset="0"/>
              </a:defRPr>
            </a:lvl9pPr>
          </a:lstStyle>
          <a:p>
            <a:pPr eaLnBrk="1" hangingPunct="1"/>
            <a:fld id="{C78E022C-9520-41AF-9DDD-1391BF638657}" type="slidenum">
              <a:rPr lang="en-US" smtClean="0">
                <a:latin typeface="Arial" pitchFamily="34" charset="0"/>
              </a:rPr>
              <a:pPr eaLnBrk="1" hangingPunct="1"/>
              <a:t>1</a:t>
            </a:fld>
            <a:endParaRPr lang="en-US" smtClean="0">
              <a:latin typeface="Arial" pitchFamily="34" charset="0"/>
            </a:endParaRPr>
          </a:p>
        </p:txBody>
      </p:sp>
      <p:sp>
        <p:nvSpPr>
          <p:cNvPr id="16387" name="Rectangle 2"/>
          <p:cNvSpPr>
            <a:spLocks noGrp="1" noRot="1" noChangeAspect="1" noChangeArrowheads="1" noTextEdit="1"/>
          </p:cNvSpPr>
          <p:nvPr>
            <p:ph type="sldImg"/>
          </p:nvPr>
        </p:nvSpPr>
        <p:spPr>
          <a:ln/>
        </p:spPr>
      </p:sp>
      <p:sp>
        <p:nvSpPr>
          <p:cNvPr id="16388"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dirty="0" smtClean="0">
                <a:latin typeface="Arial" pitchFamily="34" charset="0"/>
              </a:rPr>
              <a:t>Thank you.</a:t>
            </a:r>
            <a:r>
              <a:rPr lang="en-US" baseline="0" dirty="0" smtClean="0">
                <a:latin typeface="Arial" pitchFamily="34" charset="0"/>
              </a:rPr>
              <a:t>  I am honored to have been invited to speak here.</a:t>
            </a:r>
            <a:endParaRPr lang="en-US" dirty="0" smtClean="0">
              <a:latin typeface="Arial"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are log NO2 data for a pair of sites, one an AQS site and one a</a:t>
            </a:r>
            <a:r>
              <a:rPr lang="en-US" baseline="0" dirty="0" smtClean="0"/>
              <a:t> “fixed” MESA Air monitoring site operating for almost 4 years.  The smooth curves are one possible characterization of smooth seasonal trend, computed as a linear combination of smooth temporal basis functions fi(t).  You will note that these curves do not appear to be as nearly sinusoidal as those drawn in the previous illustration.  Of course, a basic issue to be addressed is how smooth these basis functions should be:  what goes into the “mean” or “trend” and what we put in the “error” or “residual” structure of a model.</a:t>
            </a:r>
            <a:endParaRPr lang="en-US" dirty="0"/>
          </a:p>
        </p:txBody>
      </p:sp>
      <p:sp>
        <p:nvSpPr>
          <p:cNvPr id="4" name="Slide Number Placeholder 3"/>
          <p:cNvSpPr>
            <a:spLocks noGrp="1"/>
          </p:cNvSpPr>
          <p:nvPr>
            <p:ph type="sldNum" sz="quarter" idx="10"/>
          </p:nvPr>
        </p:nvSpPr>
        <p:spPr/>
        <p:txBody>
          <a:bodyPr/>
          <a:lstStyle/>
          <a:p>
            <a:fld id="{7BAB3E15-7FFA-44BD-AF28-4D262066EF28}" type="slidenum">
              <a:rPr lang="en-US" smtClean="0"/>
              <a:t>14</a:t>
            </a:fld>
            <a:endParaRPr lang="en-US"/>
          </a:p>
        </p:txBody>
      </p:sp>
    </p:spTree>
    <p:extLst>
      <p:ext uri="{BB962C8B-B14F-4D97-AF65-F5344CB8AC3E}">
        <p14:creationId xmlns:p14="http://schemas.microsoft.com/office/powerpoint/2010/main" val="1793051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are three more illustrations emphasizing the fact that seasonality </a:t>
            </a:r>
            <a:r>
              <a:rPr lang="en-US" baseline="0" dirty="0" smtClean="0"/>
              <a:t>varies greatly in this southern California domain, with differences also in mean concentration levels and in long-term trends.  The space-time trend is very clearly not additive or </a:t>
            </a:r>
            <a:r>
              <a:rPr lang="en-US" baseline="0" dirty="0" err="1" smtClean="0"/>
              <a:t>sepatable</a:t>
            </a:r>
            <a:r>
              <a:rPr lang="en-US" baseline="0" dirty="0" smtClean="0"/>
              <a:t> in space and time.  (Unfortunately, I don’t have the map to show you were these sites are in southern CA.)</a:t>
            </a:r>
            <a:endParaRPr lang="en-US" dirty="0"/>
          </a:p>
        </p:txBody>
      </p:sp>
      <p:sp>
        <p:nvSpPr>
          <p:cNvPr id="4" name="Slide Number Placeholder 3"/>
          <p:cNvSpPr>
            <a:spLocks noGrp="1"/>
          </p:cNvSpPr>
          <p:nvPr>
            <p:ph type="sldNum" sz="quarter" idx="10"/>
          </p:nvPr>
        </p:nvSpPr>
        <p:spPr/>
        <p:txBody>
          <a:bodyPr/>
          <a:lstStyle/>
          <a:p>
            <a:fld id="{7BAB3E15-7FFA-44BD-AF28-4D262066EF28}" type="slidenum">
              <a:rPr lang="en-US" smtClean="0"/>
              <a:t>15</a:t>
            </a:fld>
            <a:endParaRPr lang="en-US"/>
          </a:p>
        </p:txBody>
      </p:sp>
    </p:spTree>
    <p:extLst>
      <p:ext uri="{BB962C8B-B14F-4D97-AF65-F5344CB8AC3E}">
        <p14:creationId xmlns:p14="http://schemas.microsoft.com/office/powerpoint/2010/main" val="26999502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 that there remain questions</a:t>
            </a:r>
            <a:r>
              <a:rPr lang="en-US" baseline="0" dirty="0" smtClean="0"/>
              <a:t> as to whether and/or how much smoothing to do.  Our current focus is on smoothing that leaves deviations from fitted trends temporally uncorrelated.  Over-smoothing will result in residual temporal autocorrelation.</a:t>
            </a:r>
            <a:endParaRPr lang="en-US" dirty="0"/>
          </a:p>
        </p:txBody>
      </p:sp>
      <p:sp>
        <p:nvSpPr>
          <p:cNvPr id="4" name="Slide Number Placeholder 3"/>
          <p:cNvSpPr>
            <a:spLocks noGrp="1"/>
          </p:cNvSpPr>
          <p:nvPr>
            <p:ph type="sldNum" sz="quarter" idx="10"/>
          </p:nvPr>
        </p:nvSpPr>
        <p:spPr/>
        <p:txBody>
          <a:bodyPr/>
          <a:lstStyle/>
          <a:p>
            <a:fld id="{7BAB3E15-7FFA-44BD-AF28-4D262066EF28}" type="slidenum">
              <a:rPr lang="en-US" smtClean="0"/>
              <a:t>16</a:t>
            </a:fld>
            <a:endParaRPr lang="en-US"/>
          </a:p>
        </p:txBody>
      </p:sp>
    </p:spTree>
    <p:extLst>
      <p:ext uri="{BB962C8B-B14F-4D97-AF65-F5344CB8AC3E}">
        <p14:creationId xmlns:p14="http://schemas.microsoft.com/office/powerpoint/2010/main" val="17030890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Beta</a:t>
            </a:r>
            <a:r>
              <a:rPr lang="en-US" baseline="0" dirty="0" smtClean="0"/>
              <a:t> fields are just spatial regression models, often called “land use regression”.  Because the temporal basis functions f(t) are scaled to have mean zero, B0(s) represents the long-term mean air quality level.</a:t>
            </a:r>
          </a:p>
          <a:p>
            <a:endParaRPr lang="en-US" dirty="0"/>
          </a:p>
        </p:txBody>
      </p:sp>
      <p:sp>
        <p:nvSpPr>
          <p:cNvPr id="4" name="Slide Number Placeholder 3"/>
          <p:cNvSpPr>
            <a:spLocks noGrp="1"/>
          </p:cNvSpPr>
          <p:nvPr>
            <p:ph type="sldNum" sz="quarter" idx="10"/>
          </p:nvPr>
        </p:nvSpPr>
        <p:spPr/>
        <p:txBody>
          <a:bodyPr/>
          <a:lstStyle/>
          <a:p>
            <a:fld id="{7BAB3E15-7FFA-44BD-AF28-4D262066EF28}" type="slidenum">
              <a:rPr lang="en-US" smtClean="0"/>
              <a:t>17</a:t>
            </a:fld>
            <a:endParaRPr lang="en-US"/>
          </a:p>
        </p:txBody>
      </p:sp>
    </p:spTree>
    <p:extLst>
      <p:ext uri="{BB962C8B-B14F-4D97-AF65-F5344CB8AC3E}">
        <p14:creationId xmlns:p14="http://schemas.microsoft.com/office/powerpoint/2010/main" val="11772717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have thus side-stepped the complication</a:t>
            </a:r>
            <a:r>
              <a:rPr lang="en-US" baseline="0" dirty="0" smtClean="0"/>
              <a:t> of fitting a temporal correlation model and corresponding questions of space-time </a:t>
            </a:r>
            <a:r>
              <a:rPr lang="en-US" baseline="0" dirty="0" err="1" smtClean="0"/>
              <a:t>separability</a:t>
            </a:r>
            <a:r>
              <a:rPr lang="en-US" baseline="0" dirty="0" smtClean="0"/>
              <a:t> in the error structure.  Some work has been done using our spatial deformation model permitting non-stationary correlation structure in the space-time residual field.  But this is not incorporated in the current software.</a:t>
            </a:r>
            <a:endParaRPr lang="en-US" dirty="0"/>
          </a:p>
        </p:txBody>
      </p:sp>
      <p:sp>
        <p:nvSpPr>
          <p:cNvPr id="4" name="Slide Number Placeholder 3"/>
          <p:cNvSpPr>
            <a:spLocks noGrp="1"/>
          </p:cNvSpPr>
          <p:nvPr>
            <p:ph type="sldNum" sz="quarter" idx="10"/>
          </p:nvPr>
        </p:nvSpPr>
        <p:spPr/>
        <p:txBody>
          <a:bodyPr/>
          <a:lstStyle/>
          <a:p>
            <a:fld id="{7BAB3E15-7FFA-44BD-AF28-4D262066EF28}" type="slidenum">
              <a:rPr lang="en-US" smtClean="0"/>
              <a:t>20</a:t>
            </a:fld>
            <a:endParaRPr lang="en-US"/>
          </a:p>
        </p:txBody>
      </p:sp>
    </p:spTree>
    <p:extLst>
      <p:ext uri="{BB962C8B-B14F-4D97-AF65-F5344CB8AC3E}">
        <p14:creationId xmlns:p14="http://schemas.microsoft.com/office/powerpoint/2010/main" val="5446317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BAB3E15-7FFA-44BD-AF28-4D262066EF28}" type="slidenum">
              <a:rPr lang="en-US" smtClean="0"/>
              <a:t>22</a:t>
            </a:fld>
            <a:endParaRPr lang="en-US"/>
          </a:p>
        </p:txBody>
      </p:sp>
    </p:spTree>
    <p:extLst>
      <p:ext uri="{BB962C8B-B14F-4D97-AF65-F5344CB8AC3E}">
        <p14:creationId xmlns:p14="http://schemas.microsoft.com/office/powerpoint/2010/main" val="142307011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 initially implemented fitting of the Space-Time model using a pragmatic sequence of estimates of the parameters</a:t>
            </a:r>
            <a:r>
              <a:rPr lang="en-US" baseline="0" dirty="0" smtClean="0"/>
              <a:t> of the model components (e.g., separate “universal kriging” for empirical estimates of the land use regression models), not a comprehensive ML estimation.  Adam </a:t>
            </a:r>
            <a:r>
              <a:rPr lang="en-US" baseline="0" dirty="0" err="1" smtClean="0"/>
              <a:t>Szpiro</a:t>
            </a:r>
            <a:r>
              <a:rPr lang="en-US" baseline="0" dirty="0" smtClean="0"/>
              <a:t> implemented the first ML estimation program and Johan Lindstrom then enhanced this considerably, producing our Spatiotemporal package. </a:t>
            </a:r>
            <a:endParaRPr lang="en-US" dirty="0"/>
          </a:p>
        </p:txBody>
      </p:sp>
      <p:sp>
        <p:nvSpPr>
          <p:cNvPr id="4" name="Slide Number Placeholder 3"/>
          <p:cNvSpPr>
            <a:spLocks noGrp="1"/>
          </p:cNvSpPr>
          <p:nvPr>
            <p:ph type="sldNum" sz="quarter" idx="10"/>
          </p:nvPr>
        </p:nvSpPr>
        <p:spPr/>
        <p:txBody>
          <a:bodyPr/>
          <a:lstStyle/>
          <a:p>
            <a:fld id="{7BAB3E15-7FFA-44BD-AF28-4D262066EF28}" type="slidenum">
              <a:rPr lang="en-US" smtClean="0"/>
              <a:t>23</a:t>
            </a:fld>
            <a:endParaRPr lang="en-US"/>
          </a:p>
        </p:txBody>
      </p:sp>
    </p:spTree>
    <p:extLst>
      <p:ext uri="{BB962C8B-B14F-4D97-AF65-F5344CB8AC3E}">
        <p14:creationId xmlns:p14="http://schemas.microsoft.com/office/powerpoint/2010/main" val="132840914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 that the coefficient of the single </a:t>
            </a:r>
            <a:r>
              <a:rPr lang="en-US" dirty="0" err="1" smtClean="0"/>
              <a:t>spatio</a:t>
            </a:r>
            <a:r>
              <a:rPr lang="en-US" dirty="0" smtClean="0"/>
              <a:t>-temporal predictor, M(</a:t>
            </a:r>
            <a:r>
              <a:rPr lang="en-US" dirty="0" err="1" smtClean="0"/>
              <a:t>s,t</a:t>
            </a:r>
            <a:r>
              <a:rPr lang="en-US" dirty="0" smtClean="0"/>
              <a:t>),</a:t>
            </a:r>
            <a:r>
              <a:rPr lang="en-US" baseline="0" dirty="0" smtClean="0"/>
              <a:t> here is fixed, not spatially varying like the beta’s.</a:t>
            </a:r>
            <a:endParaRPr lang="en-US" dirty="0"/>
          </a:p>
        </p:txBody>
      </p:sp>
      <p:sp>
        <p:nvSpPr>
          <p:cNvPr id="4" name="Slide Number Placeholder 3"/>
          <p:cNvSpPr>
            <a:spLocks noGrp="1"/>
          </p:cNvSpPr>
          <p:nvPr>
            <p:ph type="sldNum" sz="quarter" idx="10"/>
          </p:nvPr>
        </p:nvSpPr>
        <p:spPr/>
        <p:txBody>
          <a:bodyPr/>
          <a:lstStyle/>
          <a:p>
            <a:fld id="{7BAB3E15-7FFA-44BD-AF28-4D262066EF28}" type="slidenum">
              <a:rPr lang="en-US" smtClean="0"/>
              <a:t>27</a:t>
            </a:fld>
            <a:endParaRPr lang="en-US"/>
          </a:p>
        </p:txBody>
      </p:sp>
    </p:spTree>
    <p:extLst>
      <p:ext uri="{BB962C8B-B14F-4D97-AF65-F5344CB8AC3E}">
        <p14:creationId xmlns:p14="http://schemas.microsoft.com/office/powerpoint/2010/main" val="102650193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BAB3E15-7FFA-44BD-AF28-4D262066EF28}" type="slidenum">
              <a:rPr lang="en-US" smtClean="0"/>
              <a:t>31</a:t>
            </a:fld>
            <a:endParaRPr lang="en-US"/>
          </a:p>
        </p:txBody>
      </p:sp>
    </p:spTree>
    <p:extLst>
      <p:ext uri="{BB962C8B-B14F-4D97-AF65-F5344CB8AC3E}">
        <p14:creationId xmlns:p14="http://schemas.microsoft.com/office/powerpoint/2010/main" val="167870323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Comment on systematic error.  If B0 is under/overestimated, the entire series</a:t>
            </a:r>
            <a:r>
              <a:rPr lang="en-US" baseline="0" dirty="0" smtClean="0"/>
              <a:t> will appear </a:t>
            </a:r>
            <a:r>
              <a:rPr lang="en-US" baseline="0" dirty="0" err="1" smtClean="0"/>
              <a:t>systematially</a:t>
            </a:r>
            <a:r>
              <a:rPr lang="en-US" baseline="0" dirty="0" smtClean="0"/>
              <a:t> low or high, which is the case for the first series.  For the 2</a:t>
            </a:r>
            <a:r>
              <a:rPr lang="en-US" baseline="30000" dirty="0" smtClean="0"/>
              <a:t>nd</a:t>
            </a:r>
            <a:r>
              <a:rPr lang="en-US" baseline="0" dirty="0" smtClean="0"/>
              <a:t> series it appears that there may be a combination of factors, including underestimation of the amplitude of seasonality.</a:t>
            </a:r>
            <a:endParaRPr lang="en-US" dirty="0"/>
          </a:p>
        </p:txBody>
      </p:sp>
      <p:sp>
        <p:nvSpPr>
          <p:cNvPr id="4" name="Slide Number Placeholder 3"/>
          <p:cNvSpPr>
            <a:spLocks noGrp="1"/>
          </p:cNvSpPr>
          <p:nvPr>
            <p:ph type="sldNum" sz="quarter" idx="10"/>
          </p:nvPr>
        </p:nvSpPr>
        <p:spPr/>
        <p:txBody>
          <a:bodyPr/>
          <a:lstStyle/>
          <a:p>
            <a:fld id="{7BAB3E15-7FFA-44BD-AF28-4D262066EF28}" type="slidenum">
              <a:rPr lang="en-US" smtClean="0"/>
              <a:t>33</a:t>
            </a:fld>
            <a:endParaRPr lang="en-US"/>
          </a:p>
        </p:txBody>
      </p:sp>
    </p:spTree>
    <p:extLst>
      <p:ext uri="{BB962C8B-B14F-4D97-AF65-F5344CB8AC3E}">
        <p14:creationId xmlns:p14="http://schemas.microsoft.com/office/powerpoint/2010/main" val="2844744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I</a:t>
            </a:r>
            <a:r>
              <a:rPr lang="en-US" baseline="0" dirty="0" smtClean="0"/>
              <a:t> want to show you the type of monitoring data that we needed to be able to analyze.  It includes data from the U.S. EPA’s Air Quality System for regulatory purposes, and special purpose monitoring carried out by the MESA Air project to better characterize spatial variation in air quality in the areas of the epidemiological study cohort of interest.</a:t>
            </a:r>
            <a:endParaRPr lang="en-US" dirty="0" smtClean="0"/>
          </a:p>
          <a:p>
            <a:endParaRPr lang="en-US" dirty="0"/>
          </a:p>
        </p:txBody>
      </p:sp>
      <p:sp>
        <p:nvSpPr>
          <p:cNvPr id="4" name="Slide Number Placeholder 3"/>
          <p:cNvSpPr>
            <a:spLocks noGrp="1"/>
          </p:cNvSpPr>
          <p:nvPr>
            <p:ph type="sldNum" sz="quarter" idx="10"/>
          </p:nvPr>
        </p:nvSpPr>
        <p:spPr/>
        <p:txBody>
          <a:bodyPr/>
          <a:lstStyle/>
          <a:p>
            <a:fld id="{7BAB3E15-7FFA-44BD-AF28-4D262066EF28}" type="slidenum">
              <a:rPr lang="en-US" smtClean="0"/>
              <a:t>3</a:t>
            </a:fld>
            <a:endParaRPr lang="en-US"/>
          </a:p>
        </p:txBody>
      </p:sp>
    </p:spTree>
    <p:extLst>
      <p:ext uri="{BB962C8B-B14F-4D97-AF65-F5344CB8AC3E}">
        <p14:creationId xmlns:p14="http://schemas.microsoft.com/office/powerpoint/2010/main" val="17625751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Keep in mind that these prediction maps</a:t>
            </a:r>
            <a:r>
              <a:rPr lang="en-US" baseline="0" dirty="0" smtClean="0"/>
              <a:t> are a combination of land use regression components reflecting, for example, distances to roads, along with spatial interpolation/kriging of monitoring data.</a:t>
            </a:r>
            <a:endParaRPr lang="en-US" dirty="0"/>
          </a:p>
        </p:txBody>
      </p:sp>
      <p:sp>
        <p:nvSpPr>
          <p:cNvPr id="4" name="Slide Number Placeholder 3"/>
          <p:cNvSpPr>
            <a:spLocks noGrp="1"/>
          </p:cNvSpPr>
          <p:nvPr>
            <p:ph type="sldNum" sz="quarter" idx="10"/>
          </p:nvPr>
        </p:nvSpPr>
        <p:spPr/>
        <p:txBody>
          <a:bodyPr/>
          <a:lstStyle/>
          <a:p>
            <a:fld id="{7BAB3E15-7FFA-44BD-AF28-4D262066EF28}" type="slidenum">
              <a:rPr lang="en-US" smtClean="0"/>
              <a:t>35</a:t>
            </a:fld>
            <a:endParaRPr lang="en-US"/>
          </a:p>
        </p:txBody>
      </p:sp>
    </p:spTree>
    <p:extLst>
      <p:ext uri="{BB962C8B-B14F-4D97-AF65-F5344CB8AC3E}">
        <p14:creationId xmlns:p14="http://schemas.microsoft.com/office/powerpoint/2010/main" val="73342452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current literature,</a:t>
            </a:r>
            <a:r>
              <a:rPr lang="en-US" baseline="0" dirty="0" smtClean="0"/>
              <a:t> and a number of research groups, are giving increasing attention to merging different types of data, notably monitoring data with chemical transport model predictions, or monitoring data with remote sensing/satellite data.  And they have different procedures and names for doing so (like “data fusion”).</a:t>
            </a:r>
            <a:endParaRPr lang="en-US" dirty="0"/>
          </a:p>
        </p:txBody>
      </p:sp>
      <p:sp>
        <p:nvSpPr>
          <p:cNvPr id="4" name="Slide Number Placeholder 3"/>
          <p:cNvSpPr>
            <a:spLocks noGrp="1"/>
          </p:cNvSpPr>
          <p:nvPr>
            <p:ph type="sldNum" sz="quarter" idx="10"/>
          </p:nvPr>
        </p:nvSpPr>
        <p:spPr/>
        <p:txBody>
          <a:bodyPr/>
          <a:lstStyle/>
          <a:p>
            <a:fld id="{7BAB3E15-7FFA-44BD-AF28-4D262066EF28}" type="slidenum">
              <a:rPr lang="en-US" smtClean="0"/>
              <a:t>37</a:t>
            </a:fld>
            <a:endParaRPr lang="en-US"/>
          </a:p>
        </p:txBody>
      </p:sp>
    </p:spTree>
    <p:extLst>
      <p:ext uri="{BB962C8B-B14F-4D97-AF65-F5344CB8AC3E}">
        <p14:creationId xmlns:p14="http://schemas.microsoft.com/office/powerpoint/2010/main" val="37942174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Our conclusion,</a:t>
            </a:r>
            <a:r>
              <a:rPr lang="en-US" baseline="0" dirty="0" smtClean="0"/>
              <a:t> limited to this CTM and this domain, is that the CTM contributes to improved predictions for O3, but not for PM2.5.</a:t>
            </a:r>
            <a:endParaRPr lang="en-US" dirty="0"/>
          </a:p>
        </p:txBody>
      </p:sp>
      <p:sp>
        <p:nvSpPr>
          <p:cNvPr id="4" name="Slide Number Placeholder 3"/>
          <p:cNvSpPr>
            <a:spLocks noGrp="1"/>
          </p:cNvSpPr>
          <p:nvPr>
            <p:ph type="sldNum" sz="quarter" idx="10"/>
          </p:nvPr>
        </p:nvSpPr>
        <p:spPr/>
        <p:txBody>
          <a:bodyPr/>
          <a:lstStyle/>
          <a:p>
            <a:fld id="{7BAB3E15-7FFA-44BD-AF28-4D262066EF28}" type="slidenum">
              <a:rPr lang="en-US" smtClean="0"/>
              <a:t>43</a:t>
            </a:fld>
            <a:endParaRPr lang="en-US"/>
          </a:p>
        </p:txBody>
      </p:sp>
    </p:spTree>
    <p:extLst>
      <p:ext uri="{BB962C8B-B14F-4D97-AF65-F5344CB8AC3E}">
        <p14:creationId xmlns:p14="http://schemas.microsoft.com/office/powerpoint/2010/main" val="21172498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supplementary</a:t>
            </a:r>
            <a:r>
              <a:rPr lang="en-US" baseline="0" dirty="0" smtClean="0"/>
              <a:t> MESA Air monitoring was intended to better understand spatial variation in air quality, especially near sources like roads, and at homes of subjects in the epidemiologic studies.</a:t>
            </a:r>
          </a:p>
        </p:txBody>
      </p:sp>
      <p:sp>
        <p:nvSpPr>
          <p:cNvPr id="4" name="Slide Number Placeholder 3"/>
          <p:cNvSpPr>
            <a:spLocks noGrp="1"/>
          </p:cNvSpPr>
          <p:nvPr>
            <p:ph type="sldNum" sz="quarter" idx="10"/>
          </p:nvPr>
        </p:nvSpPr>
        <p:spPr/>
        <p:txBody>
          <a:bodyPr/>
          <a:lstStyle/>
          <a:p>
            <a:fld id="{7BAB3E15-7FFA-44BD-AF28-4D262066EF28}" type="slidenum">
              <a:rPr lang="en-US" smtClean="0"/>
              <a:t>4</a:t>
            </a:fld>
            <a:endParaRPr lang="en-US"/>
          </a:p>
        </p:txBody>
      </p:sp>
    </p:spTree>
    <p:extLst>
      <p:ext uri="{BB962C8B-B14F-4D97-AF65-F5344CB8AC3E}">
        <p14:creationId xmlns:p14="http://schemas.microsoft.com/office/powerpoint/2010/main" val="36127401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BAB3E15-7FFA-44BD-AF28-4D262066EF28}" type="slidenum">
              <a:rPr lang="en-US" smtClean="0"/>
              <a:t>5</a:t>
            </a:fld>
            <a:endParaRPr lang="en-US"/>
          </a:p>
        </p:txBody>
      </p:sp>
    </p:spTree>
    <p:extLst>
      <p:ext uri="{BB962C8B-B14F-4D97-AF65-F5344CB8AC3E}">
        <p14:creationId xmlns:p14="http://schemas.microsoft.com/office/powerpoint/2010/main" val="17676258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is the outline for the rest of my presentation.</a:t>
            </a:r>
            <a:endParaRPr lang="en-US" dirty="0"/>
          </a:p>
        </p:txBody>
      </p:sp>
      <p:sp>
        <p:nvSpPr>
          <p:cNvPr id="4" name="Slide Number Placeholder 3"/>
          <p:cNvSpPr>
            <a:spLocks noGrp="1"/>
          </p:cNvSpPr>
          <p:nvPr>
            <p:ph type="sldNum" sz="quarter" idx="10"/>
          </p:nvPr>
        </p:nvSpPr>
        <p:spPr/>
        <p:txBody>
          <a:bodyPr/>
          <a:lstStyle/>
          <a:p>
            <a:fld id="{7BAB3E15-7FFA-44BD-AF28-4D262066EF28}" type="slidenum">
              <a:rPr lang="en-US" smtClean="0"/>
              <a:t>6</a:t>
            </a:fld>
            <a:endParaRPr lang="en-US"/>
          </a:p>
        </p:txBody>
      </p:sp>
    </p:spTree>
    <p:extLst>
      <p:ext uri="{BB962C8B-B14F-4D97-AF65-F5344CB8AC3E}">
        <p14:creationId xmlns:p14="http://schemas.microsoft.com/office/powerpoint/2010/main" val="17353590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 most of you know, there is a lot of literature of </a:t>
            </a:r>
            <a:r>
              <a:rPr lang="en-US" dirty="0" err="1" smtClean="0"/>
              <a:t>spatio</a:t>
            </a:r>
            <a:r>
              <a:rPr lang="en-US" dirty="0" smtClean="0"/>
              <a:t>-temporal statistical</a:t>
            </a:r>
            <a:r>
              <a:rPr lang="en-US" baseline="0" dirty="0" smtClean="0"/>
              <a:t> modeling.</a:t>
            </a:r>
            <a:endParaRPr lang="en-US" dirty="0"/>
          </a:p>
        </p:txBody>
      </p:sp>
      <p:sp>
        <p:nvSpPr>
          <p:cNvPr id="4" name="Slide Number Placeholder 3"/>
          <p:cNvSpPr>
            <a:spLocks noGrp="1"/>
          </p:cNvSpPr>
          <p:nvPr>
            <p:ph type="sldNum" sz="quarter" idx="10"/>
          </p:nvPr>
        </p:nvSpPr>
        <p:spPr/>
        <p:txBody>
          <a:bodyPr/>
          <a:lstStyle/>
          <a:p>
            <a:fld id="{7BAB3E15-7FFA-44BD-AF28-4D262066EF28}" type="slidenum">
              <a:rPr lang="en-US" smtClean="0"/>
              <a:t>7</a:t>
            </a:fld>
            <a:endParaRPr lang="en-US"/>
          </a:p>
        </p:txBody>
      </p:sp>
    </p:spTree>
    <p:extLst>
      <p:ext uri="{BB962C8B-B14F-4D97-AF65-F5344CB8AC3E}">
        <p14:creationId xmlns:p14="http://schemas.microsoft.com/office/powerpoint/2010/main" val="4049241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BBE639B6-C466-4341-8D09-930A585A61DE}" type="slidenum">
              <a:rPr lang="en-US" altLang="x-none"/>
              <a:pPr>
                <a:defRPr/>
              </a:pPr>
              <a:t>8</a:t>
            </a:fld>
            <a:endParaRPr lang="en-US" altLang="x-none"/>
          </a:p>
        </p:txBody>
      </p:sp>
      <p:sp>
        <p:nvSpPr>
          <p:cNvPr id="20482" name="Rectangle 2"/>
          <p:cNvSpPr>
            <a:spLocks noGrp="1" noRot="1" noChangeAspect="1" noChangeArrowheads="1" noTextEdit="1"/>
          </p:cNvSpPr>
          <p:nvPr>
            <p:ph type="sldImg"/>
          </p:nvPr>
        </p:nvSpPr>
        <p:spPr>
          <a:ln/>
        </p:spPr>
      </p:sp>
      <p:sp>
        <p:nvSpPr>
          <p:cNvPr id="20483" name="Rectangle 3"/>
          <p:cNvSpPr>
            <a:spLocks noGrp="1" noChangeArrowheads="1"/>
          </p:cNvSpPr>
          <p:nvPr>
            <p:ph type="body" idx="1"/>
          </p:nvPr>
        </p:nvSpPr>
        <p:spPr/>
        <p:txBody>
          <a:bodyPr/>
          <a:lstStyle/>
          <a:p>
            <a:pPr eaLnBrk="1" hangingPunct="1">
              <a:defRPr/>
            </a:pPr>
            <a:r>
              <a:rPr lang="en-US" altLang="x-none" dirty="0" smtClean="0"/>
              <a:t>It is quite common to propose space-time models with structure like</a:t>
            </a:r>
            <a:r>
              <a:rPr lang="en-US" altLang="x-none" baseline="0" dirty="0" smtClean="0"/>
              <a:t> this.  I will do so again a little later.</a:t>
            </a:r>
            <a:endParaRPr lang="en-US" altLang="x-none" dirty="0" smtClean="0"/>
          </a:p>
        </p:txBody>
      </p:sp>
    </p:spTree>
    <p:extLst>
      <p:ext uri="{BB962C8B-B14F-4D97-AF65-F5344CB8AC3E}">
        <p14:creationId xmlns:p14="http://schemas.microsoft.com/office/powerpoint/2010/main" val="11706391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Examples of data series for log PM2.5 (left) and log NO2 (right).  The</a:t>
            </a:r>
            <a:r>
              <a:rPr lang="en-US" sz="1200" baseline="0" dirty="0" smtClean="0"/>
              <a:t> plots on the left are from the first analysis MESA Air data.  The data on the right are from a later analysis of NO2 data that also include as a spatial covariate the predictions of the CALINE dispersion model representing estimates of traffic contributions to air pollution.</a:t>
            </a:r>
            <a:endParaRPr lang="en-US" sz="1200" dirty="0" smtClean="0"/>
          </a:p>
          <a:p>
            <a:endParaRPr lang="en-US" dirty="0"/>
          </a:p>
        </p:txBody>
      </p:sp>
      <p:sp>
        <p:nvSpPr>
          <p:cNvPr id="4" name="Slide Number Placeholder 3"/>
          <p:cNvSpPr>
            <a:spLocks noGrp="1"/>
          </p:cNvSpPr>
          <p:nvPr>
            <p:ph type="sldNum" sz="quarter" idx="10"/>
          </p:nvPr>
        </p:nvSpPr>
        <p:spPr/>
        <p:txBody>
          <a:bodyPr/>
          <a:lstStyle/>
          <a:p>
            <a:fld id="{7BAB3E15-7FFA-44BD-AF28-4D262066EF28}" type="slidenum">
              <a:rPr lang="en-US" smtClean="0"/>
              <a:t>10</a:t>
            </a:fld>
            <a:endParaRPr lang="en-US"/>
          </a:p>
        </p:txBody>
      </p:sp>
    </p:spTree>
    <p:extLst>
      <p:ext uri="{BB962C8B-B14F-4D97-AF65-F5344CB8AC3E}">
        <p14:creationId xmlns:p14="http://schemas.microsoft.com/office/powerpoint/2010/main" val="22675780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a:t>
            </a:r>
            <a:r>
              <a:rPr lang="en-US" baseline="0" dirty="0" smtClean="0"/>
              <a:t> capture long term trends, a</a:t>
            </a:r>
            <a:r>
              <a:rPr lang="en-US" dirty="0" smtClean="0"/>
              <a:t>nnual or seasonal patterns, and some smaller-scale temporal variation</a:t>
            </a:r>
            <a:r>
              <a:rPr lang="en-US" baseline="0" dirty="0" smtClean="0"/>
              <a:t> (depending on how smooth we make the components).  (Looking  back at the time series plot, the top site, Glendora, shows a different seasonality.)</a:t>
            </a:r>
            <a:endParaRPr lang="en-US" dirty="0"/>
          </a:p>
        </p:txBody>
      </p:sp>
      <p:sp>
        <p:nvSpPr>
          <p:cNvPr id="4" name="Slide Number Placeholder 3"/>
          <p:cNvSpPr>
            <a:spLocks noGrp="1"/>
          </p:cNvSpPr>
          <p:nvPr>
            <p:ph type="sldNum" sz="quarter" idx="10"/>
          </p:nvPr>
        </p:nvSpPr>
        <p:spPr/>
        <p:txBody>
          <a:bodyPr/>
          <a:lstStyle/>
          <a:p>
            <a:fld id="{7BAB3E15-7FFA-44BD-AF28-4D262066EF28}" type="slidenum">
              <a:rPr lang="en-US" smtClean="0"/>
              <a:t>13</a:t>
            </a:fld>
            <a:endParaRPr lang="en-US"/>
          </a:p>
        </p:txBody>
      </p:sp>
    </p:spTree>
    <p:extLst>
      <p:ext uri="{BB962C8B-B14F-4D97-AF65-F5344CB8AC3E}">
        <p14:creationId xmlns:p14="http://schemas.microsoft.com/office/powerpoint/2010/main" val="22347953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auto">
          <a:xfrm>
            <a:off x="381000" y="990600"/>
            <a:ext cx="76200" cy="5105400"/>
          </a:xfrm>
          <a:prstGeom prst="rect">
            <a:avLst/>
          </a:prstGeom>
          <a:solidFill>
            <a:schemeClr val="bg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algn="ctr"/>
            <a:endParaRPr lang="en-US" sz="2400" dirty="0">
              <a:latin typeface="Tahoma" pitchFamily="34" charset="0"/>
            </a:endParaRPr>
          </a:p>
        </p:txBody>
      </p:sp>
      <p:grpSp>
        <p:nvGrpSpPr>
          <p:cNvPr id="5" name="Group 8"/>
          <p:cNvGrpSpPr>
            <a:grpSpLocks/>
          </p:cNvGrpSpPr>
          <p:nvPr/>
        </p:nvGrpSpPr>
        <p:grpSpPr bwMode="auto">
          <a:xfrm>
            <a:off x="381000" y="304800"/>
            <a:ext cx="8391525" cy="5791200"/>
            <a:chOff x="240" y="192"/>
            <a:chExt cx="5286" cy="3648"/>
          </a:xfrm>
        </p:grpSpPr>
        <p:sp>
          <p:nvSpPr>
            <p:cNvPr id="6" name="Rectangle 9"/>
            <p:cNvSpPr>
              <a:spLocks noChangeArrowheads="1"/>
            </p:cNvSpPr>
            <p:nvPr/>
          </p:nvSpPr>
          <p:spPr bwMode="auto">
            <a:xfrm flipV="1">
              <a:off x="5236" y="192"/>
              <a:ext cx="288" cy="288"/>
            </a:xfrm>
            <a:prstGeom prst="rect">
              <a:avLst/>
            </a:prstGeom>
            <a:solidFill>
              <a:schemeClr val="bg2"/>
            </a:solidFill>
            <a:ln w="12700">
              <a:solidFill>
                <a:schemeClr val="tx1"/>
              </a:solidFill>
              <a:miter lim="800000"/>
              <a:headEnd/>
              <a:tailEnd/>
            </a:ln>
          </p:spPr>
          <p:txBody>
            <a:bodyPr rot="10800000" wrap="none" anchor="ctr"/>
            <a:lstStyle/>
            <a:p>
              <a:pPr algn="ctr"/>
              <a:endParaRPr lang="en-US" sz="2400" dirty="0">
                <a:latin typeface="Tahoma" pitchFamily="34" charset="0"/>
              </a:endParaRPr>
            </a:p>
          </p:txBody>
        </p:sp>
        <p:sp>
          <p:nvSpPr>
            <p:cNvPr id="7" name="Rectangle 10"/>
            <p:cNvSpPr>
              <a:spLocks noChangeArrowheads="1"/>
            </p:cNvSpPr>
            <p:nvPr/>
          </p:nvSpPr>
          <p:spPr bwMode="auto">
            <a:xfrm flipV="1">
              <a:off x="240" y="192"/>
              <a:ext cx="5004" cy="288"/>
            </a:xfrm>
            <a:prstGeom prst="rect">
              <a:avLst/>
            </a:prstGeom>
            <a:solidFill>
              <a:schemeClr val="accent2"/>
            </a:solidFill>
            <a:ln w="12700">
              <a:solidFill>
                <a:schemeClr val="tx1"/>
              </a:solidFill>
              <a:miter lim="800000"/>
              <a:headEnd/>
              <a:tailEnd/>
            </a:ln>
          </p:spPr>
          <p:txBody>
            <a:bodyPr wrap="none" anchor="ctr"/>
            <a:lstStyle/>
            <a:p>
              <a:pPr algn="ctr"/>
              <a:endParaRPr lang="en-US" sz="2400" dirty="0">
                <a:latin typeface="Tahoma" pitchFamily="34" charset="0"/>
              </a:endParaRPr>
            </a:p>
          </p:txBody>
        </p:sp>
        <p:sp>
          <p:nvSpPr>
            <p:cNvPr id="8" name="Rectangle 11"/>
            <p:cNvSpPr>
              <a:spLocks noChangeArrowheads="1"/>
            </p:cNvSpPr>
            <p:nvPr/>
          </p:nvSpPr>
          <p:spPr bwMode="auto">
            <a:xfrm flipV="1">
              <a:off x="240" y="480"/>
              <a:ext cx="5004" cy="144"/>
            </a:xfrm>
            <a:prstGeom prst="rect">
              <a:avLst/>
            </a:prstGeom>
            <a:solidFill>
              <a:schemeClr val="bg2"/>
            </a:solidFill>
            <a:ln w="12700">
              <a:solidFill>
                <a:schemeClr val="tx1"/>
              </a:solidFill>
              <a:miter lim="800000"/>
              <a:headEnd/>
              <a:tailEnd/>
            </a:ln>
          </p:spPr>
          <p:txBody>
            <a:bodyPr rot="10800000" wrap="none" anchor="ctr"/>
            <a:lstStyle/>
            <a:p>
              <a:pPr algn="ctr"/>
              <a:endParaRPr lang="en-US" sz="2400" dirty="0">
                <a:latin typeface="Tahoma" pitchFamily="34" charset="0"/>
              </a:endParaRPr>
            </a:p>
          </p:txBody>
        </p:sp>
        <p:sp>
          <p:nvSpPr>
            <p:cNvPr id="9" name="Rectangle 12"/>
            <p:cNvSpPr>
              <a:spLocks noChangeArrowheads="1"/>
            </p:cNvSpPr>
            <p:nvPr/>
          </p:nvSpPr>
          <p:spPr bwMode="auto">
            <a:xfrm flipV="1">
              <a:off x="5242" y="480"/>
              <a:ext cx="282" cy="144"/>
            </a:xfrm>
            <a:prstGeom prst="rect">
              <a:avLst/>
            </a:prstGeom>
            <a:solidFill>
              <a:schemeClr val="accent2"/>
            </a:solidFill>
            <a:ln w="12700">
              <a:solidFill>
                <a:schemeClr val="tx1"/>
              </a:solidFill>
              <a:miter lim="800000"/>
              <a:headEnd/>
              <a:tailEnd/>
            </a:ln>
          </p:spPr>
          <p:txBody>
            <a:bodyPr wrap="none" anchor="ctr"/>
            <a:lstStyle/>
            <a:p>
              <a:pPr algn="ctr"/>
              <a:endParaRPr lang="en-US" sz="2400" dirty="0">
                <a:latin typeface="Tahoma" pitchFamily="34" charset="0"/>
              </a:endParaRPr>
            </a:p>
          </p:txBody>
        </p:sp>
        <p:sp>
          <p:nvSpPr>
            <p:cNvPr id="10" name="Line 13"/>
            <p:cNvSpPr>
              <a:spLocks noChangeShapeType="1"/>
            </p:cNvSpPr>
            <p:nvPr/>
          </p:nvSpPr>
          <p:spPr bwMode="auto">
            <a:xfrm flipH="1">
              <a:off x="480" y="2256"/>
              <a:ext cx="4848" cy="0"/>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dirty="0">
                <a:latin typeface="Tahoma" pitchFamily="34" charset="0"/>
              </a:endParaRPr>
            </a:p>
          </p:txBody>
        </p:sp>
        <p:sp>
          <p:nvSpPr>
            <p:cNvPr id="11" name="Rectangle 14"/>
            <p:cNvSpPr>
              <a:spLocks noChangeArrowheads="1"/>
            </p:cNvSpPr>
            <p:nvPr/>
          </p:nvSpPr>
          <p:spPr bwMode="auto">
            <a:xfrm>
              <a:off x="240" y="192"/>
              <a:ext cx="5286" cy="3648"/>
            </a:xfrm>
            <a:prstGeom prst="rect">
              <a:avLst/>
            </a:prstGeom>
            <a:noFill/>
            <a:ln w="12700">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2400" dirty="0">
                <a:latin typeface="Tahoma" pitchFamily="34" charset="0"/>
              </a:endParaRPr>
            </a:p>
          </p:txBody>
        </p:sp>
      </p:grpSp>
      <p:sp>
        <p:nvSpPr>
          <p:cNvPr id="5123" name="Rectangle 3"/>
          <p:cNvSpPr>
            <a:spLocks noGrp="1" noChangeArrowheads="1"/>
          </p:cNvSpPr>
          <p:nvPr>
            <p:ph type="ctrTitle"/>
          </p:nvPr>
        </p:nvSpPr>
        <p:spPr>
          <a:xfrm>
            <a:off x="762000" y="1371600"/>
            <a:ext cx="7696200" cy="2057400"/>
          </a:xfrm>
        </p:spPr>
        <p:txBody>
          <a:bodyPr/>
          <a:lstStyle>
            <a:lvl1pPr>
              <a:defRPr sz="5400"/>
            </a:lvl1pPr>
          </a:lstStyle>
          <a:p>
            <a:r>
              <a:rPr lang="en-US" dirty="0" smtClean="0"/>
              <a:t>Click to edit Master title style</a:t>
            </a:r>
            <a:endParaRPr lang="en-US" dirty="0"/>
          </a:p>
        </p:txBody>
      </p:sp>
      <p:sp>
        <p:nvSpPr>
          <p:cNvPr id="5124" name="Rectangle 4"/>
          <p:cNvSpPr>
            <a:spLocks noGrp="1" noChangeArrowheads="1"/>
          </p:cNvSpPr>
          <p:nvPr>
            <p:ph type="subTitle" idx="1"/>
          </p:nvPr>
        </p:nvSpPr>
        <p:spPr>
          <a:xfrm>
            <a:off x="762000" y="3765550"/>
            <a:ext cx="7696200" cy="2057400"/>
          </a:xfrm>
        </p:spPr>
        <p:txBody>
          <a:bodyPr/>
          <a:lstStyle>
            <a:lvl1pPr marL="0" indent="0">
              <a:buFont typeface="Wingdings" pitchFamily="2" charset="2"/>
              <a:buNone/>
              <a:defRPr sz="2800">
                <a:latin typeface="Arial" charset="0"/>
              </a:defRPr>
            </a:lvl1pPr>
          </a:lstStyle>
          <a:p>
            <a:r>
              <a:rPr lang="en-US" smtClean="0"/>
              <a:t>Click to edit Master subtitle style</a:t>
            </a:r>
            <a:endParaRPr lang="en-US"/>
          </a:p>
        </p:txBody>
      </p:sp>
      <p:sp>
        <p:nvSpPr>
          <p:cNvPr id="12" name="Rectangle 5"/>
          <p:cNvSpPr>
            <a:spLocks noGrp="1" noChangeArrowheads="1"/>
          </p:cNvSpPr>
          <p:nvPr>
            <p:ph type="dt" sz="half" idx="10"/>
          </p:nvPr>
        </p:nvSpPr>
        <p:spPr>
          <a:xfrm>
            <a:off x="457200" y="6248400"/>
            <a:ext cx="2133600" cy="457200"/>
          </a:xfrm>
        </p:spPr>
        <p:txBody>
          <a:bodyPr/>
          <a:lstStyle>
            <a:lvl1pPr>
              <a:defRPr/>
            </a:lvl1pPr>
          </a:lstStyle>
          <a:p>
            <a:fld id="{8A834FBB-65A0-7642-8211-1757EEA513AA}" type="datetime1">
              <a:rPr lang="en-US" smtClean="0"/>
              <a:t>10/23/17</a:t>
            </a:fld>
            <a:endParaRPr lang="en-US"/>
          </a:p>
        </p:txBody>
      </p:sp>
      <p:sp>
        <p:nvSpPr>
          <p:cNvPr id="13" name="Rectangle 6"/>
          <p:cNvSpPr>
            <a:spLocks noGrp="1" noChangeArrowheads="1"/>
          </p:cNvSpPr>
          <p:nvPr>
            <p:ph type="ftr" sz="quarter" idx="11"/>
          </p:nvPr>
        </p:nvSpPr>
        <p:spPr/>
        <p:txBody>
          <a:bodyPr/>
          <a:lstStyle>
            <a:lvl1pPr>
              <a:defRPr/>
            </a:lvl1pPr>
          </a:lstStyle>
          <a:p>
            <a:endParaRPr lang="en-US"/>
          </a:p>
        </p:txBody>
      </p:sp>
      <p:sp>
        <p:nvSpPr>
          <p:cNvPr id="14" name="Rectangle 7"/>
          <p:cNvSpPr>
            <a:spLocks noGrp="1" noChangeArrowheads="1"/>
          </p:cNvSpPr>
          <p:nvPr>
            <p:ph type="sldNum" sz="quarter" idx="12"/>
          </p:nvPr>
        </p:nvSpPr>
        <p:spPr>
          <a:xfrm>
            <a:off x="6553200" y="6248400"/>
            <a:ext cx="2133600" cy="457200"/>
          </a:xfrm>
        </p:spPr>
        <p:txBody>
          <a:bodyPr/>
          <a:lstStyle>
            <a:lvl1pPr>
              <a:defRPr b="1"/>
            </a:lvl1pPr>
          </a:lstStyle>
          <a:p>
            <a:fld id="{8C8BA556-F4B1-4072-9E85-1596AA9A7514}" type="slidenum">
              <a:rPr lang="en-US" smtClean="0"/>
              <a:t>‹#›</a:t>
            </a:fld>
            <a:endParaRPr lang="en-US"/>
          </a:p>
        </p:txBody>
      </p:sp>
    </p:spTree>
    <p:extLst>
      <p:ext uri="{BB962C8B-B14F-4D97-AF65-F5344CB8AC3E}">
        <p14:creationId xmlns:p14="http://schemas.microsoft.com/office/powerpoint/2010/main" val="13417583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fld id="{23922345-0C9D-E049-81CC-C779156BF0FA}" type="datetime1">
              <a:rPr lang="en-US" smtClean="0"/>
              <a:t>10/23/17</a:t>
            </a:fld>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8C8BA556-F4B1-4072-9E85-1596AA9A7514}" type="slidenum">
              <a:rPr lang="en-US" smtClean="0"/>
              <a:t>‹#›</a:t>
            </a:fld>
            <a:endParaRPr lang="en-US"/>
          </a:p>
        </p:txBody>
      </p:sp>
    </p:spTree>
    <p:extLst>
      <p:ext uri="{BB962C8B-B14F-4D97-AF65-F5344CB8AC3E}">
        <p14:creationId xmlns:p14="http://schemas.microsoft.com/office/powerpoint/2010/main" val="13224211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533400"/>
            <a:ext cx="2057400" cy="5597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533400"/>
            <a:ext cx="6019800" cy="5597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fld id="{E4A6EC48-6F7C-9148-8E00-060FD0247C59}" type="datetime1">
              <a:rPr lang="en-US" smtClean="0"/>
              <a:t>10/23/17</a:t>
            </a:fld>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8C8BA556-F4B1-4072-9E85-1596AA9A7514}" type="slidenum">
              <a:rPr lang="en-US" smtClean="0"/>
              <a:t>‹#›</a:t>
            </a:fld>
            <a:endParaRPr lang="en-US"/>
          </a:p>
        </p:txBody>
      </p:sp>
    </p:spTree>
    <p:extLst>
      <p:ext uri="{BB962C8B-B14F-4D97-AF65-F5344CB8AC3E}">
        <p14:creationId xmlns:p14="http://schemas.microsoft.com/office/powerpoint/2010/main" val="38115887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fld id="{5D70E674-B16F-A340-80E3-D9A806C29EEC}" type="datetime1">
              <a:rPr lang="en-US" smtClean="0"/>
              <a:t>10/23/17</a:t>
            </a:fld>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8C8BA556-F4B1-4072-9E85-1596AA9A7514}" type="slidenum">
              <a:rPr lang="en-US" smtClean="0"/>
              <a:t>‹#›</a:t>
            </a:fld>
            <a:endParaRPr lang="en-US"/>
          </a:p>
        </p:txBody>
      </p:sp>
    </p:spTree>
    <p:extLst>
      <p:ext uri="{BB962C8B-B14F-4D97-AF65-F5344CB8AC3E}">
        <p14:creationId xmlns:p14="http://schemas.microsoft.com/office/powerpoint/2010/main" val="23416324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fld id="{D4BE2F97-7741-3846-9BD8-21C9EDEF2279}" type="datetime1">
              <a:rPr lang="en-US" smtClean="0"/>
              <a:t>10/23/17</a:t>
            </a:fld>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8C8BA556-F4B1-4072-9E85-1596AA9A7514}" type="slidenum">
              <a:rPr lang="en-US" smtClean="0"/>
              <a:t>‹#›</a:t>
            </a:fld>
            <a:endParaRPr lang="en-US"/>
          </a:p>
        </p:txBody>
      </p:sp>
    </p:spTree>
    <p:extLst>
      <p:ext uri="{BB962C8B-B14F-4D97-AF65-F5344CB8AC3E}">
        <p14:creationId xmlns:p14="http://schemas.microsoft.com/office/powerpoint/2010/main" val="17441151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Rectangle 4"/>
          <p:cNvSpPr>
            <a:spLocks noGrp="1" noChangeArrowheads="1"/>
          </p:cNvSpPr>
          <p:nvPr>
            <p:ph type="dt" sz="half" idx="10"/>
          </p:nvPr>
        </p:nvSpPr>
        <p:spPr>
          <a:ln/>
        </p:spPr>
        <p:txBody>
          <a:bodyPr/>
          <a:lstStyle>
            <a:lvl1pPr>
              <a:defRPr/>
            </a:lvl1pPr>
          </a:lstStyle>
          <a:p>
            <a:fld id="{8C65C71B-AC01-1349-A07E-70080473F3F0}" type="datetime1">
              <a:rPr lang="en-US" smtClean="0"/>
              <a:t>10/23/17</a:t>
            </a:fld>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8C8BA556-F4B1-4072-9E85-1596AA9A7514}" type="slidenum">
              <a:rPr lang="en-US" smtClean="0"/>
              <a:t>‹#›</a:t>
            </a:fld>
            <a:endParaRPr lang="en-US"/>
          </a:p>
        </p:txBody>
      </p:sp>
    </p:spTree>
    <p:extLst>
      <p:ext uri="{BB962C8B-B14F-4D97-AF65-F5344CB8AC3E}">
        <p14:creationId xmlns:p14="http://schemas.microsoft.com/office/powerpoint/2010/main" val="7732221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fld id="{20D0216F-6C4B-3B4B-85B5-61C5A5DAD159}" type="datetime1">
              <a:rPr lang="en-US" smtClean="0"/>
              <a:t>10/23/17</a:t>
            </a:fld>
            <a:endParaRPr lang="en-US"/>
          </a:p>
        </p:txBody>
      </p:sp>
      <p:sp>
        <p:nvSpPr>
          <p:cNvPr id="8" name="Rectangle 5"/>
          <p:cNvSpPr>
            <a:spLocks noGrp="1" noChangeArrowheads="1"/>
          </p:cNvSpPr>
          <p:nvPr>
            <p:ph type="ftr" sz="quarter" idx="11"/>
          </p:nvPr>
        </p:nvSpPr>
        <p:spPr>
          <a:ln/>
        </p:spPr>
        <p:txBody>
          <a:bodyPr/>
          <a:lstStyle>
            <a:lvl1pPr>
              <a:defRPr/>
            </a:lvl1pPr>
          </a:lstStyle>
          <a:p>
            <a:endParaRPr lang="en-US"/>
          </a:p>
        </p:txBody>
      </p:sp>
      <p:sp>
        <p:nvSpPr>
          <p:cNvPr id="9" name="Rectangle 6"/>
          <p:cNvSpPr>
            <a:spLocks noGrp="1" noChangeArrowheads="1"/>
          </p:cNvSpPr>
          <p:nvPr>
            <p:ph type="sldNum" sz="quarter" idx="12"/>
          </p:nvPr>
        </p:nvSpPr>
        <p:spPr>
          <a:ln/>
        </p:spPr>
        <p:txBody>
          <a:bodyPr/>
          <a:lstStyle>
            <a:lvl1pPr>
              <a:defRPr/>
            </a:lvl1pPr>
          </a:lstStyle>
          <a:p>
            <a:fld id="{8C8BA556-F4B1-4072-9E85-1596AA9A7514}" type="slidenum">
              <a:rPr lang="en-US" smtClean="0"/>
              <a:t>‹#›</a:t>
            </a:fld>
            <a:endParaRPr lang="en-US"/>
          </a:p>
        </p:txBody>
      </p:sp>
    </p:spTree>
    <p:extLst>
      <p:ext uri="{BB962C8B-B14F-4D97-AF65-F5344CB8AC3E}">
        <p14:creationId xmlns:p14="http://schemas.microsoft.com/office/powerpoint/2010/main" val="24099701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fld id="{43B21DAF-44FD-AF4D-83B8-C12B8B2C60D1}" type="datetime1">
              <a:rPr lang="en-US" smtClean="0"/>
              <a:t>10/23/17</a:t>
            </a:fld>
            <a:endParaRPr lang="en-US"/>
          </a:p>
        </p:txBody>
      </p:sp>
      <p:sp>
        <p:nvSpPr>
          <p:cNvPr id="4" name="Rectangle 5"/>
          <p:cNvSpPr>
            <a:spLocks noGrp="1" noChangeArrowheads="1"/>
          </p:cNvSpPr>
          <p:nvPr>
            <p:ph type="ftr" sz="quarter" idx="11"/>
          </p:nvPr>
        </p:nvSpPr>
        <p:spPr>
          <a:ln/>
        </p:spPr>
        <p:txBody>
          <a:bodyPr/>
          <a:lstStyle>
            <a:lvl1pPr>
              <a:defRPr/>
            </a:lvl1pPr>
          </a:lstStyle>
          <a:p>
            <a:endParaRPr lang="en-US"/>
          </a:p>
        </p:txBody>
      </p:sp>
      <p:sp>
        <p:nvSpPr>
          <p:cNvPr id="5" name="Rectangle 6"/>
          <p:cNvSpPr>
            <a:spLocks noGrp="1" noChangeArrowheads="1"/>
          </p:cNvSpPr>
          <p:nvPr>
            <p:ph type="sldNum" sz="quarter" idx="12"/>
          </p:nvPr>
        </p:nvSpPr>
        <p:spPr>
          <a:ln/>
        </p:spPr>
        <p:txBody>
          <a:bodyPr/>
          <a:lstStyle>
            <a:lvl1pPr>
              <a:defRPr/>
            </a:lvl1pPr>
          </a:lstStyle>
          <a:p>
            <a:fld id="{8C8BA556-F4B1-4072-9E85-1596AA9A7514}" type="slidenum">
              <a:rPr lang="en-US" smtClean="0"/>
              <a:t>‹#›</a:t>
            </a:fld>
            <a:endParaRPr lang="en-US"/>
          </a:p>
        </p:txBody>
      </p:sp>
    </p:spTree>
    <p:extLst>
      <p:ext uri="{BB962C8B-B14F-4D97-AF65-F5344CB8AC3E}">
        <p14:creationId xmlns:p14="http://schemas.microsoft.com/office/powerpoint/2010/main" val="23614579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fld id="{E94D271B-44A2-F244-BEBE-0760FAFC4F0D}" type="datetime1">
              <a:rPr lang="en-US" smtClean="0"/>
              <a:t>10/23/17</a:t>
            </a:fld>
            <a:endParaRPr lang="en-US"/>
          </a:p>
        </p:txBody>
      </p:sp>
      <p:sp>
        <p:nvSpPr>
          <p:cNvPr id="3" name="Rectangle 5"/>
          <p:cNvSpPr>
            <a:spLocks noGrp="1" noChangeArrowheads="1"/>
          </p:cNvSpPr>
          <p:nvPr>
            <p:ph type="ftr" sz="quarter" idx="11"/>
          </p:nvPr>
        </p:nvSpPr>
        <p:spPr>
          <a:ln/>
        </p:spPr>
        <p:txBody>
          <a:bodyPr/>
          <a:lstStyle>
            <a:lvl1pPr>
              <a:defRPr/>
            </a:lvl1pPr>
          </a:lstStyle>
          <a:p>
            <a:endParaRPr lang="en-US"/>
          </a:p>
        </p:txBody>
      </p:sp>
      <p:sp>
        <p:nvSpPr>
          <p:cNvPr id="4" name="Rectangle 6"/>
          <p:cNvSpPr>
            <a:spLocks noGrp="1" noChangeArrowheads="1"/>
          </p:cNvSpPr>
          <p:nvPr>
            <p:ph type="sldNum" sz="quarter" idx="12"/>
          </p:nvPr>
        </p:nvSpPr>
        <p:spPr>
          <a:ln/>
        </p:spPr>
        <p:txBody>
          <a:bodyPr/>
          <a:lstStyle>
            <a:lvl1pPr>
              <a:defRPr/>
            </a:lvl1pPr>
          </a:lstStyle>
          <a:p>
            <a:fld id="{8C8BA556-F4B1-4072-9E85-1596AA9A7514}" type="slidenum">
              <a:rPr lang="en-US" smtClean="0"/>
              <a:t>‹#›</a:t>
            </a:fld>
            <a:endParaRPr lang="en-US"/>
          </a:p>
        </p:txBody>
      </p:sp>
    </p:spTree>
    <p:extLst>
      <p:ext uri="{BB962C8B-B14F-4D97-AF65-F5344CB8AC3E}">
        <p14:creationId xmlns:p14="http://schemas.microsoft.com/office/powerpoint/2010/main" val="10196051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fld id="{0F198E4F-2803-074F-9F8E-2D8BB22C4399}" type="datetime1">
              <a:rPr lang="en-US" smtClean="0"/>
              <a:t>10/23/17</a:t>
            </a:fld>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8C8BA556-F4B1-4072-9E85-1596AA9A7514}" type="slidenum">
              <a:rPr lang="en-US" smtClean="0"/>
              <a:t>‹#›</a:t>
            </a:fld>
            <a:endParaRPr lang="en-US"/>
          </a:p>
        </p:txBody>
      </p:sp>
    </p:spTree>
    <p:extLst>
      <p:ext uri="{BB962C8B-B14F-4D97-AF65-F5344CB8AC3E}">
        <p14:creationId xmlns:p14="http://schemas.microsoft.com/office/powerpoint/2010/main" val="32411232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fld id="{A8B37BF3-CE90-4846-82C7-1D58FD3BED8B}" type="datetime1">
              <a:rPr lang="en-US" smtClean="0"/>
              <a:t>10/23/17</a:t>
            </a:fld>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8C8BA556-F4B1-4072-9E85-1596AA9A7514}" type="slidenum">
              <a:rPr lang="en-US" smtClean="0"/>
              <a:t>‹#›</a:t>
            </a:fld>
            <a:endParaRPr lang="en-US"/>
          </a:p>
        </p:txBody>
      </p:sp>
    </p:spTree>
    <p:extLst>
      <p:ext uri="{BB962C8B-B14F-4D97-AF65-F5344CB8AC3E}">
        <p14:creationId xmlns:p14="http://schemas.microsoft.com/office/powerpoint/2010/main" val="3432440091"/>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533400"/>
            <a:ext cx="822960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dirty="0" smtClean="0"/>
              <a:t>Click to edit Master title style</a:t>
            </a:r>
          </a:p>
        </p:txBody>
      </p:sp>
      <p:sp>
        <p:nvSpPr>
          <p:cNvPr id="1027" name="Rectangle 3"/>
          <p:cNvSpPr>
            <a:spLocks noGrp="1" noChangeArrowheads="1"/>
          </p:cNvSpPr>
          <p:nvPr>
            <p:ph type="body" idx="1"/>
          </p:nvPr>
        </p:nvSpPr>
        <p:spPr bwMode="auto">
          <a:xfrm>
            <a:off x="457200" y="1524000"/>
            <a:ext cx="8229600" cy="46069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4100" name="Rectangle 4"/>
          <p:cNvSpPr>
            <a:spLocks noGrp="1" noChangeArrowheads="1"/>
          </p:cNvSpPr>
          <p:nvPr>
            <p:ph type="dt" sz="half" idx="2"/>
          </p:nvPr>
        </p:nvSpPr>
        <p:spPr bwMode="auto">
          <a:xfrm>
            <a:off x="457200" y="6248400"/>
            <a:ext cx="16764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latin typeface="+mn-lt"/>
              </a:defRPr>
            </a:lvl1pPr>
          </a:lstStyle>
          <a:p>
            <a:fld id="{067E047D-25E4-6545-B201-B6FA86445B85}" type="datetime1">
              <a:rPr lang="en-US" smtClean="0"/>
              <a:pPr/>
              <a:t>10/23/17</a:t>
            </a:fld>
            <a:endParaRPr lang="en-US" dirty="0"/>
          </a:p>
        </p:txBody>
      </p:sp>
      <p:sp>
        <p:nvSpPr>
          <p:cNvPr id="410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latin typeface="+mn-lt"/>
              </a:defRPr>
            </a:lvl1pPr>
          </a:lstStyle>
          <a:p>
            <a:endParaRPr lang="en-US" dirty="0"/>
          </a:p>
        </p:txBody>
      </p:sp>
      <p:sp>
        <p:nvSpPr>
          <p:cNvPr id="4102" name="Rectangle 6"/>
          <p:cNvSpPr>
            <a:spLocks noGrp="1" noChangeArrowheads="1"/>
          </p:cNvSpPr>
          <p:nvPr>
            <p:ph type="sldNum" sz="quarter" idx="4"/>
          </p:nvPr>
        </p:nvSpPr>
        <p:spPr bwMode="auto">
          <a:xfrm>
            <a:off x="6781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latin typeface="+mn-lt"/>
              </a:defRPr>
            </a:lvl1pPr>
          </a:lstStyle>
          <a:p>
            <a:fld id="{8C8BA556-F4B1-4072-9E85-1596AA9A7514}" type="slidenum">
              <a:rPr lang="en-US" smtClean="0"/>
              <a:pPr/>
              <a:t>‹#›</a:t>
            </a:fld>
            <a:endParaRPr lang="en-US" dirty="0"/>
          </a:p>
        </p:txBody>
      </p:sp>
      <p:grpSp>
        <p:nvGrpSpPr>
          <p:cNvPr id="1031" name="Group 7"/>
          <p:cNvGrpSpPr>
            <a:grpSpLocks/>
          </p:cNvGrpSpPr>
          <p:nvPr/>
        </p:nvGrpSpPr>
        <p:grpSpPr bwMode="auto">
          <a:xfrm>
            <a:off x="279400" y="152400"/>
            <a:ext cx="8686800" cy="1295400"/>
            <a:chOff x="176" y="96"/>
            <a:chExt cx="5472" cy="1008"/>
          </a:xfrm>
        </p:grpSpPr>
        <p:sp>
          <p:nvSpPr>
            <p:cNvPr id="1032" name="Line 8"/>
            <p:cNvSpPr>
              <a:spLocks noChangeShapeType="1"/>
            </p:cNvSpPr>
            <p:nvPr/>
          </p:nvSpPr>
          <p:spPr bwMode="auto">
            <a:xfrm flipH="1">
              <a:off x="288" y="1104"/>
              <a:ext cx="5232" cy="0"/>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dirty="0">
                <a:latin typeface="Tahoma" pitchFamily="34" charset="0"/>
              </a:endParaRPr>
            </a:p>
          </p:txBody>
        </p:sp>
        <p:sp>
          <p:nvSpPr>
            <p:cNvPr id="1033" name="Rectangle 9"/>
            <p:cNvSpPr>
              <a:spLocks noChangeArrowheads="1"/>
            </p:cNvSpPr>
            <p:nvPr/>
          </p:nvSpPr>
          <p:spPr bwMode="auto">
            <a:xfrm>
              <a:off x="5504" y="96"/>
              <a:ext cx="144" cy="144"/>
            </a:xfrm>
            <a:prstGeom prst="rect">
              <a:avLst/>
            </a:prstGeom>
            <a:solidFill>
              <a:schemeClr val="bg2"/>
            </a:solidFill>
            <a:ln w="12700">
              <a:solidFill>
                <a:schemeClr val="tx1"/>
              </a:solidFill>
              <a:miter lim="800000"/>
              <a:headEnd/>
              <a:tailEnd/>
            </a:ln>
          </p:spPr>
          <p:txBody>
            <a:bodyPr wrap="none" anchor="ctr"/>
            <a:lstStyle/>
            <a:p>
              <a:pPr algn="ctr"/>
              <a:endParaRPr lang="en-US" sz="2400" dirty="0">
                <a:latin typeface="Tahoma" pitchFamily="34" charset="0"/>
              </a:endParaRPr>
            </a:p>
          </p:txBody>
        </p:sp>
        <p:sp>
          <p:nvSpPr>
            <p:cNvPr id="1034" name="Rectangle 10"/>
            <p:cNvSpPr>
              <a:spLocks noChangeArrowheads="1"/>
            </p:cNvSpPr>
            <p:nvPr/>
          </p:nvSpPr>
          <p:spPr bwMode="auto">
            <a:xfrm>
              <a:off x="176" y="96"/>
              <a:ext cx="5326" cy="144"/>
            </a:xfrm>
            <a:prstGeom prst="rect">
              <a:avLst/>
            </a:prstGeom>
            <a:solidFill>
              <a:schemeClr val="accent2"/>
            </a:solidFill>
            <a:ln w="12700">
              <a:solidFill>
                <a:schemeClr val="tx1"/>
              </a:solidFill>
              <a:miter lim="800000"/>
              <a:headEnd/>
              <a:tailEnd/>
            </a:ln>
          </p:spPr>
          <p:txBody>
            <a:bodyPr wrap="none" anchor="ctr"/>
            <a:lstStyle/>
            <a:p>
              <a:pPr algn="ctr"/>
              <a:endParaRPr lang="en-US" sz="2400" dirty="0">
                <a:latin typeface="Tahoma" pitchFamily="34" charset="0"/>
              </a:endParaRPr>
            </a:p>
          </p:txBody>
        </p:sp>
        <p:sp>
          <p:nvSpPr>
            <p:cNvPr id="1035" name="Rectangle 11"/>
            <p:cNvSpPr>
              <a:spLocks noChangeArrowheads="1"/>
            </p:cNvSpPr>
            <p:nvPr/>
          </p:nvSpPr>
          <p:spPr bwMode="auto">
            <a:xfrm>
              <a:off x="176" y="240"/>
              <a:ext cx="5326" cy="88"/>
            </a:xfrm>
            <a:prstGeom prst="rect">
              <a:avLst/>
            </a:prstGeom>
            <a:solidFill>
              <a:schemeClr val="bg2"/>
            </a:solidFill>
            <a:ln w="12700">
              <a:solidFill>
                <a:schemeClr val="tx1"/>
              </a:solidFill>
              <a:miter lim="800000"/>
              <a:headEnd/>
              <a:tailEnd/>
            </a:ln>
          </p:spPr>
          <p:txBody>
            <a:bodyPr wrap="none" anchor="ctr"/>
            <a:lstStyle/>
            <a:p>
              <a:pPr algn="ctr"/>
              <a:endParaRPr lang="en-US" sz="2400" dirty="0">
                <a:latin typeface="Tahoma" pitchFamily="34" charset="0"/>
              </a:endParaRPr>
            </a:p>
          </p:txBody>
        </p:sp>
        <p:sp>
          <p:nvSpPr>
            <p:cNvPr id="1036" name="Rectangle 12"/>
            <p:cNvSpPr>
              <a:spLocks noChangeArrowheads="1"/>
            </p:cNvSpPr>
            <p:nvPr/>
          </p:nvSpPr>
          <p:spPr bwMode="auto">
            <a:xfrm>
              <a:off x="5504" y="241"/>
              <a:ext cx="144" cy="86"/>
            </a:xfrm>
            <a:prstGeom prst="rect">
              <a:avLst/>
            </a:prstGeom>
            <a:solidFill>
              <a:schemeClr val="accent2"/>
            </a:solidFill>
            <a:ln w="12700">
              <a:solidFill>
                <a:schemeClr val="tx1"/>
              </a:solidFill>
              <a:miter lim="800000"/>
              <a:headEnd/>
              <a:tailEnd/>
            </a:ln>
          </p:spPr>
          <p:txBody>
            <a:bodyPr wrap="none" anchor="ctr"/>
            <a:lstStyle/>
            <a:p>
              <a:pPr algn="ctr"/>
              <a:endParaRPr lang="en-US" sz="2400" dirty="0">
                <a:latin typeface="Tahoma" pitchFamily="34" charset="0"/>
              </a:endParaRPr>
            </a:p>
          </p:txBody>
        </p:sp>
      </p:gr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iming>
    <p:tnLst>
      <p:par>
        <p:cTn id="1" dur="indefinite" restart="never" nodeType="tmRoot"/>
      </p:par>
    </p:tnLst>
  </p:timing>
  <p:hf hdr="0" ftr="0" dt="0"/>
  <p:txStyles>
    <p:titleStyle>
      <a:lvl1pPr algn="l" rtl="0" eaLnBrk="1" fontAlgn="base" hangingPunct="1">
        <a:spcBef>
          <a:spcPct val="0"/>
        </a:spcBef>
        <a:spcAft>
          <a:spcPct val="0"/>
        </a:spcAft>
        <a:defRPr sz="4400">
          <a:solidFill>
            <a:schemeClr val="tx2"/>
          </a:solidFill>
          <a:latin typeface="+mj-lt"/>
          <a:ea typeface="+mj-ea"/>
          <a:cs typeface="+mj-cs"/>
        </a:defRPr>
      </a:lvl1pPr>
      <a:lvl2pPr algn="l" rtl="0" eaLnBrk="1" fontAlgn="base" hangingPunct="1">
        <a:spcBef>
          <a:spcPct val="0"/>
        </a:spcBef>
        <a:spcAft>
          <a:spcPct val="0"/>
        </a:spcAft>
        <a:defRPr sz="4400">
          <a:solidFill>
            <a:schemeClr val="tx2"/>
          </a:solidFill>
          <a:latin typeface="Times New Roman" pitchFamily="18" charset="0"/>
        </a:defRPr>
      </a:lvl2pPr>
      <a:lvl3pPr algn="l" rtl="0" eaLnBrk="1" fontAlgn="base" hangingPunct="1">
        <a:spcBef>
          <a:spcPct val="0"/>
        </a:spcBef>
        <a:spcAft>
          <a:spcPct val="0"/>
        </a:spcAft>
        <a:defRPr sz="4400">
          <a:solidFill>
            <a:schemeClr val="tx2"/>
          </a:solidFill>
          <a:latin typeface="Times New Roman" pitchFamily="18" charset="0"/>
        </a:defRPr>
      </a:lvl3pPr>
      <a:lvl4pPr algn="l" rtl="0" eaLnBrk="1" fontAlgn="base" hangingPunct="1">
        <a:spcBef>
          <a:spcPct val="0"/>
        </a:spcBef>
        <a:spcAft>
          <a:spcPct val="0"/>
        </a:spcAft>
        <a:defRPr sz="4400">
          <a:solidFill>
            <a:schemeClr val="tx2"/>
          </a:solidFill>
          <a:latin typeface="Times New Roman" pitchFamily="18" charset="0"/>
        </a:defRPr>
      </a:lvl4pPr>
      <a:lvl5pPr algn="l" rtl="0" eaLnBrk="1" fontAlgn="base" hangingPunct="1">
        <a:spcBef>
          <a:spcPct val="0"/>
        </a:spcBef>
        <a:spcAft>
          <a:spcPct val="0"/>
        </a:spcAft>
        <a:defRPr sz="4400">
          <a:solidFill>
            <a:schemeClr val="tx2"/>
          </a:solidFill>
          <a:latin typeface="Times New Roman" pitchFamily="18" charset="0"/>
        </a:defRPr>
      </a:lvl5pPr>
      <a:lvl6pPr marL="457200" algn="l" rtl="0" eaLnBrk="1" fontAlgn="base" hangingPunct="1">
        <a:spcBef>
          <a:spcPct val="0"/>
        </a:spcBef>
        <a:spcAft>
          <a:spcPct val="0"/>
        </a:spcAft>
        <a:defRPr sz="4400">
          <a:solidFill>
            <a:schemeClr val="tx2"/>
          </a:solidFill>
          <a:latin typeface="Times New Roman" pitchFamily="18" charset="0"/>
        </a:defRPr>
      </a:lvl6pPr>
      <a:lvl7pPr marL="914400" algn="l" rtl="0" eaLnBrk="1" fontAlgn="base" hangingPunct="1">
        <a:spcBef>
          <a:spcPct val="0"/>
        </a:spcBef>
        <a:spcAft>
          <a:spcPct val="0"/>
        </a:spcAft>
        <a:defRPr sz="4400">
          <a:solidFill>
            <a:schemeClr val="tx2"/>
          </a:solidFill>
          <a:latin typeface="Times New Roman" pitchFamily="18" charset="0"/>
        </a:defRPr>
      </a:lvl7pPr>
      <a:lvl8pPr marL="1371600" algn="l" rtl="0" eaLnBrk="1" fontAlgn="base" hangingPunct="1">
        <a:spcBef>
          <a:spcPct val="0"/>
        </a:spcBef>
        <a:spcAft>
          <a:spcPct val="0"/>
        </a:spcAft>
        <a:defRPr sz="4400">
          <a:solidFill>
            <a:schemeClr val="tx2"/>
          </a:solidFill>
          <a:latin typeface="Times New Roman" pitchFamily="18" charset="0"/>
        </a:defRPr>
      </a:lvl8pPr>
      <a:lvl9pPr marL="1828800" algn="l" rtl="0" eaLnBrk="1" fontAlgn="base" hangingPunct="1">
        <a:spcBef>
          <a:spcPct val="0"/>
        </a:spcBef>
        <a:spcAft>
          <a:spcPct val="0"/>
        </a:spcAft>
        <a:defRPr sz="4400">
          <a:solidFill>
            <a:schemeClr val="tx2"/>
          </a:solidFill>
          <a:latin typeface="Times New Roman" pitchFamily="18" charset="0"/>
        </a:defRPr>
      </a:lvl9pPr>
    </p:titleStyle>
    <p:bodyStyle>
      <a:lvl1pPr marL="469900" indent="-469900" algn="l" rtl="0" eaLnBrk="1" fontAlgn="base" hangingPunct="1">
        <a:spcBef>
          <a:spcPct val="20000"/>
        </a:spcBef>
        <a:spcAft>
          <a:spcPct val="0"/>
        </a:spcAft>
        <a:buClr>
          <a:schemeClr val="bg2"/>
        </a:buClr>
        <a:buSzPct val="70000"/>
        <a:buFont typeface="Wingdings" pitchFamily="2" charset="2"/>
        <a:buChar char="o"/>
        <a:defRPr sz="3200">
          <a:solidFill>
            <a:schemeClr val="tx1"/>
          </a:solidFill>
          <a:latin typeface="+mn-lt"/>
          <a:ea typeface="+mn-ea"/>
          <a:cs typeface="+mn-cs"/>
        </a:defRPr>
      </a:lvl1pPr>
      <a:lvl2pPr marL="908050" indent="-436563" algn="l" rtl="0" eaLnBrk="1" fontAlgn="base" hangingPunct="1">
        <a:spcBef>
          <a:spcPct val="20000"/>
        </a:spcBef>
        <a:spcAft>
          <a:spcPct val="0"/>
        </a:spcAft>
        <a:buClr>
          <a:schemeClr val="accent2"/>
        </a:buClr>
        <a:buSzPct val="75000"/>
        <a:buFont typeface="Wingdings" pitchFamily="2" charset="2"/>
        <a:buChar char="n"/>
        <a:defRPr sz="2800">
          <a:solidFill>
            <a:schemeClr val="tx1"/>
          </a:solidFill>
          <a:latin typeface="+mn-lt"/>
        </a:defRPr>
      </a:lvl2pPr>
      <a:lvl3pPr marL="1377950" indent="-468313" algn="l" rtl="0" eaLnBrk="1" fontAlgn="base" hangingPunct="1">
        <a:spcBef>
          <a:spcPct val="20000"/>
        </a:spcBef>
        <a:spcAft>
          <a:spcPct val="0"/>
        </a:spcAft>
        <a:buClr>
          <a:schemeClr val="bg2"/>
        </a:buClr>
        <a:buSzPct val="65000"/>
        <a:buFont typeface="Wingdings" pitchFamily="2" charset="2"/>
        <a:buChar char="o"/>
        <a:defRPr sz="2400">
          <a:solidFill>
            <a:schemeClr val="tx1"/>
          </a:solidFill>
          <a:latin typeface="+mn-lt"/>
        </a:defRPr>
      </a:lvl3pPr>
      <a:lvl4pPr marL="1827213" indent="-438150" algn="l" rtl="0" eaLnBrk="1" fontAlgn="base" hangingPunct="1">
        <a:spcBef>
          <a:spcPct val="20000"/>
        </a:spcBef>
        <a:spcAft>
          <a:spcPct val="0"/>
        </a:spcAft>
        <a:buClr>
          <a:schemeClr val="accent2"/>
        </a:buClr>
        <a:buSzPct val="75000"/>
        <a:buFont typeface="Wingdings" pitchFamily="2" charset="2"/>
        <a:buChar char="n"/>
        <a:defRPr sz="2000">
          <a:solidFill>
            <a:schemeClr val="tx1"/>
          </a:solidFill>
          <a:latin typeface="+mn-lt"/>
        </a:defRPr>
      </a:lvl4pPr>
      <a:lvl5pPr marL="2297113" indent="-468313" algn="l" rtl="0" eaLnBrk="1" fontAlgn="base" hangingPunct="1">
        <a:spcBef>
          <a:spcPct val="20000"/>
        </a:spcBef>
        <a:spcAft>
          <a:spcPct val="0"/>
        </a:spcAft>
        <a:buClr>
          <a:schemeClr val="accent1"/>
        </a:buClr>
        <a:buSzPct val="50000"/>
        <a:buFont typeface="Wingdings" pitchFamily="2" charset="2"/>
        <a:buChar char="o"/>
        <a:defRPr sz="2000">
          <a:solidFill>
            <a:schemeClr val="tx1"/>
          </a:solidFill>
          <a:latin typeface="+mn-lt"/>
        </a:defRPr>
      </a:lvl5pPr>
      <a:lvl6pPr marL="2754313" indent="-468313" algn="l" rtl="0" eaLnBrk="1" fontAlgn="base" hangingPunct="1">
        <a:spcBef>
          <a:spcPct val="20000"/>
        </a:spcBef>
        <a:spcAft>
          <a:spcPct val="0"/>
        </a:spcAft>
        <a:buClr>
          <a:schemeClr val="accent1"/>
        </a:buClr>
        <a:buSzPct val="50000"/>
        <a:buFont typeface="Wingdings" pitchFamily="2" charset="2"/>
        <a:buChar char="o"/>
        <a:defRPr sz="2000">
          <a:solidFill>
            <a:schemeClr val="tx1"/>
          </a:solidFill>
          <a:latin typeface="+mn-lt"/>
        </a:defRPr>
      </a:lvl6pPr>
      <a:lvl7pPr marL="3211513" indent="-468313" algn="l" rtl="0" eaLnBrk="1" fontAlgn="base" hangingPunct="1">
        <a:spcBef>
          <a:spcPct val="20000"/>
        </a:spcBef>
        <a:spcAft>
          <a:spcPct val="0"/>
        </a:spcAft>
        <a:buClr>
          <a:schemeClr val="accent1"/>
        </a:buClr>
        <a:buSzPct val="50000"/>
        <a:buFont typeface="Wingdings" pitchFamily="2" charset="2"/>
        <a:buChar char="o"/>
        <a:defRPr sz="2000">
          <a:solidFill>
            <a:schemeClr val="tx1"/>
          </a:solidFill>
          <a:latin typeface="+mn-lt"/>
        </a:defRPr>
      </a:lvl7pPr>
      <a:lvl8pPr marL="3668713" indent="-468313" algn="l" rtl="0" eaLnBrk="1" fontAlgn="base" hangingPunct="1">
        <a:spcBef>
          <a:spcPct val="20000"/>
        </a:spcBef>
        <a:spcAft>
          <a:spcPct val="0"/>
        </a:spcAft>
        <a:buClr>
          <a:schemeClr val="accent1"/>
        </a:buClr>
        <a:buSzPct val="50000"/>
        <a:buFont typeface="Wingdings" pitchFamily="2" charset="2"/>
        <a:buChar char="o"/>
        <a:defRPr sz="2000">
          <a:solidFill>
            <a:schemeClr val="tx1"/>
          </a:solidFill>
          <a:latin typeface="+mn-lt"/>
        </a:defRPr>
      </a:lvl8pPr>
      <a:lvl9pPr marL="4125913" indent="-468313" algn="l" rtl="0" eaLnBrk="1" fontAlgn="base" hangingPunct="1">
        <a:spcBef>
          <a:spcPct val="20000"/>
        </a:spcBef>
        <a:spcAft>
          <a:spcPct val="0"/>
        </a:spcAft>
        <a:buClr>
          <a:schemeClr val="accent1"/>
        </a:buClr>
        <a:buSzPct val="50000"/>
        <a:buFont typeface="Wingdings" pitchFamily="2" charset="2"/>
        <a:buChar char="o"/>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3.pn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tiff"/><Relationship Id="rId1" Type="http://schemas.openxmlformats.org/officeDocument/2006/relationships/slideLayout" Target="../slideLayouts/slideLayout7.xml"/><Relationship Id="rId2" Type="http://schemas.openxmlformats.org/officeDocument/2006/relationships/notesSlide" Target="../notesSlides/notesSlide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3.tif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emf"/><Relationship Id="rId4" Type="http://schemas.openxmlformats.org/officeDocument/2006/relationships/image" Target="../media/image15.emf"/><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14.xml.rels><?xml version="1.0" encoding="UTF-8" standalone="yes"?>
<Relationships xmlns="http://schemas.openxmlformats.org/package/2006/relationships"><Relationship Id="rId3" Type="http://schemas.openxmlformats.org/officeDocument/2006/relationships/image" Target="../media/image16.emf"/><Relationship Id="rId4" Type="http://schemas.openxmlformats.org/officeDocument/2006/relationships/image" Target="../media/image17.emf"/><Relationship Id="rId5" Type="http://schemas.openxmlformats.org/officeDocument/2006/relationships/image" Target="../media/image16.png"/><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180.png"/><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7.xml.rels><?xml version="1.0" encoding="UTF-8" standalone="yes"?>
<Relationships xmlns="http://schemas.openxmlformats.org/package/2006/relationships"><Relationship Id="rId11" Type="http://schemas.openxmlformats.org/officeDocument/2006/relationships/image" Target="../media/image22.emf"/><Relationship Id="rId12" Type="http://schemas.openxmlformats.org/officeDocument/2006/relationships/oleObject" Target="../embeddings/oleObject9.bin"/><Relationship Id="rId13" Type="http://schemas.openxmlformats.org/officeDocument/2006/relationships/image" Target="../media/image23.emf"/><Relationship Id="rId14" Type="http://schemas.openxmlformats.org/officeDocument/2006/relationships/oleObject" Target="../embeddings/oleObject10.bin"/><Relationship Id="rId15" Type="http://schemas.openxmlformats.org/officeDocument/2006/relationships/image" Target="../media/image24.emf"/><Relationship Id="rId1" Type="http://schemas.openxmlformats.org/officeDocument/2006/relationships/vmlDrawing" Target="../drawings/vmlDrawing2.vml"/><Relationship Id="rId2" Type="http://schemas.openxmlformats.org/officeDocument/2006/relationships/slideLayout" Target="../slideLayouts/slideLayout2.xml"/><Relationship Id="rId3" Type="http://schemas.openxmlformats.org/officeDocument/2006/relationships/notesSlide" Target="../notesSlides/notesSlide13.xml"/><Relationship Id="rId4" Type="http://schemas.openxmlformats.org/officeDocument/2006/relationships/oleObject" Target="../embeddings/oleObject5.bin"/><Relationship Id="rId5" Type="http://schemas.openxmlformats.org/officeDocument/2006/relationships/image" Target="../media/image19.emf"/><Relationship Id="rId6" Type="http://schemas.openxmlformats.org/officeDocument/2006/relationships/oleObject" Target="../embeddings/oleObject6.bin"/><Relationship Id="rId7" Type="http://schemas.openxmlformats.org/officeDocument/2006/relationships/image" Target="../media/image20.emf"/><Relationship Id="rId8" Type="http://schemas.openxmlformats.org/officeDocument/2006/relationships/oleObject" Target="../embeddings/oleObject7.bin"/><Relationship Id="rId9" Type="http://schemas.openxmlformats.org/officeDocument/2006/relationships/image" Target="../media/image21.emf"/><Relationship Id="rId10" Type="http://schemas.openxmlformats.org/officeDocument/2006/relationships/oleObject" Target="../embeddings/oleObject8.bin"/></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tiff"/></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tif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tiff"/></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oleObject" Target="../embeddings/oleObject11.bin"/><Relationship Id="rId5" Type="http://schemas.openxmlformats.org/officeDocument/2006/relationships/image" Target="../media/image21.emf"/><Relationship Id="rId1" Type="http://schemas.openxmlformats.org/officeDocument/2006/relationships/vmlDrawing" Target="../drawings/vmlDrawing3.vml"/><Relationship Id="rId2"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28.emf"/></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9.tiff"/></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tiff"/></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tiff"/></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17.xml"/><Relationship Id="rId4" Type="http://schemas.openxmlformats.org/officeDocument/2006/relationships/oleObject" Target="../embeddings/oleObject12.bin"/><Relationship Id="rId5" Type="http://schemas.openxmlformats.org/officeDocument/2006/relationships/image" Target="../media/image32.emf"/><Relationship Id="rId6" Type="http://schemas.openxmlformats.org/officeDocument/2006/relationships/oleObject" Target="../embeddings/oleObject13.bin"/><Relationship Id="rId7" Type="http://schemas.openxmlformats.org/officeDocument/2006/relationships/image" Target="../media/image33.emf"/><Relationship Id="rId8" Type="http://schemas.openxmlformats.org/officeDocument/2006/relationships/oleObject" Target="../embeddings/oleObject14.bin"/><Relationship Id="rId9" Type="http://schemas.openxmlformats.org/officeDocument/2006/relationships/image" Target="../media/image34.emf"/><Relationship Id="rId1" Type="http://schemas.openxmlformats.org/officeDocument/2006/relationships/vmlDrawing" Target="../drawings/vmlDrawing4.vml"/><Relationship Id="rId2"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5.tiff"/></Relationships>
</file>

<file path=ppt/slides/_rels/slide30.xml.rels><?xml version="1.0" encoding="UTF-8" standalone="yes"?>
<Relationships xmlns="http://schemas.openxmlformats.org/package/2006/relationships"><Relationship Id="rId3" Type="http://schemas.openxmlformats.org/officeDocument/2006/relationships/oleObject" Target="../embeddings/oleObject15.bin"/><Relationship Id="rId4" Type="http://schemas.openxmlformats.org/officeDocument/2006/relationships/image" Target="../media/image35.emf"/><Relationship Id="rId1" Type="http://schemas.openxmlformats.org/officeDocument/2006/relationships/vmlDrawing" Target="../drawings/vmlDrawing5.vml"/><Relationship Id="rId2"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32.xml.rels><?xml version="1.0" encoding="UTF-8" standalone="yes"?>
<Relationships xmlns="http://schemas.openxmlformats.org/package/2006/relationships"><Relationship Id="rId3" Type="http://schemas.openxmlformats.org/officeDocument/2006/relationships/oleObject" Target="../embeddings/oleObject16.bin"/><Relationship Id="rId4" Type="http://schemas.openxmlformats.org/officeDocument/2006/relationships/image" Target="../media/image36.emf"/><Relationship Id="rId5" Type="http://schemas.openxmlformats.org/officeDocument/2006/relationships/oleObject" Target="../embeddings/oleObject17.bin"/><Relationship Id="rId1" Type="http://schemas.openxmlformats.org/officeDocument/2006/relationships/vmlDrawing" Target="../drawings/vmlDrawing6.vml"/><Relationship Id="rId2"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37.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8.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39.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0.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1.jpeg"/></Relationships>
</file>

<file path=ppt/slides/_rels/slide41.xml.rels><?xml version="1.0" encoding="UTF-8" standalone="yes"?>
<Relationships xmlns="http://schemas.openxmlformats.org/package/2006/relationships"><Relationship Id="rId3" Type="http://schemas.openxmlformats.org/officeDocument/2006/relationships/package" Target="../embeddings/Microsoft_Word_Document1.docx"/><Relationship Id="rId4" Type="http://schemas.openxmlformats.org/officeDocument/2006/relationships/image" Target="../media/image42.png"/><Relationship Id="rId1" Type="http://schemas.openxmlformats.org/officeDocument/2006/relationships/vmlDrawing" Target="../drawings/vmlDrawing7.vml"/><Relationship Id="rId2"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3.tiff"/></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22.xml"/><Relationship Id="rId4" Type="http://schemas.openxmlformats.org/officeDocument/2006/relationships/package" Target="../embeddings/Microsoft_Word_Document2.docx"/><Relationship Id="rId5" Type="http://schemas.openxmlformats.org/officeDocument/2006/relationships/image" Target="../media/image44.png"/><Relationship Id="rId1" Type="http://schemas.openxmlformats.org/officeDocument/2006/relationships/vmlDrawing" Target="../drawings/vmlDrawing8.vml"/><Relationship Id="rId2"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5.jpe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6.jpe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6.tif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7.xml"/><Relationship Id="rId4" Type="http://schemas.openxmlformats.org/officeDocument/2006/relationships/oleObject" Target="../embeddings/oleObject1.bin"/><Relationship Id="rId5" Type="http://schemas.openxmlformats.org/officeDocument/2006/relationships/image" Target="../media/image7.wmf"/><Relationship Id="rId6" Type="http://schemas.openxmlformats.org/officeDocument/2006/relationships/oleObject" Target="../embeddings/oleObject2.bin"/><Relationship Id="rId7" Type="http://schemas.openxmlformats.org/officeDocument/2006/relationships/image" Target="../media/image8.wmf"/><Relationship Id="rId8" Type="http://schemas.openxmlformats.org/officeDocument/2006/relationships/oleObject" Target="../embeddings/oleObject3.bin"/><Relationship Id="rId9" Type="http://schemas.openxmlformats.org/officeDocument/2006/relationships/image" Target="../media/image9.wmf"/><Relationship Id="rId10" Type="http://schemas.openxmlformats.org/officeDocument/2006/relationships/oleObject" Target="../embeddings/oleObject4.bin"/><Relationship Id="rId11" Type="http://schemas.openxmlformats.org/officeDocument/2006/relationships/image" Target="../media/image10.wmf"/><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762000" y="1121608"/>
            <a:ext cx="7696200" cy="1581834"/>
          </a:xfrm>
        </p:spPr>
        <p:txBody>
          <a:bodyPr>
            <a:noAutofit/>
          </a:bodyPr>
          <a:lstStyle/>
          <a:p>
            <a:r>
              <a:rPr lang="en-US" sz="3600" dirty="0" smtClean="0"/>
              <a:t/>
            </a:r>
            <a:br>
              <a:rPr lang="en-US" sz="3600" dirty="0" smtClean="0"/>
            </a:br>
            <a:r>
              <a:rPr lang="en-US" sz="3600" dirty="0" err="1"/>
              <a:t>Spatio</a:t>
            </a:r>
            <a:r>
              <a:rPr lang="en-US" sz="3600" dirty="0"/>
              <a:t>-temporal Modeling of Environmental Data for Epidemiologic Health Effects </a:t>
            </a:r>
            <a:r>
              <a:rPr lang="en-US" sz="3600" dirty="0" smtClean="0"/>
              <a:t>Analyses</a:t>
            </a:r>
            <a:endParaRPr lang="en-US" sz="3200" dirty="0">
              <a:latin typeface="+mj-lt"/>
              <a:cs typeface="Gill Sans"/>
            </a:endParaRPr>
          </a:p>
        </p:txBody>
      </p:sp>
      <p:sp>
        <p:nvSpPr>
          <p:cNvPr id="2" name="Slide Number Placeholder 1"/>
          <p:cNvSpPr>
            <a:spLocks noGrp="1"/>
          </p:cNvSpPr>
          <p:nvPr>
            <p:ph type="sldNum" sz="quarter" idx="12"/>
          </p:nvPr>
        </p:nvSpPr>
        <p:spPr/>
        <p:txBody>
          <a:bodyPr/>
          <a:lstStyle/>
          <a:p>
            <a:fld id="{8C8BA556-F4B1-4072-9E85-1596AA9A7514}" type="slidenum">
              <a:rPr lang="en-US" smtClean="0"/>
              <a:t>1</a:t>
            </a:fld>
            <a:endParaRPr lang="en-US"/>
          </a:p>
        </p:txBody>
      </p:sp>
      <p:pic>
        <p:nvPicPr>
          <p:cNvPr id="3" name="Picture 2"/>
          <p:cNvPicPr>
            <a:picLocks noChangeAspect="1"/>
          </p:cNvPicPr>
          <p:nvPr/>
        </p:nvPicPr>
        <p:blipFill>
          <a:blip r:embed="rId3"/>
          <a:stretch>
            <a:fillRect/>
          </a:stretch>
        </p:blipFill>
        <p:spPr>
          <a:xfrm>
            <a:off x="609601" y="4258672"/>
            <a:ext cx="2286000" cy="1744413"/>
          </a:xfrm>
          <a:prstGeom prst="rect">
            <a:avLst/>
          </a:prstGeom>
        </p:spPr>
      </p:pic>
      <p:pic>
        <p:nvPicPr>
          <p:cNvPr id="8" name="Picture 7" descr="statmos.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80918" y="4380108"/>
            <a:ext cx="1717039" cy="1609725"/>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60916" y="4521746"/>
            <a:ext cx="1904999" cy="1394113"/>
          </a:xfrm>
          <a:prstGeom prst="rect">
            <a:avLst/>
          </a:prstGeom>
        </p:spPr>
      </p:pic>
      <p:sp>
        <p:nvSpPr>
          <p:cNvPr id="9" name="TextBox 8"/>
          <p:cNvSpPr txBox="1"/>
          <p:nvPr/>
        </p:nvSpPr>
        <p:spPr>
          <a:xfrm>
            <a:off x="1465415" y="3591232"/>
            <a:ext cx="6096000" cy="830997"/>
          </a:xfrm>
          <a:prstGeom prst="rect">
            <a:avLst/>
          </a:prstGeom>
          <a:noFill/>
        </p:spPr>
        <p:txBody>
          <a:bodyPr wrap="square" rtlCol="0">
            <a:spAutoFit/>
          </a:bodyPr>
          <a:lstStyle/>
          <a:p>
            <a:pPr algn="ctr"/>
            <a:r>
              <a:rPr lang="en-US" sz="2400" b="1" dirty="0">
                <a:solidFill>
                  <a:schemeClr val="accent2"/>
                </a:solidFill>
              </a:rPr>
              <a:t>Air Quality and Health: </a:t>
            </a:r>
            <a:endParaRPr lang="en-US" sz="2400" b="1" dirty="0" smtClean="0">
              <a:solidFill>
                <a:schemeClr val="accent2"/>
              </a:solidFill>
            </a:endParaRPr>
          </a:p>
          <a:p>
            <a:pPr algn="ctr"/>
            <a:r>
              <a:rPr lang="en-US" sz="2400" b="1" dirty="0" smtClean="0">
                <a:solidFill>
                  <a:schemeClr val="accent2"/>
                </a:solidFill>
              </a:rPr>
              <a:t>a </a:t>
            </a:r>
            <a:r>
              <a:rPr lang="en-US" sz="2400" b="1" dirty="0">
                <a:solidFill>
                  <a:schemeClr val="accent2"/>
                </a:solidFill>
              </a:rPr>
              <a:t>global issue with local challenges </a:t>
            </a:r>
          </a:p>
        </p:txBody>
      </p:sp>
      <p:sp>
        <p:nvSpPr>
          <p:cNvPr id="10" name="Footer Placeholder 9"/>
          <p:cNvSpPr>
            <a:spLocks noGrp="1"/>
          </p:cNvSpPr>
          <p:nvPr>
            <p:ph type="ftr" sz="quarter" idx="11"/>
          </p:nvPr>
        </p:nvSpPr>
        <p:spPr>
          <a:xfrm>
            <a:off x="2895601" y="6255026"/>
            <a:ext cx="3235631" cy="457200"/>
          </a:xfrm>
        </p:spPr>
        <p:txBody>
          <a:bodyPr/>
          <a:lstStyle/>
          <a:p>
            <a:r>
              <a:rPr lang="en-US" sz="2000" b="1" dirty="0">
                <a:solidFill>
                  <a:schemeClr val="accent2"/>
                </a:solidFill>
              </a:rPr>
              <a:t>8 Aug 2017 -- Mexico City</a:t>
            </a:r>
          </a:p>
        </p:txBody>
      </p:sp>
      <p:sp>
        <p:nvSpPr>
          <p:cNvPr id="11" name="TextBox 10"/>
          <p:cNvSpPr txBox="1"/>
          <p:nvPr/>
        </p:nvSpPr>
        <p:spPr>
          <a:xfrm>
            <a:off x="977348" y="2745127"/>
            <a:ext cx="7252252" cy="830997"/>
          </a:xfrm>
          <a:prstGeom prst="rect">
            <a:avLst/>
          </a:prstGeom>
          <a:noFill/>
        </p:spPr>
        <p:txBody>
          <a:bodyPr wrap="square" rtlCol="0">
            <a:spAutoFit/>
          </a:bodyPr>
          <a:lstStyle/>
          <a:p>
            <a:pPr algn="ctr"/>
            <a:r>
              <a:rPr lang="en-US" sz="2400" dirty="0" smtClean="0"/>
              <a:t>Paul D. Sampson</a:t>
            </a:r>
          </a:p>
          <a:p>
            <a:pPr algn="ctr"/>
            <a:r>
              <a:rPr lang="en-US" sz="2400" dirty="0" smtClean="0"/>
              <a:t>University of Washington</a:t>
            </a:r>
            <a:endParaRPr lang="en-US" sz="2400" dirty="0"/>
          </a:p>
        </p:txBody>
      </p:sp>
    </p:spTree>
    <p:extLst>
      <p:ext uri="{BB962C8B-B14F-4D97-AF65-F5344CB8AC3E}">
        <p14:creationId xmlns:p14="http://schemas.microsoft.com/office/powerpoint/2010/main" val="20007263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8C8BA556-F4B1-4072-9E85-1596AA9A7514}" type="slidenum">
              <a:rPr lang="en-US" smtClean="0"/>
              <a:t>10</a:t>
            </a:fld>
            <a:endParaRPr lang="en-US"/>
          </a:p>
        </p:txBody>
      </p:sp>
      <p:pic>
        <p:nvPicPr>
          <p:cNvPr id="3" name="Picture 2"/>
          <p:cNvPicPr>
            <a:picLocks noChangeAspect="1"/>
          </p:cNvPicPr>
          <p:nvPr/>
        </p:nvPicPr>
        <p:blipFill>
          <a:blip r:embed="rId3"/>
          <a:stretch>
            <a:fillRect/>
          </a:stretch>
        </p:blipFill>
        <p:spPr>
          <a:xfrm>
            <a:off x="4541236" y="1066800"/>
            <a:ext cx="4481127" cy="6553200"/>
          </a:xfrm>
          <a:prstGeom prst="rect">
            <a:avLst/>
          </a:prstGeom>
        </p:spPr>
      </p:pic>
      <p:pic>
        <p:nvPicPr>
          <p:cNvPr id="4" name="Picture 3"/>
          <p:cNvPicPr>
            <a:picLocks noChangeAspect="1"/>
          </p:cNvPicPr>
          <p:nvPr/>
        </p:nvPicPr>
        <p:blipFill>
          <a:blip r:embed="rId4"/>
          <a:stretch>
            <a:fillRect/>
          </a:stretch>
        </p:blipFill>
        <p:spPr>
          <a:xfrm>
            <a:off x="152400" y="1066800"/>
            <a:ext cx="4595863" cy="5791200"/>
          </a:xfrm>
          <a:prstGeom prst="rect">
            <a:avLst/>
          </a:prstGeom>
        </p:spPr>
      </p:pic>
      <p:sp>
        <p:nvSpPr>
          <p:cNvPr id="5" name="TextBox 4"/>
          <p:cNvSpPr txBox="1"/>
          <p:nvPr/>
        </p:nvSpPr>
        <p:spPr>
          <a:xfrm>
            <a:off x="464536" y="533400"/>
            <a:ext cx="8153400" cy="461665"/>
          </a:xfrm>
          <a:prstGeom prst="rect">
            <a:avLst/>
          </a:prstGeom>
          <a:noFill/>
        </p:spPr>
        <p:txBody>
          <a:bodyPr wrap="square" rtlCol="0">
            <a:spAutoFit/>
          </a:bodyPr>
          <a:lstStyle/>
          <a:p>
            <a:r>
              <a:rPr lang="en-US" sz="2400" dirty="0" smtClean="0"/>
              <a:t>Examples of data series for log PM2.5 (left) and log NO2 (right)</a:t>
            </a:r>
            <a:endParaRPr lang="en-US" sz="2400" dirty="0"/>
          </a:p>
        </p:txBody>
      </p:sp>
    </p:spTree>
    <p:extLst>
      <p:ext uri="{BB962C8B-B14F-4D97-AF65-F5344CB8AC3E}">
        <p14:creationId xmlns:p14="http://schemas.microsoft.com/office/powerpoint/2010/main" val="222319664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8C8BA556-F4B1-4072-9E85-1596AA9A7514}" type="slidenum">
              <a:rPr lang="en-US" smtClean="0"/>
              <a:t>11</a:t>
            </a:fld>
            <a:endParaRPr lang="en-US"/>
          </a:p>
        </p:txBody>
      </p:sp>
      <p:pic>
        <p:nvPicPr>
          <p:cNvPr id="3" name="Picture 2"/>
          <p:cNvPicPr>
            <a:picLocks noChangeAspect="1"/>
          </p:cNvPicPr>
          <p:nvPr/>
        </p:nvPicPr>
        <p:blipFill>
          <a:blip r:embed="rId2"/>
          <a:stretch>
            <a:fillRect/>
          </a:stretch>
        </p:blipFill>
        <p:spPr>
          <a:xfrm>
            <a:off x="0" y="383751"/>
            <a:ext cx="9144000" cy="6090498"/>
          </a:xfrm>
          <a:prstGeom prst="rect">
            <a:avLst/>
          </a:prstGeom>
        </p:spPr>
      </p:pic>
    </p:spTree>
    <p:extLst>
      <p:ext uri="{BB962C8B-B14F-4D97-AF65-F5344CB8AC3E}">
        <p14:creationId xmlns:p14="http://schemas.microsoft.com/office/powerpoint/2010/main" val="9973492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09600"/>
            <a:ext cx="8229600" cy="914400"/>
          </a:xfrm>
        </p:spPr>
        <p:txBody>
          <a:bodyPr/>
          <a:lstStyle/>
          <a:p>
            <a:r>
              <a:rPr lang="en-US" sz="3600" dirty="0" smtClean="0">
                <a:solidFill>
                  <a:schemeClr val="bg2"/>
                </a:solidFill>
                <a:latin typeface="+mj-lt"/>
              </a:rPr>
              <a:t>A spatio-temporal model based on exploratory EOF</a:t>
            </a:r>
            <a:endParaRPr lang="en-US" sz="3600" dirty="0">
              <a:solidFill>
                <a:schemeClr val="bg2"/>
              </a:solidFill>
              <a:latin typeface="+mj-lt"/>
            </a:endParaRPr>
          </a:p>
        </p:txBody>
      </p:sp>
      <p:sp>
        <p:nvSpPr>
          <p:cNvPr id="3" name="Content Placeholder 2"/>
          <p:cNvSpPr>
            <a:spLocks noGrp="1"/>
          </p:cNvSpPr>
          <p:nvPr>
            <p:ph idx="1"/>
          </p:nvPr>
        </p:nvSpPr>
        <p:spPr>
          <a:xfrm>
            <a:off x="457200" y="1752600"/>
            <a:ext cx="8229600" cy="4606925"/>
          </a:xfrm>
        </p:spPr>
        <p:txBody>
          <a:bodyPr/>
          <a:lstStyle/>
          <a:p>
            <a:r>
              <a:rPr lang="en-US" sz="2800" dirty="0" err="1" smtClean="0">
                <a:latin typeface="+mn-lt"/>
              </a:rPr>
              <a:t>Cressie</a:t>
            </a:r>
            <a:r>
              <a:rPr lang="en-US" sz="2800" dirty="0" smtClean="0">
                <a:latin typeface="+mn-lt"/>
              </a:rPr>
              <a:t> &amp; </a:t>
            </a:r>
            <a:r>
              <a:rPr lang="en-US" sz="2800" dirty="0" err="1" smtClean="0">
                <a:latin typeface="+mn-lt"/>
              </a:rPr>
              <a:t>Wikle’s</a:t>
            </a:r>
            <a:r>
              <a:rPr lang="en-US" sz="2800" dirty="0" smtClean="0">
                <a:latin typeface="+mn-lt"/>
              </a:rPr>
              <a:t>  chapter 5 on Exploratory Methods for Spatio-Temporal Data includes a section on </a:t>
            </a:r>
            <a:r>
              <a:rPr lang="en-US" sz="2800" i="1" dirty="0" smtClean="0">
                <a:latin typeface="+mn-lt"/>
              </a:rPr>
              <a:t>Empirical Orthogonal Function </a:t>
            </a:r>
            <a:r>
              <a:rPr lang="en-US" sz="2800" dirty="0" smtClean="0">
                <a:latin typeface="+mn-lt"/>
              </a:rPr>
              <a:t>(EOF) Analysis.</a:t>
            </a:r>
          </a:p>
          <a:p>
            <a:r>
              <a:rPr lang="en-US" sz="2800" dirty="0" smtClean="0"/>
              <a:t>Our modeling strategy can be viewed as a hierarchical statistical model built on the foundation of an EOF analysis, with spatio-temporal variation explained by spatial (geographic or </a:t>
            </a:r>
            <a:r>
              <a:rPr lang="en-US" sz="2800" i="1" dirty="0" smtClean="0"/>
              <a:t>land use</a:t>
            </a:r>
            <a:r>
              <a:rPr lang="en-US" sz="2800" dirty="0" smtClean="0"/>
              <a:t>) and spatio-temporal covariates.</a:t>
            </a:r>
            <a:endParaRPr lang="en-US" sz="2800" dirty="0">
              <a:latin typeface="+mn-lt"/>
            </a:endParaRPr>
          </a:p>
        </p:txBody>
      </p:sp>
      <p:sp>
        <p:nvSpPr>
          <p:cNvPr id="4" name="Slide Number Placeholder 3"/>
          <p:cNvSpPr>
            <a:spLocks noGrp="1"/>
          </p:cNvSpPr>
          <p:nvPr>
            <p:ph type="sldNum" sz="quarter" idx="12"/>
          </p:nvPr>
        </p:nvSpPr>
        <p:spPr/>
        <p:txBody>
          <a:bodyPr/>
          <a:lstStyle/>
          <a:p>
            <a:fld id="{8C8BA556-F4B1-4072-9E85-1596AA9A7514}" type="slidenum">
              <a:rPr lang="en-US" smtClean="0"/>
              <a:t>12</a:t>
            </a:fld>
            <a:endParaRPr lang="en-US"/>
          </a:p>
        </p:txBody>
      </p:sp>
    </p:spTree>
    <p:extLst>
      <p:ext uri="{BB962C8B-B14F-4D97-AF65-F5344CB8AC3E}">
        <p14:creationId xmlns:p14="http://schemas.microsoft.com/office/powerpoint/2010/main" val="11375611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762000"/>
          </a:xfrm>
        </p:spPr>
        <p:txBody>
          <a:bodyPr/>
          <a:lstStyle/>
          <a:p>
            <a:r>
              <a:rPr lang="en-US" sz="3200" dirty="0" smtClean="0">
                <a:solidFill>
                  <a:schemeClr val="bg2"/>
                </a:solidFill>
              </a:rPr>
              <a:t>NO</a:t>
            </a:r>
            <a:r>
              <a:rPr lang="en-US" sz="3200" baseline="-25000" dirty="0" smtClean="0">
                <a:solidFill>
                  <a:schemeClr val="bg2"/>
                </a:solidFill>
              </a:rPr>
              <a:t>2</a:t>
            </a:r>
            <a:r>
              <a:rPr lang="en-US" sz="3200" dirty="0" smtClean="0">
                <a:solidFill>
                  <a:schemeClr val="bg2"/>
                </a:solidFill>
              </a:rPr>
              <a:t> Time Trends in CA</a:t>
            </a:r>
            <a:endParaRPr lang="en-US" sz="3200" dirty="0">
              <a:solidFill>
                <a:schemeClr val="bg2"/>
              </a:solidFill>
            </a:endParaRPr>
          </a:p>
        </p:txBody>
      </p:sp>
      <p:sp>
        <p:nvSpPr>
          <p:cNvPr id="3" name="Content Placeholder 2"/>
          <p:cNvSpPr>
            <a:spLocks noGrp="1"/>
          </p:cNvSpPr>
          <p:nvPr>
            <p:ph idx="1"/>
          </p:nvPr>
        </p:nvSpPr>
        <p:spPr>
          <a:xfrm>
            <a:off x="457200" y="1371600"/>
            <a:ext cx="8229600" cy="5140325"/>
          </a:xfrm>
        </p:spPr>
        <p:txBody>
          <a:bodyPr/>
          <a:lstStyle/>
          <a:p>
            <a:r>
              <a:rPr lang="en-US" sz="2400" dirty="0" smtClean="0"/>
              <a:t>Represent time trends as combinations of </a:t>
            </a:r>
            <a:r>
              <a:rPr lang="en-US" sz="2400" i="1" dirty="0" smtClean="0"/>
              <a:t>smooth</a:t>
            </a:r>
            <a:r>
              <a:rPr lang="en-US" sz="2400" dirty="0" smtClean="0"/>
              <a:t>, temporal basis functions derived from the right singular vectors of an SVD of the AQS space x time data matrix</a:t>
            </a:r>
          </a:p>
          <a:p>
            <a:r>
              <a:rPr lang="en-US" sz="2400" dirty="0" smtClean="0"/>
              <a:t>Because these derive from singular vectors, they represent </a:t>
            </a:r>
            <a:r>
              <a:rPr lang="en-US" sz="2400" b="1" i="1" dirty="0" smtClean="0">
                <a:solidFill>
                  <a:srgbClr val="000090"/>
                </a:solidFill>
              </a:rPr>
              <a:t>temporal structure shared across monitoring sites</a:t>
            </a:r>
            <a:r>
              <a:rPr lang="en-US" sz="2400" dirty="0" smtClean="0"/>
              <a:t>.</a:t>
            </a:r>
            <a:endParaRPr lang="en-US" sz="2400" dirty="0"/>
          </a:p>
        </p:txBody>
      </p:sp>
      <p:pic>
        <p:nvPicPr>
          <p:cNvPr id="7" name="Picture 6" descr="latex-image-1.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4000" y="685800"/>
            <a:ext cx="3289300" cy="698500"/>
          </a:xfrm>
          <a:prstGeom prst="rect">
            <a:avLst/>
          </a:prstGeom>
        </p:spPr>
      </p:pic>
      <p:pic>
        <p:nvPicPr>
          <p:cNvPr id="4" name="Picture 3" descr="CA_NO2_Trend.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8200" y="3376246"/>
            <a:ext cx="7543800" cy="3481754"/>
          </a:xfrm>
          <a:prstGeom prst="rect">
            <a:avLst/>
          </a:prstGeom>
        </p:spPr>
      </p:pic>
      <p:sp>
        <p:nvSpPr>
          <p:cNvPr id="5" name="Slide Number Placeholder 4"/>
          <p:cNvSpPr>
            <a:spLocks noGrp="1"/>
          </p:cNvSpPr>
          <p:nvPr>
            <p:ph type="sldNum" sz="quarter" idx="12"/>
          </p:nvPr>
        </p:nvSpPr>
        <p:spPr/>
        <p:txBody>
          <a:bodyPr/>
          <a:lstStyle/>
          <a:p>
            <a:fld id="{8C8BA556-F4B1-4072-9E85-1596AA9A7514}" type="slidenum">
              <a:rPr lang="en-US" smtClean="0"/>
              <a:t>13</a:t>
            </a:fld>
            <a:endParaRPr lang="en-US"/>
          </a:p>
        </p:txBody>
      </p:sp>
    </p:spTree>
    <p:extLst>
      <p:ext uri="{BB962C8B-B14F-4D97-AF65-F5344CB8AC3E}">
        <p14:creationId xmlns:p14="http://schemas.microsoft.com/office/powerpoint/2010/main" val="23755485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762000"/>
          </a:xfrm>
        </p:spPr>
        <p:txBody>
          <a:bodyPr/>
          <a:lstStyle/>
          <a:p>
            <a:r>
              <a:rPr lang="en-US" sz="3200" dirty="0" smtClean="0">
                <a:solidFill>
                  <a:schemeClr val="bg2"/>
                </a:solidFill>
              </a:rPr>
              <a:t>NO</a:t>
            </a:r>
            <a:r>
              <a:rPr lang="en-US" sz="3200" baseline="-25000" dirty="0" smtClean="0">
                <a:solidFill>
                  <a:schemeClr val="bg2"/>
                </a:solidFill>
              </a:rPr>
              <a:t>2</a:t>
            </a:r>
            <a:r>
              <a:rPr lang="en-US" sz="3200" dirty="0" smtClean="0">
                <a:solidFill>
                  <a:schemeClr val="bg2"/>
                </a:solidFill>
              </a:rPr>
              <a:t> Time Trends in CA</a:t>
            </a:r>
            <a:endParaRPr lang="en-US" sz="3200" dirty="0">
              <a:solidFill>
                <a:schemeClr val="bg2"/>
              </a:solidFill>
            </a:endParaRPr>
          </a:p>
        </p:txBody>
      </p:sp>
      <p:pic>
        <p:nvPicPr>
          <p:cNvPr id="10" name="Picture 9" descr="CA_NO2_Fitted_Trend_AQS.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5800" y="1447800"/>
            <a:ext cx="7772400" cy="2743200"/>
          </a:xfrm>
          <a:prstGeom prst="rect">
            <a:avLst/>
          </a:prstGeom>
        </p:spPr>
      </p:pic>
      <p:pic>
        <p:nvPicPr>
          <p:cNvPr id="12" name="Picture 11" descr="CA_NO2_Fitted_Trend_MESA.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5800" y="4098636"/>
            <a:ext cx="7772400" cy="2743200"/>
          </a:xfrm>
          <a:prstGeom prst="rect">
            <a:avLst/>
          </a:prstGeom>
        </p:spPr>
      </p:pic>
      <p:sp>
        <p:nvSpPr>
          <p:cNvPr id="5" name="Slide Number Placeholder 4"/>
          <p:cNvSpPr>
            <a:spLocks noGrp="1"/>
          </p:cNvSpPr>
          <p:nvPr>
            <p:ph type="sldNum" sz="quarter" idx="12"/>
          </p:nvPr>
        </p:nvSpPr>
        <p:spPr/>
        <p:txBody>
          <a:bodyPr/>
          <a:lstStyle/>
          <a:p>
            <a:fld id="{8C8BA556-F4B1-4072-9E85-1596AA9A7514}" type="slidenum">
              <a:rPr lang="en-US" smtClean="0"/>
              <a:t>14</a:t>
            </a:fld>
            <a:endParaRPr lang="en-US"/>
          </a:p>
        </p:txBody>
      </p:sp>
      <mc:AlternateContent xmlns:mc="http://schemas.openxmlformats.org/markup-compatibility/2006" xmlns:a14="http://schemas.microsoft.com/office/drawing/2010/main">
        <mc:Choice Requires="a14">
          <p:sp>
            <p:nvSpPr>
              <p:cNvPr id="9" name="Rectangle 8"/>
              <p:cNvSpPr/>
              <p:nvPr/>
            </p:nvSpPr>
            <p:spPr>
              <a:xfrm>
                <a:off x="4909930" y="533400"/>
                <a:ext cx="3810000" cy="931217"/>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2000" b="1" i="1" smtClean="0">
                              <a:solidFill>
                                <a:srgbClr val="FF0000"/>
                              </a:solidFill>
                              <a:latin typeface="Cambria Math" charset="0"/>
                            </a:rPr>
                          </m:ctrlPr>
                        </m:sSubPr>
                        <m:e>
                          <m:r>
                            <a:rPr lang="en-US" sz="2000" b="1" i="1">
                              <a:solidFill>
                                <a:srgbClr val="FF0000"/>
                              </a:solidFill>
                              <a:latin typeface="Cambria Math" charset="0"/>
                            </a:rPr>
                            <m:t>𝜷</m:t>
                          </m:r>
                        </m:e>
                        <m:sub>
                          <m:r>
                            <a:rPr lang="en-US" sz="2000" b="1" i="0">
                              <a:solidFill>
                                <a:srgbClr val="FF0000"/>
                              </a:solidFill>
                              <a:latin typeface="Cambria Math" charset="0"/>
                            </a:rPr>
                            <m:t>𝟎</m:t>
                          </m:r>
                        </m:sub>
                      </m:sSub>
                      <m:d>
                        <m:dPr>
                          <m:ctrlPr>
                            <a:rPr lang="en-US" sz="2000" b="1" i="1">
                              <a:solidFill>
                                <a:srgbClr val="FF0000"/>
                              </a:solidFill>
                              <a:latin typeface="Cambria Math" charset="0"/>
                            </a:rPr>
                          </m:ctrlPr>
                        </m:dPr>
                        <m:e>
                          <m:r>
                            <a:rPr lang="en-US" sz="2000" b="1" i="1">
                              <a:solidFill>
                                <a:srgbClr val="FF0000"/>
                              </a:solidFill>
                              <a:latin typeface="Cambria Math" charset="0"/>
                            </a:rPr>
                            <m:t>𝒔</m:t>
                          </m:r>
                        </m:e>
                      </m:d>
                      <m:r>
                        <a:rPr lang="en-US" sz="2000" b="1" i="0">
                          <a:solidFill>
                            <a:srgbClr val="FF0000"/>
                          </a:solidFill>
                          <a:latin typeface="Cambria Math" charset="0"/>
                        </a:rPr>
                        <m:t>+ </m:t>
                      </m:r>
                      <m:nary>
                        <m:naryPr>
                          <m:chr m:val="∑"/>
                          <m:limLoc m:val="undOvr"/>
                          <m:ctrlPr>
                            <a:rPr lang="en-US" sz="2000" b="1" i="1">
                              <a:solidFill>
                                <a:srgbClr val="FF0000"/>
                              </a:solidFill>
                              <a:latin typeface="Cambria Math" charset="0"/>
                            </a:rPr>
                          </m:ctrlPr>
                        </m:naryPr>
                        <m:sub>
                          <m:r>
                            <a:rPr lang="en-US" sz="2000" b="1" i="1">
                              <a:solidFill>
                                <a:srgbClr val="FF0000"/>
                              </a:solidFill>
                              <a:latin typeface="Cambria Math" charset="0"/>
                            </a:rPr>
                            <m:t>𝒊</m:t>
                          </m:r>
                          <m:r>
                            <a:rPr lang="en-US" sz="2000" b="1" i="0">
                              <a:solidFill>
                                <a:srgbClr val="FF0000"/>
                              </a:solidFill>
                              <a:latin typeface="Cambria Math" charset="0"/>
                            </a:rPr>
                            <m:t>=</m:t>
                          </m:r>
                          <m:r>
                            <a:rPr lang="en-US" sz="2000" b="1" i="0">
                              <a:solidFill>
                                <a:srgbClr val="FF0000"/>
                              </a:solidFill>
                              <a:latin typeface="Cambria Math" charset="0"/>
                            </a:rPr>
                            <m:t>𝟏</m:t>
                          </m:r>
                        </m:sub>
                        <m:sup>
                          <m:r>
                            <a:rPr lang="en-US" sz="2000" b="1" i="1">
                              <a:solidFill>
                                <a:srgbClr val="FF0000"/>
                              </a:solidFill>
                              <a:latin typeface="Cambria Math" charset="0"/>
                            </a:rPr>
                            <m:t>𝒏</m:t>
                          </m:r>
                        </m:sup>
                        <m:e>
                          <m:sSub>
                            <m:sSubPr>
                              <m:ctrlPr>
                                <a:rPr lang="en-US" sz="2000" b="1" i="1">
                                  <a:solidFill>
                                    <a:srgbClr val="FF0000"/>
                                  </a:solidFill>
                                  <a:latin typeface="Cambria Math" charset="0"/>
                                </a:rPr>
                              </m:ctrlPr>
                            </m:sSubPr>
                            <m:e>
                              <m:r>
                                <a:rPr lang="en-US" sz="2000" b="1" i="1">
                                  <a:solidFill>
                                    <a:srgbClr val="FF0000"/>
                                  </a:solidFill>
                                  <a:latin typeface="Cambria Math" charset="0"/>
                                </a:rPr>
                                <m:t>𝜷</m:t>
                              </m:r>
                            </m:e>
                            <m:sub>
                              <m:r>
                                <a:rPr lang="en-US" sz="2000" b="1" i="1">
                                  <a:solidFill>
                                    <a:srgbClr val="FF0000"/>
                                  </a:solidFill>
                                  <a:latin typeface="Cambria Math" charset="0"/>
                                </a:rPr>
                                <m:t>𝒊</m:t>
                              </m:r>
                            </m:sub>
                          </m:sSub>
                          <m:d>
                            <m:dPr>
                              <m:ctrlPr>
                                <a:rPr lang="en-US" sz="2000" b="1" i="1">
                                  <a:solidFill>
                                    <a:srgbClr val="FF0000"/>
                                  </a:solidFill>
                                  <a:latin typeface="Cambria Math" charset="0"/>
                                </a:rPr>
                              </m:ctrlPr>
                            </m:dPr>
                            <m:e>
                              <m:r>
                                <a:rPr lang="en-US" sz="2000" b="1" i="1">
                                  <a:solidFill>
                                    <a:srgbClr val="FF0000"/>
                                  </a:solidFill>
                                  <a:latin typeface="Cambria Math" charset="0"/>
                                </a:rPr>
                                <m:t>𝒔</m:t>
                              </m:r>
                            </m:e>
                          </m:d>
                          <m:sSub>
                            <m:sSubPr>
                              <m:ctrlPr>
                                <a:rPr lang="en-US" sz="2000" b="1" i="1">
                                  <a:solidFill>
                                    <a:srgbClr val="FF0000"/>
                                  </a:solidFill>
                                  <a:latin typeface="Cambria Math" charset="0"/>
                                </a:rPr>
                              </m:ctrlPr>
                            </m:sSubPr>
                            <m:e>
                              <m:r>
                                <a:rPr lang="en-US" sz="2000" b="1" i="1">
                                  <a:solidFill>
                                    <a:srgbClr val="FF0000"/>
                                  </a:solidFill>
                                  <a:latin typeface="Cambria Math" charset="0"/>
                                </a:rPr>
                                <m:t>𝒇</m:t>
                              </m:r>
                            </m:e>
                            <m:sub>
                              <m:r>
                                <a:rPr lang="en-US" sz="2000" b="1" i="1">
                                  <a:solidFill>
                                    <a:srgbClr val="FF0000"/>
                                  </a:solidFill>
                                  <a:latin typeface="Cambria Math" charset="0"/>
                                </a:rPr>
                                <m:t>𝒊</m:t>
                              </m:r>
                            </m:sub>
                          </m:sSub>
                          <m:d>
                            <m:dPr>
                              <m:ctrlPr>
                                <a:rPr lang="en-US" sz="2000" b="1" i="1">
                                  <a:solidFill>
                                    <a:srgbClr val="FF0000"/>
                                  </a:solidFill>
                                  <a:latin typeface="Cambria Math" charset="0"/>
                                </a:rPr>
                              </m:ctrlPr>
                            </m:dPr>
                            <m:e>
                              <m:r>
                                <a:rPr lang="en-US" sz="2000" b="1" i="1">
                                  <a:solidFill>
                                    <a:srgbClr val="FF0000"/>
                                  </a:solidFill>
                                  <a:latin typeface="Cambria Math" charset="0"/>
                                </a:rPr>
                                <m:t>𝒕</m:t>
                              </m:r>
                            </m:e>
                          </m:d>
                        </m:e>
                      </m:nary>
                      <m:r>
                        <a:rPr lang="en-US" sz="2000" b="0" i="0">
                          <a:latin typeface="Cambria Math" charset="0"/>
                        </a:rPr>
                        <m:t>+</m:t>
                      </m:r>
                      <m:r>
                        <a:rPr lang="en-US" sz="2000" b="0" i="1">
                          <a:latin typeface="Cambria Math" charset="0"/>
                        </a:rPr>
                        <m:t>𝜈</m:t>
                      </m:r>
                      <m:d>
                        <m:dPr>
                          <m:ctrlPr>
                            <a:rPr lang="en-US" sz="2000" i="1">
                              <a:latin typeface="Cambria Math" charset="0"/>
                            </a:rPr>
                          </m:ctrlPr>
                        </m:dPr>
                        <m:e>
                          <m:r>
                            <a:rPr lang="en-US" sz="2000" b="0" i="1">
                              <a:latin typeface="Cambria Math" charset="0"/>
                            </a:rPr>
                            <m:t>𝑠</m:t>
                          </m:r>
                          <m:r>
                            <a:rPr lang="en-US" sz="2000" b="0" i="0">
                              <a:latin typeface="Cambria Math" charset="0"/>
                            </a:rPr>
                            <m:t>,</m:t>
                          </m:r>
                          <m:r>
                            <a:rPr lang="en-US" sz="2000" b="0" i="1">
                              <a:latin typeface="Cambria Math" charset="0"/>
                            </a:rPr>
                            <m:t>𝑡</m:t>
                          </m:r>
                        </m:e>
                      </m:d>
                    </m:oMath>
                  </m:oMathPara>
                </a14:m>
                <a:endParaRPr lang="en-US" sz="2000" dirty="0"/>
              </a:p>
            </p:txBody>
          </p:sp>
        </mc:Choice>
        <mc:Fallback xmlns="">
          <p:sp>
            <p:nvSpPr>
              <p:cNvPr id="9" name="Rectangle 8"/>
              <p:cNvSpPr>
                <a:spLocks noRot="1" noChangeAspect="1" noMove="1" noResize="1" noEditPoints="1" noAdjustHandles="1" noChangeArrowheads="1" noChangeShapeType="1" noTextEdit="1"/>
              </p:cNvSpPr>
              <p:nvPr/>
            </p:nvSpPr>
            <p:spPr>
              <a:xfrm>
                <a:off x="4909930" y="533400"/>
                <a:ext cx="3810000" cy="931217"/>
              </a:xfrm>
              <a:prstGeom prst="rect">
                <a:avLst/>
              </a:prstGeom>
              <a:blipFill rotWithShape="0">
                <a:blip r:embed="rId5"/>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9878594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762000"/>
          </a:xfrm>
        </p:spPr>
        <p:txBody>
          <a:bodyPr/>
          <a:lstStyle/>
          <a:p>
            <a:r>
              <a:rPr lang="en-US" sz="3200" dirty="0" smtClean="0">
                <a:solidFill>
                  <a:schemeClr val="bg2"/>
                </a:solidFill>
              </a:rPr>
              <a:t>NO</a:t>
            </a:r>
            <a:r>
              <a:rPr lang="en-US" sz="3200" baseline="-25000" dirty="0" smtClean="0">
                <a:solidFill>
                  <a:schemeClr val="bg2"/>
                </a:solidFill>
              </a:rPr>
              <a:t>2</a:t>
            </a:r>
            <a:r>
              <a:rPr lang="en-US" sz="3200" dirty="0" smtClean="0">
                <a:solidFill>
                  <a:schemeClr val="bg2"/>
                </a:solidFill>
              </a:rPr>
              <a:t> Time Trends in CA</a:t>
            </a:r>
            <a:endParaRPr lang="en-US" sz="3200" dirty="0">
              <a:solidFill>
                <a:schemeClr val="bg2"/>
              </a:solidFill>
            </a:endParaRPr>
          </a:p>
        </p:txBody>
      </p:sp>
      <p:sp>
        <p:nvSpPr>
          <p:cNvPr id="5" name="Slide Number Placeholder 4"/>
          <p:cNvSpPr>
            <a:spLocks noGrp="1"/>
          </p:cNvSpPr>
          <p:nvPr>
            <p:ph type="sldNum" sz="quarter" idx="12"/>
          </p:nvPr>
        </p:nvSpPr>
        <p:spPr/>
        <p:txBody>
          <a:bodyPr/>
          <a:lstStyle/>
          <a:p>
            <a:fld id="{8C8BA556-F4B1-4072-9E85-1596AA9A7514}" type="slidenum">
              <a:rPr lang="en-US" smtClean="0"/>
              <a:t>15</a:t>
            </a:fld>
            <a:endParaRPr lang="en-US"/>
          </a:p>
        </p:txBody>
      </p:sp>
      <p:pic>
        <p:nvPicPr>
          <p:cNvPr id="3" name="Picture 2"/>
          <p:cNvPicPr>
            <a:picLocks noChangeAspect="1"/>
          </p:cNvPicPr>
          <p:nvPr/>
        </p:nvPicPr>
        <p:blipFill>
          <a:blip r:embed="rId3"/>
          <a:stretch>
            <a:fillRect/>
          </a:stretch>
        </p:blipFill>
        <p:spPr>
          <a:xfrm>
            <a:off x="175172" y="1828800"/>
            <a:ext cx="8850583" cy="3276600"/>
          </a:xfrm>
          <a:prstGeom prst="rect">
            <a:avLst/>
          </a:prstGeom>
        </p:spPr>
      </p:pic>
      <p:sp>
        <p:nvSpPr>
          <p:cNvPr id="6" name="TextBox 5"/>
          <p:cNvSpPr txBox="1"/>
          <p:nvPr/>
        </p:nvSpPr>
        <p:spPr>
          <a:xfrm>
            <a:off x="838200" y="5257800"/>
            <a:ext cx="5943600" cy="923330"/>
          </a:xfrm>
          <a:prstGeom prst="rect">
            <a:avLst/>
          </a:prstGeom>
          <a:noFill/>
        </p:spPr>
        <p:txBody>
          <a:bodyPr wrap="square" rtlCol="0">
            <a:spAutoFit/>
          </a:bodyPr>
          <a:lstStyle/>
          <a:p>
            <a:r>
              <a:rPr lang="en-US" dirty="0" smtClean="0">
                <a:latin typeface="Calibri"/>
                <a:cs typeface="Calibri"/>
              </a:rPr>
              <a:t>060370002:  Azusa, Los Angeles county</a:t>
            </a:r>
          </a:p>
          <a:p>
            <a:r>
              <a:rPr lang="en-US" dirty="0" smtClean="0">
                <a:latin typeface="Calibri"/>
                <a:cs typeface="Calibri"/>
              </a:rPr>
              <a:t>061112002:  Simi Valley, Ventura county</a:t>
            </a:r>
          </a:p>
          <a:p>
            <a:r>
              <a:rPr lang="en-US" dirty="0" smtClean="0">
                <a:latin typeface="Calibri"/>
                <a:cs typeface="Calibri"/>
              </a:rPr>
              <a:t>060591003:  Costa Mesa, Orange county</a:t>
            </a:r>
            <a:endParaRPr lang="en-US" dirty="0">
              <a:latin typeface="Calibri"/>
              <a:cs typeface="Calibri"/>
            </a:endParaRPr>
          </a:p>
        </p:txBody>
      </p:sp>
      <mc:AlternateContent xmlns:mc="http://schemas.openxmlformats.org/markup-compatibility/2006" xmlns:a14="http://schemas.microsoft.com/office/drawing/2010/main">
        <mc:Choice Requires="a14">
          <p:sp>
            <p:nvSpPr>
              <p:cNvPr id="7" name="Rectangle 6"/>
              <p:cNvSpPr/>
              <p:nvPr/>
            </p:nvSpPr>
            <p:spPr>
              <a:xfrm>
                <a:off x="5029200" y="533400"/>
                <a:ext cx="3657600" cy="931217"/>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2000" b="1" i="1" smtClean="0">
                              <a:solidFill>
                                <a:srgbClr val="FF0000"/>
                              </a:solidFill>
                              <a:latin typeface="Cambria Math" charset="0"/>
                            </a:rPr>
                          </m:ctrlPr>
                        </m:sSubPr>
                        <m:e>
                          <m:r>
                            <a:rPr lang="en-US" sz="2000" b="1" i="1">
                              <a:solidFill>
                                <a:srgbClr val="FF0000"/>
                              </a:solidFill>
                              <a:latin typeface="Cambria Math" charset="0"/>
                            </a:rPr>
                            <m:t>𝜷</m:t>
                          </m:r>
                        </m:e>
                        <m:sub>
                          <m:r>
                            <a:rPr lang="en-US" sz="2000" b="1" i="0">
                              <a:solidFill>
                                <a:srgbClr val="FF0000"/>
                              </a:solidFill>
                              <a:latin typeface="Cambria Math" charset="0"/>
                            </a:rPr>
                            <m:t>𝟎</m:t>
                          </m:r>
                        </m:sub>
                      </m:sSub>
                      <m:d>
                        <m:dPr>
                          <m:ctrlPr>
                            <a:rPr lang="en-US" sz="2000" b="1" i="1">
                              <a:solidFill>
                                <a:srgbClr val="FF0000"/>
                              </a:solidFill>
                              <a:latin typeface="Cambria Math" charset="0"/>
                            </a:rPr>
                          </m:ctrlPr>
                        </m:dPr>
                        <m:e>
                          <m:r>
                            <a:rPr lang="en-US" sz="2000" b="1" i="1">
                              <a:solidFill>
                                <a:srgbClr val="FF0000"/>
                              </a:solidFill>
                              <a:latin typeface="Cambria Math" charset="0"/>
                            </a:rPr>
                            <m:t>𝒔</m:t>
                          </m:r>
                        </m:e>
                      </m:d>
                      <m:r>
                        <a:rPr lang="en-US" sz="2000" b="1" i="0">
                          <a:solidFill>
                            <a:srgbClr val="FF0000"/>
                          </a:solidFill>
                          <a:latin typeface="Cambria Math" charset="0"/>
                        </a:rPr>
                        <m:t>+ </m:t>
                      </m:r>
                      <m:nary>
                        <m:naryPr>
                          <m:chr m:val="∑"/>
                          <m:limLoc m:val="undOvr"/>
                          <m:ctrlPr>
                            <a:rPr lang="en-US" sz="2000" b="1" i="1">
                              <a:solidFill>
                                <a:srgbClr val="FF0000"/>
                              </a:solidFill>
                              <a:latin typeface="Cambria Math" charset="0"/>
                            </a:rPr>
                          </m:ctrlPr>
                        </m:naryPr>
                        <m:sub>
                          <m:r>
                            <a:rPr lang="en-US" sz="2000" b="1" i="1">
                              <a:solidFill>
                                <a:srgbClr val="FF0000"/>
                              </a:solidFill>
                              <a:latin typeface="Cambria Math" charset="0"/>
                            </a:rPr>
                            <m:t>𝒊</m:t>
                          </m:r>
                          <m:r>
                            <a:rPr lang="en-US" sz="2000" b="1" i="0">
                              <a:solidFill>
                                <a:srgbClr val="FF0000"/>
                              </a:solidFill>
                              <a:latin typeface="Cambria Math" charset="0"/>
                            </a:rPr>
                            <m:t>=</m:t>
                          </m:r>
                          <m:r>
                            <a:rPr lang="en-US" sz="2000" b="1" i="0">
                              <a:solidFill>
                                <a:srgbClr val="FF0000"/>
                              </a:solidFill>
                              <a:latin typeface="Cambria Math" charset="0"/>
                            </a:rPr>
                            <m:t>𝟏</m:t>
                          </m:r>
                        </m:sub>
                        <m:sup>
                          <m:r>
                            <a:rPr lang="en-US" sz="2000" b="1" i="1">
                              <a:solidFill>
                                <a:srgbClr val="FF0000"/>
                              </a:solidFill>
                              <a:latin typeface="Cambria Math" charset="0"/>
                            </a:rPr>
                            <m:t>𝒏</m:t>
                          </m:r>
                        </m:sup>
                        <m:e>
                          <m:sSub>
                            <m:sSubPr>
                              <m:ctrlPr>
                                <a:rPr lang="en-US" sz="2000" b="1" i="1">
                                  <a:solidFill>
                                    <a:srgbClr val="FF0000"/>
                                  </a:solidFill>
                                  <a:latin typeface="Cambria Math" charset="0"/>
                                </a:rPr>
                              </m:ctrlPr>
                            </m:sSubPr>
                            <m:e>
                              <m:r>
                                <a:rPr lang="en-US" sz="2000" b="1" i="1">
                                  <a:solidFill>
                                    <a:srgbClr val="FF0000"/>
                                  </a:solidFill>
                                  <a:latin typeface="Cambria Math" charset="0"/>
                                </a:rPr>
                                <m:t>𝜷</m:t>
                              </m:r>
                            </m:e>
                            <m:sub>
                              <m:r>
                                <a:rPr lang="en-US" sz="2000" b="1" i="1">
                                  <a:solidFill>
                                    <a:srgbClr val="FF0000"/>
                                  </a:solidFill>
                                  <a:latin typeface="Cambria Math" charset="0"/>
                                </a:rPr>
                                <m:t>𝒊</m:t>
                              </m:r>
                            </m:sub>
                          </m:sSub>
                          <m:d>
                            <m:dPr>
                              <m:ctrlPr>
                                <a:rPr lang="en-US" sz="2000" b="1" i="1">
                                  <a:solidFill>
                                    <a:srgbClr val="FF0000"/>
                                  </a:solidFill>
                                  <a:latin typeface="Cambria Math" charset="0"/>
                                </a:rPr>
                              </m:ctrlPr>
                            </m:dPr>
                            <m:e>
                              <m:r>
                                <a:rPr lang="en-US" sz="2000" b="1" i="1">
                                  <a:solidFill>
                                    <a:srgbClr val="FF0000"/>
                                  </a:solidFill>
                                  <a:latin typeface="Cambria Math" charset="0"/>
                                </a:rPr>
                                <m:t>𝒔</m:t>
                              </m:r>
                            </m:e>
                          </m:d>
                          <m:sSub>
                            <m:sSubPr>
                              <m:ctrlPr>
                                <a:rPr lang="en-US" sz="2000" b="1" i="1">
                                  <a:solidFill>
                                    <a:srgbClr val="FF0000"/>
                                  </a:solidFill>
                                  <a:latin typeface="Cambria Math" charset="0"/>
                                </a:rPr>
                              </m:ctrlPr>
                            </m:sSubPr>
                            <m:e>
                              <m:r>
                                <a:rPr lang="en-US" sz="2000" b="1" i="1">
                                  <a:solidFill>
                                    <a:srgbClr val="FF0000"/>
                                  </a:solidFill>
                                  <a:latin typeface="Cambria Math" charset="0"/>
                                </a:rPr>
                                <m:t>𝒇</m:t>
                              </m:r>
                            </m:e>
                            <m:sub>
                              <m:r>
                                <a:rPr lang="en-US" sz="2000" b="1" i="1">
                                  <a:solidFill>
                                    <a:srgbClr val="FF0000"/>
                                  </a:solidFill>
                                  <a:latin typeface="Cambria Math" charset="0"/>
                                </a:rPr>
                                <m:t>𝒊</m:t>
                              </m:r>
                            </m:sub>
                          </m:sSub>
                          <m:d>
                            <m:dPr>
                              <m:ctrlPr>
                                <a:rPr lang="en-US" sz="2000" b="1" i="1">
                                  <a:solidFill>
                                    <a:srgbClr val="FF0000"/>
                                  </a:solidFill>
                                  <a:latin typeface="Cambria Math" charset="0"/>
                                </a:rPr>
                              </m:ctrlPr>
                            </m:dPr>
                            <m:e>
                              <m:r>
                                <a:rPr lang="en-US" sz="2000" b="1" i="1">
                                  <a:solidFill>
                                    <a:srgbClr val="FF0000"/>
                                  </a:solidFill>
                                  <a:latin typeface="Cambria Math" charset="0"/>
                                </a:rPr>
                                <m:t>𝒕</m:t>
                              </m:r>
                            </m:e>
                          </m:d>
                        </m:e>
                      </m:nary>
                      <m:r>
                        <a:rPr lang="en-US" sz="2000" i="0">
                          <a:latin typeface="Cambria Math" charset="0"/>
                        </a:rPr>
                        <m:t>+</m:t>
                      </m:r>
                      <m:r>
                        <a:rPr lang="en-US" sz="2000" i="1">
                          <a:latin typeface="Cambria Math" charset="0"/>
                        </a:rPr>
                        <m:t>𝜈</m:t>
                      </m:r>
                      <m:d>
                        <m:dPr>
                          <m:ctrlPr>
                            <a:rPr lang="en-US" sz="2000" i="1">
                              <a:latin typeface="Cambria Math" charset="0"/>
                            </a:rPr>
                          </m:ctrlPr>
                        </m:dPr>
                        <m:e>
                          <m:r>
                            <a:rPr lang="en-US" sz="2000" i="1">
                              <a:latin typeface="Cambria Math" charset="0"/>
                            </a:rPr>
                            <m:t>𝑠</m:t>
                          </m:r>
                          <m:r>
                            <a:rPr lang="en-US" sz="2000" i="0">
                              <a:latin typeface="Cambria Math" charset="0"/>
                            </a:rPr>
                            <m:t>,</m:t>
                          </m:r>
                          <m:r>
                            <a:rPr lang="en-US" sz="2000" i="1">
                              <a:latin typeface="Cambria Math" charset="0"/>
                            </a:rPr>
                            <m:t>𝑡</m:t>
                          </m:r>
                        </m:e>
                      </m:d>
                    </m:oMath>
                  </m:oMathPara>
                </a14:m>
                <a:endParaRPr lang="en-US" sz="2000" dirty="0"/>
              </a:p>
            </p:txBody>
          </p:sp>
        </mc:Choice>
        <mc:Fallback xmlns="">
          <p:sp>
            <p:nvSpPr>
              <p:cNvPr id="7" name="Rectangle 6"/>
              <p:cNvSpPr>
                <a:spLocks noRot="1" noChangeAspect="1" noMove="1" noResize="1" noEditPoints="1" noAdjustHandles="1" noChangeArrowheads="1" noChangeShapeType="1" noTextEdit="1"/>
              </p:cNvSpPr>
              <p:nvPr/>
            </p:nvSpPr>
            <p:spPr>
              <a:xfrm>
                <a:off x="5029200" y="533400"/>
                <a:ext cx="3657600" cy="931217"/>
              </a:xfrm>
              <a:prstGeom prst="rect">
                <a:avLst/>
              </a:prstGeom>
              <a:blipFill rotWithShape="0">
                <a:blip r:embed="rId4"/>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009166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solidFill>
                  <a:schemeClr val="bg2"/>
                </a:solidFill>
              </a:rPr>
              <a:t>Smooth temporal basis functions</a:t>
            </a:r>
            <a:endParaRPr lang="en-US" sz="3200" dirty="0">
              <a:solidFill>
                <a:schemeClr val="bg2"/>
              </a:solidFill>
            </a:endParaRPr>
          </a:p>
        </p:txBody>
      </p:sp>
      <p:sp>
        <p:nvSpPr>
          <p:cNvPr id="3" name="Content Placeholder 2"/>
          <p:cNvSpPr>
            <a:spLocks noGrp="1"/>
          </p:cNvSpPr>
          <p:nvPr>
            <p:ph idx="1"/>
          </p:nvPr>
        </p:nvSpPr>
        <p:spPr>
          <a:xfrm>
            <a:off x="457200" y="1524000"/>
            <a:ext cx="8229600" cy="5181600"/>
          </a:xfrm>
        </p:spPr>
        <p:txBody>
          <a:bodyPr/>
          <a:lstStyle/>
          <a:p>
            <a:r>
              <a:rPr lang="en-US" sz="2400" dirty="0" smtClean="0"/>
              <a:t>The </a:t>
            </a:r>
            <a:r>
              <a:rPr lang="en-US" sz="2400" i="1" dirty="0" smtClean="0">
                <a:latin typeface="Times"/>
                <a:cs typeface="Times"/>
              </a:rPr>
              <a:t>f</a:t>
            </a:r>
            <a:r>
              <a:rPr lang="en-US" sz="2400" i="1" baseline="-25000" dirty="0" smtClean="0">
                <a:latin typeface="Times"/>
                <a:cs typeface="Times"/>
              </a:rPr>
              <a:t>i</a:t>
            </a:r>
            <a:r>
              <a:rPr lang="en-US" sz="2400" i="1" dirty="0" smtClean="0">
                <a:latin typeface="Times"/>
                <a:cs typeface="Times"/>
              </a:rPr>
              <a:t>(t)</a:t>
            </a:r>
            <a:r>
              <a:rPr lang="en-US" sz="2400" dirty="0" smtClean="0"/>
              <a:t> represent the </a:t>
            </a:r>
            <a:r>
              <a:rPr lang="en-US" sz="2400" dirty="0" smtClean="0">
                <a:solidFill>
                  <a:srgbClr val="7030A0"/>
                </a:solidFill>
              </a:rPr>
              <a:t>shared temporal variability </a:t>
            </a:r>
            <a:r>
              <a:rPr lang="en-US" sz="2400" dirty="0" smtClean="0"/>
              <a:t>in the monitoring observations.  These could be specified a priori as deterministic (e.g</a:t>
            </a:r>
            <a:r>
              <a:rPr lang="en-US" sz="2400" dirty="0"/>
              <a:t>.</a:t>
            </a:r>
            <a:r>
              <a:rPr lang="en-US" sz="2400" dirty="0" smtClean="0"/>
              <a:t> sinusoids), or as done here, obtained as smoothed right singular vectors of the </a:t>
            </a:r>
            <a:r>
              <a:rPr lang="en-US" sz="2400" i="1" dirty="0" smtClean="0"/>
              <a:t>n</a:t>
            </a:r>
            <a:r>
              <a:rPr lang="en-US" sz="2400" dirty="0" smtClean="0"/>
              <a:t> x </a:t>
            </a:r>
            <a:r>
              <a:rPr lang="en-US" sz="2400" i="1" dirty="0" smtClean="0">
                <a:latin typeface="Times"/>
                <a:cs typeface="Times"/>
              </a:rPr>
              <a:t>T</a:t>
            </a:r>
            <a:r>
              <a:rPr lang="en-US" sz="2400" dirty="0" smtClean="0"/>
              <a:t> data matrix on </a:t>
            </a:r>
            <a:r>
              <a:rPr lang="en-US" sz="2400" i="1" dirty="0" smtClean="0"/>
              <a:t>n</a:t>
            </a:r>
            <a:r>
              <a:rPr lang="en-US" sz="2400" dirty="0" smtClean="0"/>
              <a:t> sites.  But monitoring data </a:t>
            </a:r>
            <a:r>
              <a:rPr lang="en-US" sz="2400" i="1" dirty="0" smtClean="0"/>
              <a:t>always</a:t>
            </a:r>
            <a:r>
              <a:rPr lang="en-US" sz="2400" dirty="0" smtClean="0"/>
              <a:t> have missing observations.</a:t>
            </a:r>
          </a:p>
          <a:p>
            <a:r>
              <a:rPr lang="en-US" sz="2400" dirty="0" smtClean="0"/>
              <a:t>Guttorp, Fuentes &amp; Sampson, 2006, introduced an EM-like algorithm for imputing missing data and computing the SVD.</a:t>
            </a:r>
          </a:p>
          <a:p>
            <a:r>
              <a:rPr lang="en-US" sz="2400" dirty="0" smtClean="0"/>
              <a:t>Then use </a:t>
            </a:r>
            <a:r>
              <a:rPr lang="en-US" sz="2400" dirty="0" err="1" smtClean="0">
                <a:latin typeface="Courier"/>
                <a:cs typeface="Courier"/>
              </a:rPr>
              <a:t>smooth.spline</a:t>
            </a:r>
            <a:r>
              <a:rPr lang="en-US" sz="2400" dirty="0" smtClean="0"/>
              <a:t> in R to smooth the temporal (left) singular vectors</a:t>
            </a:r>
          </a:p>
          <a:p>
            <a:r>
              <a:rPr lang="en-US" sz="2400" dirty="0"/>
              <a:t>C</a:t>
            </a:r>
            <a:r>
              <a:rPr lang="en-US" sz="2400" dirty="0" smtClean="0"/>
              <a:t>ross-validation to determine how many singular vectors/temporal basis functions to retain.</a:t>
            </a:r>
          </a:p>
          <a:p>
            <a:pPr marL="0" indent="0">
              <a:spcBef>
                <a:spcPts val="1680"/>
              </a:spcBef>
              <a:buNone/>
            </a:pPr>
            <a:r>
              <a:rPr lang="en-US" sz="2000" dirty="0" smtClean="0"/>
              <a:t>(Tools for these computations are provided in the </a:t>
            </a:r>
            <a:r>
              <a:rPr lang="en-US" sz="2000" i="1" dirty="0" err="1" smtClean="0"/>
              <a:t>SpatioTemporal</a:t>
            </a:r>
            <a:r>
              <a:rPr lang="en-US" sz="2000" dirty="0" smtClean="0"/>
              <a:t> package.)</a:t>
            </a:r>
            <a:endParaRPr lang="en-US" sz="2000" dirty="0"/>
          </a:p>
        </p:txBody>
      </p:sp>
      <p:sp>
        <p:nvSpPr>
          <p:cNvPr id="4" name="Slide Number Placeholder 3"/>
          <p:cNvSpPr>
            <a:spLocks noGrp="1"/>
          </p:cNvSpPr>
          <p:nvPr>
            <p:ph type="sldNum" sz="quarter" idx="12"/>
          </p:nvPr>
        </p:nvSpPr>
        <p:spPr/>
        <p:txBody>
          <a:bodyPr/>
          <a:lstStyle/>
          <a:p>
            <a:fld id="{8C8BA556-F4B1-4072-9E85-1596AA9A7514}" type="slidenum">
              <a:rPr lang="en-US" smtClean="0"/>
              <a:t>16</a:t>
            </a:fld>
            <a:endParaRPr lang="en-US"/>
          </a:p>
        </p:txBody>
      </p:sp>
    </p:spTree>
    <p:extLst>
      <p:ext uri="{BB962C8B-B14F-4D97-AF65-F5344CB8AC3E}">
        <p14:creationId xmlns:p14="http://schemas.microsoft.com/office/powerpoint/2010/main" val="295669624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solidFill>
                  <a:schemeClr val="bg2"/>
                </a:solidFill>
                <a:latin typeface="Courier" charset="0"/>
                <a:ea typeface="Courier" charset="0"/>
                <a:cs typeface="Courier" charset="0"/>
              </a:rPr>
              <a:t>2. </a:t>
            </a:r>
            <a:r>
              <a:rPr lang="en-US" sz="3600" dirty="0" smtClean="0">
                <a:solidFill>
                  <a:schemeClr val="bg2"/>
                </a:solidFill>
              </a:rPr>
              <a:t>UW Spatio-temporal Statistical Model</a:t>
            </a:r>
            <a:endParaRPr lang="en-US" sz="3600" dirty="0">
              <a:solidFill>
                <a:schemeClr val="bg2"/>
              </a:solidFill>
            </a:endParaRPr>
          </a:p>
        </p:txBody>
      </p:sp>
      <p:sp>
        <p:nvSpPr>
          <p:cNvPr id="3" name="Content Placeholder 2"/>
          <p:cNvSpPr>
            <a:spLocks noGrp="1"/>
          </p:cNvSpPr>
          <p:nvPr>
            <p:ph idx="1"/>
          </p:nvPr>
        </p:nvSpPr>
        <p:spPr>
          <a:xfrm>
            <a:off x="457200" y="1524000"/>
            <a:ext cx="8229600" cy="5029200"/>
          </a:xfrm>
        </p:spPr>
        <p:txBody>
          <a:bodyPr/>
          <a:lstStyle/>
          <a:p>
            <a:pPr marL="0" indent="0">
              <a:buNone/>
            </a:pPr>
            <a:endParaRPr lang="en-US" dirty="0" smtClean="0"/>
          </a:p>
          <a:p>
            <a:pPr marL="0" indent="0">
              <a:buNone/>
            </a:pPr>
            <a:endParaRPr lang="en-US" dirty="0"/>
          </a:p>
          <a:p>
            <a:pPr marL="469900" lvl="1" indent="-469900" defTabSz="739775"/>
            <a:r>
              <a:rPr lang="en-US" i="1" dirty="0" smtClean="0">
                <a:latin typeface="Times"/>
                <a:cs typeface="Times"/>
              </a:rPr>
              <a:t>C</a:t>
            </a:r>
            <a:r>
              <a:rPr lang="en-US" dirty="0" smtClean="0">
                <a:latin typeface="Times"/>
                <a:cs typeface="Times"/>
              </a:rPr>
              <a:t>(</a:t>
            </a:r>
            <a:r>
              <a:rPr lang="en-US" i="1" dirty="0" smtClean="0">
                <a:latin typeface="Times"/>
                <a:cs typeface="Times"/>
              </a:rPr>
              <a:t>s, t</a:t>
            </a:r>
            <a:r>
              <a:rPr lang="en-US" sz="2400" dirty="0" smtClean="0">
                <a:cs typeface="Times"/>
              </a:rPr>
              <a:t>)  </a:t>
            </a:r>
            <a:r>
              <a:rPr lang="en-US" sz="2400" i="1" dirty="0" smtClean="0">
                <a:cs typeface="Times"/>
              </a:rPr>
              <a:t>  </a:t>
            </a:r>
            <a:r>
              <a:rPr lang="en-US" sz="2400" dirty="0" smtClean="0"/>
              <a:t>– (log) conc. at location </a:t>
            </a:r>
            <a:r>
              <a:rPr lang="en-US" sz="2400" i="1" dirty="0" smtClean="0">
                <a:cs typeface="Times"/>
              </a:rPr>
              <a:t>s</a:t>
            </a:r>
            <a:r>
              <a:rPr lang="en-US" sz="2400" dirty="0" smtClean="0"/>
              <a:t> at time </a:t>
            </a:r>
            <a:r>
              <a:rPr lang="en-US" sz="2400" i="1" dirty="0" smtClean="0">
                <a:cs typeface="Times"/>
              </a:rPr>
              <a:t>t</a:t>
            </a:r>
          </a:p>
          <a:p>
            <a:pPr marL="469900" lvl="1" indent="-469900"/>
            <a:r>
              <a:rPr lang="en-US" sz="2400" i="1" dirty="0">
                <a:cs typeface="Symbol" charset="2"/>
              </a:rPr>
              <a:t> </a:t>
            </a:r>
            <a:r>
              <a:rPr lang="en-US" sz="2400" i="1" dirty="0" smtClean="0">
                <a:cs typeface="Symbol" charset="2"/>
              </a:rPr>
              <a:t>       </a:t>
            </a:r>
            <a:r>
              <a:rPr lang="en-US" sz="2400" dirty="0" smtClean="0"/>
              <a:t>      – spatial random fields</a:t>
            </a:r>
          </a:p>
          <a:p>
            <a:pPr marL="939800" lvl="2" indent="-469900"/>
            <a:r>
              <a:rPr lang="en-US" i="1" dirty="0" smtClean="0">
                <a:cs typeface="Symbol" charset="2"/>
              </a:rPr>
              <a:t>                                                   ,  </a:t>
            </a:r>
            <a:r>
              <a:rPr lang="en-US" i="1" dirty="0">
                <a:latin typeface="Times"/>
                <a:cs typeface="Times"/>
              </a:rPr>
              <a:t>i</a:t>
            </a:r>
            <a:r>
              <a:rPr lang="en-US" i="1" dirty="0" smtClean="0">
                <a:latin typeface="Times"/>
                <a:cs typeface="Times"/>
              </a:rPr>
              <a:t> = 0,…,m</a:t>
            </a:r>
            <a:r>
              <a:rPr lang="en-US" i="1" dirty="0" smtClean="0">
                <a:cs typeface="Symbol" charset="2"/>
              </a:rPr>
              <a:t>                                               </a:t>
            </a:r>
            <a:r>
              <a:rPr lang="en-US" dirty="0" smtClean="0"/>
              <a:t> </a:t>
            </a:r>
          </a:p>
          <a:p>
            <a:pPr marL="939800" lvl="2" indent="-469900"/>
            <a:r>
              <a:rPr lang="en-US" b="1" dirty="0" smtClean="0">
                <a:latin typeface="Times"/>
                <a:cs typeface="Times"/>
              </a:rPr>
              <a:t>X</a:t>
            </a:r>
            <a:r>
              <a:rPr lang="en-US" i="1" baseline="-25000" dirty="0">
                <a:latin typeface="Times"/>
                <a:cs typeface="Times"/>
              </a:rPr>
              <a:t>i </a:t>
            </a:r>
            <a:r>
              <a:rPr lang="en-US" b="1" dirty="0" smtClean="0">
                <a:latin typeface="Times"/>
                <a:cs typeface="Times"/>
              </a:rPr>
              <a:t>(</a:t>
            </a:r>
            <a:r>
              <a:rPr lang="en-US" i="1" dirty="0" smtClean="0">
                <a:latin typeface="Times"/>
                <a:cs typeface="Times"/>
              </a:rPr>
              <a:t>s</a:t>
            </a:r>
            <a:r>
              <a:rPr lang="en-US" dirty="0" smtClean="0">
                <a:latin typeface="Times"/>
                <a:cs typeface="Times"/>
              </a:rPr>
              <a:t>)</a:t>
            </a:r>
            <a:r>
              <a:rPr lang="en-US" dirty="0" smtClean="0">
                <a:cs typeface="Times"/>
              </a:rPr>
              <a:t>  </a:t>
            </a:r>
            <a:r>
              <a:rPr lang="en-US" dirty="0" smtClean="0">
                <a:cs typeface="Tahoma"/>
              </a:rPr>
              <a:t>– geographic (“land use”) covariates</a:t>
            </a:r>
          </a:p>
          <a:p>
            <a:pPr marL="939800" lvl="2" indent="-469900"/>
            <a:r>
              <a:rPr lang="en-US" dirty="0" smtClean="0"/>
              <a:t>                     – spatial covariance function</a:t>
            </a:r>
            <a:endParaRPr lang="en-US" dirty="0" smtClean="0">
              <a:cs typeface="Times"/>
            </a:endParaRPr>
          </a:p>
          <a:p>
            <a:pPr marL="939800" lvl="2" indent="-469900"/>
            <a:r>
              <a:rPr lang="en-US" i="1" dirty="0">
                <a:cs typeface="Symbol" charset="2"/>
              </a:rPr>
              <a:t> </a:t>
            </a:r>
            <a:r>
              <a:rPr lang="en-US" i="1" dirty="0" smtClean="0">
                <a:cs typeface="Symbol" charset="2"/>
              </a:rPr>
              <a:t>         </a:t>
            </a:r>
            <a:r>
              <a:rPr lang="en-US" dirty="0" smtClean="0"/>
              <a:t>           – long-term means at location </a:t>
            </a:r>
            <a:r>
              <a:rPr lang="en-US" i="1" dirty="0" smtClean="0">
                <a:cs typeface="Times"/>
              </a:rPr>
              <a:t>s</a:t>
            </a:r>
          </a:p>
          <a:p>
            <a:pPr marL="469900" lvl="1" indent="-469900"/>
            <a:r>
              <a:rPr lang="en-US" sz="2400" i="1" dirty="0" smtClean="0">
                <a:latin typeface="Times"/>
                <a:cs typeface="Times"/>
              </a:rPr>
              <a:t>f</a:t>
            </a:r>
            <a:r>
              <a:rPr lang="en-US" sz="2400" i="1" baseline="-25000" dirty="0" smtClean="0">
                <a:latin typeface="Times"/>
                <a:cs typeface="Times"/>
              </a:rPr>
              <a:t>i</a:t>
            </a:r>
            <a:r>
              <a:rPr lang="en-US" sz="2400" dirty="0" smtClean="0">
                <a:latin typeface="Times"/>
                <a:cs typeface="Times"/>
              </a:rPr>
              <a:t>(</a:t>
            </a:r>
            <a:r>
              <a:rPr lang="en-US" sz="2400" i="1" dirty="0" smtClean="0">
                <a:latin typeface="Times"/>
                <a:cs typeface="Times"/>
              </a:rPr>
              <a:t>t</a:t>
            </a:r>
            <a:r>
              <a:rPr lang="en-US" sz="2400" dirty="0" smtClean="0">
                <a:latin typeface="Times"/>
                <a:cs typeface="Times"/>
              </a:rPr>
              <a:t>)</a:t>
            </a:r>
            <a:r>
              <a:rPr lang="en-US" sz="2400" dirty="0" smtClean="0">
                <a:cs typeface="Times"/>
              </a:rPr>
              <a:t> 	</a:t>
            </a:r>
            <a:r>
              <a:rPr lang="en-US" sz="2400" dirty="0" smtClean="0"/>
              <a:t>– temporal trend basis functions</a:t>
            </a:r>
          </a:p>
          <a:p>
            <a:pPr marL="469900" lvl="1" indent="-469900"/>
            <a:r>
              <a:rPr lang="en-US" sz="2400" i="1" dirty="0">
                <a:cs typeface="Symbol" charset="2"/>
              </a:rPr>
              <a:t> </a:t>
            </a:r>
            <a:r>
              <a:rPr lang="en-US" sz="2400" i="1" dirty="0" smtClean="0">
                <a:cs typeface="Symbol" charset="2"/>
              </a:rPr>
              <a:t>               </a:t>
            </a:r>
            <a:r>
              <a:rPr lang="en-US" sz="2400" dirty="0" smtClean="0"/>
              <a:t>– residual space-time field</a:t>
            </a:r>
            <a:endParaRPr lang="en-US" sz="2400" i="1" dirty="0">
              <a:cs typeface="Times"/>
            </a:endParaRPr>
          </a:p>
          <a:p>
            <a:pPr marL="939800" lvl="2" indent="-469900"/>
            <a:endParaRPr lang="en-US" dirty="0"/>
          </a:p>
          <a:p>
            <a:pPr marL="469900" lvl="1" indent="-469900"/>
            <a:endParaRPr lang="en-US" dirty="0"/>
          </a:p>
        </p:txBody>
      </p:sp>
      <p:graphicFrame>
        <p:nvGraphicFramePr>
          <p:cNvPr id="11" name="Object 10"/>
          <p:cNvGraphicFramePr>
            <a:graphicFrameLocks noChangeAspect="1"/>
          </p:cNvGraphicFramePr>
          <p:nvPr>
            <p:extLst>
              <p:ext uri="{D42A27DB-BD31-4B8C-83A1-F6EECF244321}">
                <p14:modId xmlns:p14="http://schemas.microsoft.com/office/powerpoint/2010/main" val="2182047520"/>
              </p:ext>
            </p:extLst>
          </p:nvPr>
        </p:nvGraphicFramePr>
        <p:xfrm>
          <a:off x="1524000" y="1371600"/>
          <a:ext cx="6073775" cy="1316038"/>
        </p:xfrm>
        <a:graphic>
          <a:graphicData uri="http://schemas.openxmlformats.org/presentationml/2006/ole">
            <mc:AlternateContent xmlns:mc="http://schemas.openxmlformats.org/markup-compatibility/2006">
              <mc:Choice xmlns:v="urn:schemas-microsoft-com:vml" Requires="v">
                <p:oleObj spid="_x0000_s1976" name="Equation" r:id="rId4" imgW="2286000" imgH="495300" progId="Equation.DSMT4">
                  <p:embed/>
                </p:oleObj>
              </mc:Choice>
              <mc:Fallback>
                <p:oleObj name="Equation" r:id="rId4" imgW="2286000" imgH="495300" progId="Equation.DSMT4">
                  <p:embed/>
                  <p:pic>
                    <p:nvPicPr>
                      <p:cNvPr id="0" name=""/>
                      <p:cNvPicPr/>
                      <p:nvPr/>
                    </p:nvPicPr>
                    <p:blipFill>
                      <a:blip r:embed="rId5"/>
                      <a:stretch>
                        <a:fillRect/>
                      </a:stretch>
                    </p:blipFill>
                    <p:spPr>
                      <a:xfrm>
                        <a:off x="1524000" y="1371600"/>
                        <a:ext cx="6073775" cy="1316038"/>
                      </a:xfrm>
                      <a:prstGeom prst="rect">
                        <a:avLst/>
                      </a:prstGeom>
                      <a:noFill/>
                    </p:spPr>
                  </p:pic>
                </p:oleObj>
              </mc:Fallback>
            </mc:AlternateContent>
          </a:graphicData>
        </a:graphic>
      </p:graphicFrame>
      <p:graphicFrame>
        <p:nvGraphicFramePr>
          <p:cNvPr id="4" name="Object 3"/>
          <p:cNvGraphicFramePr>
            <a:graphicFrameLocks noChangeAspect="1"/>
          </p:cNvGraphicFramePr>
          <p:nvPr>
            <p:extLst>
              <p:ext uri="{D42A27DB-BD31-4B8C-83A1-F6EECF244321}">
                <p14:modId xmlns:p14="http://schemas.microsoft.com/office/powerpoint/2010/main" val="1920683716"/>
              </p:ext>
            </p:extLst>
          </p:nvPr>
        </p:nvGraphicFramePr>
        <p:xfrm>
          <a:off x="972125" y="3241965"/>
          <a:ext cx="800100" cy="457200"/>
        </p:xfrm>
        <a:graphic>
          <a:graphicData uri="http://schemas.openxmlformats.org/presentationml/2006/ole">
            <mc:AlternateContent xmlns:mc="http://schemas.openxmlformats.org/markup-compatibility/2006">
              <mc:Choice xmlns:v="urn:schemas-microsoft-com:vml" Requires="v">
                <p:oleObj spid="_x0000_s1977" name="Equation" r:id="rId6" imgW="355600" imgH="203200" progId="Equation.DSMT4">
                  <p:embed/>
                </p:oleObj>
              </mc:Choice>
              <mc:Fallback>
                <p:oleObj name="Equation" r:id="rId6" imgW="355600" imgH="203200" progId="Equation.DSMT4">
                  <p:embed/>
                  <p:pic>
                    <p:nvPicPr>
                      <p:cNvPr id="0" name=""/>
                      <p:cNvPicPr/>
                      <p:nvPr/>
                    </p:nvPicPr>
                    <p:blipFill>
                      <a:blip r:embed="rId7"/>
                      <a:stretch>
                        <a:fillRect/>
                      </a:stretch>
                    </p:blipFill>
                    <p:spPr>
                      <a:xfrm>
                        <a:off x="972125" y="3241965"/>
                        <a:ext cx="800100" cy="457200"/>
                      </a:xfrm>
                      <a:prstGeom prst="rect">
                        <a:avLst/>
                      </a:prstGeom>
                    </p:spPr>
                  </p:pic>
                </p:oleObj>
              </mc:Fallback>
            </mc:AlternateContent>
          </a:graphicData>
        </a:graphic>
      </p:graphicFrame>
      <p:graphicFrame>
        <p:nvGraphicFramePr>
          <p:cNvPr id="5" name="Object 4"/>
          <p:cNvGraphicFramePr>
            <a:graphicFrameLocks noChangeAspect="1"/>
          </p:cNvGraphicFramePr>
          <p:nvPr>
            <p:extLst>
              <p:ext uri="{D42A27DB-BD31-4B8C-83A1-F6EECF244321}">
                <p14:modId xmlns:p14="http://schemas.microsoft.com/office/powerpoint/2010/main" val="545772961"/>
              </p:ext>
            </p:extLst>
          </p:nvPr>
        </p:nvGraphicFramePr>
        <p:xfrm>
          <a:off x="1447800" y="3581400"/>
          <a:ext cx="4379913" cy="533400"/>
        </p:xfrm>
        <a:graphic>
          <a:graphicData uri="http://schemas.openxmlformats.org/presentationml/2006/ole">
            <mc:AlternateContent xmlns:mc="http://schemas.openxmlformats.org/markup-compatibility/2006">
              <mc:Choice xmlns:v="urn:schemas-microsoft-com:vml" Requires="v">
                <p:oleObj spid="_x0000_s1978" name="Equation" r:id="rId8" imgW="1981200" imgH="241300" progId="Equation.DSMT4">
                  <p:embed/>
                </p:oleObj>
              </mc:Choice>
              <mc:Fallback>
                <p:oleObj name="Equation" r:id="rId8" imgW="1981200" imgH="241300" progId="Equation.DSMT4">
                  <p:embed/>
                  <p:pic>
                    <p:nvPicPr>
                      <p:cNvPr id="0" name=""/>
                      <p:cNvPicPr/>
                      <p:nvPr/>
                    </p:nvPicPr>
                    <p:blipFill>
                      <a:blip r:embed="rId9"/>
                      <a:stretch>
                        <a:fillRect/>
                      </a:stretch>
                    </p:blipFill>
                    <p:spPr>
                      <a:xfrm>
                        <a:off x="1447800" y="3581400"/>
                        <a:ext cx="4379913" cy="533400"/>
                      </a:xfrm>
                      <a:prstGeom prst="rect">
                        <a:avLst/>
                      </a:prstGeom>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3450743681"/>
              </p:ext>
            </p:extLst>
          </p:nvPr>
        </p:nvGraphicFramePr>
        <p:xfrm>
          <a:off x="1417779" y="4625110"/>
          <a:ext cx="1685925" cy="457200"/>
        </p:xfrm>
        <a:graphic>
          <a:graphicData uri="http://schemas.openxmlformats.org/presentationml/2006/ole">
            <mc:AlternateContent xmlns:mc="http://schemas.openxmlformats.org/markup-compatibility/2006">
              <mc:Choice xmlns:v="urn:schemas-microsoft-com:vml" Requires="v">
                <p:oleObj spid="_x0000_s1979" name="Equation" r:id="rId10" imgW="749300" imgH="203200" progId="Equation.DSMT4">
                  <p:embed/>
                </p:oleObj>
              </mc:Choice>
              <mc:Fallback>
                <p:oleObj name="Equation" r:id="rId10" imgW="749300" imgH="203200" progId="Equation.DSMT4">
                  <p:embed/>
                  <p:pic>
                    <p:nvPicPr>
                      <p:cNvPr id="0" name=""/>
                      <p:cNvPicPr/>
                      <p:nvPr/>
                    </p:nvPicPr>
                    <p:blipFill>
                      <a:blip r:embed="rId11"/>
                      <a:stretch>
                        <a:fillRect/>
                      </a:stretch>
                    </p:blipFill>
                    <p:spPr>
                      <a:xfrm>
                        <a:off x="1417779" y="4625110"/>
                        <a:ext cx="1685925" cy="457200"/>
                      </a:xfrm>
                      <a:prstGeom prst="rect">
                        <a:avLst/>
                      </a:prstGeom>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986411601"/>
              </p:ext>
            </p:extLst>
          </p:nvPr>
        </p:nvGraphicFramePr>
        <p:xfrm>
          <a:off x="1392670" y="5053013"/>
          <a:ext cx="857250" cy="457200"/>
        </p:xfrm>
        <a:graphic>
          <a:graphicData uri="http://schemas.openxmlformats.org/presentationml/2006/ole">
            <mc:AlternateContent xmlns:mc="http://schemas.openxmlformats.org/markup-compatibility/2006">
              <mc:Choice xmlns:v="urn:schemas-microsoft-com:vml" Requires="v">
                <p:oleObj spid="_x0000_s1980" name="Equation" r:id="rId12" imgW="381000" imgH="203200" progId="Equation.DSMT4">
                  <p:embed/>
                </p:oleObj>
              </mc:Choice>
              <mc:Fallback>
                <p:oleObj name="Equation" r:id="rId12" imgW="381000" imgH="203200" progId="Equation.DSMT4">
                  <p:embed/>
                  <p:pic>
                    <p:nvPicPr>
                      <p:cNvPr id="0" name=""/>
                      <p:cNvPicPr/>
                      <p:nvPr/>
                    </p:nvPicPr>
                    <p:blipFill>
                      <a:blip r:embed="rId13"/>
                      <a:stretch>
                        <a:fillRect/>
                      </a:stretch>
                    </p:blipFill>
                    <p:spPr>
                      <a:xfrm>
                        <a:off x="1392670" y="5053013"/>
                        <a:ext cx="857250" cy="457200"/>
                      </a:xfrm>
                      <a:prstGeom prst="rect">
                        <a:avLst/>
                      </a:prstGeom>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619562208"/>
              </p:ext>
            </p:extLst>
          </p:nvPr>
        </p:nvGraphicFramePr>
        <p:xfrm>
          <a:off x="914400" y="5867400"/>
          <a:ext cx="838200" cy="405581"/>
        </p:xfrm>
        <a:graphic>
          <a:graphicData uri="http://schemas.openxmlformats.org/presentationml/2006/ole">
            <mc:AlternateContent xmlns:mc="http://schemas.openxmlformats.org/markup-compatibility/2006">
              <mc:Choice xmlns:v="urn:schemas-microsoft-com:vml" Requires="v">
                <p:oleObj spid="_x0000_s1981" name="Equation" r:id="rId14" imgW="393700" imgH="190500" progId="Equation.DSMT4">
                  <p:embed/>
                </p:oleObj>
              </mc:Choice>
              <mc:Fallback>
                <p:oleObj name="Equation" r:id="rId14" imgW="393700" imgH="190500" progId="Equation.DSMT4">
                  <p:embed/>
                  <p:pic>
                    <p:nvPicPr>
                      <p:cNvPr id="0" name=""/>
                      <p:cNvPicPr/>
                      <p:nvPr/>
                    </p:nvPicPr>
                    <p:blipFill>
                      <a:blip r:embed="rId15"/>
                      <a:stretch>
                        <a:fillRect/>
                      </a:stretch>
                    </p:blipFill>
                    <p:spPr>
                      <a:xfrm>
                        <a:off x="914400" y="5867400"/>
                        <a:ext cx="838200" cy="405581"/>
                      </a:xfrm>
                      <a:prstGeom prst="rect">
                        <a:avLst/>
                      </a:prstGeom>
                    </p:spPr>
                  </p:pic>
                </p:oleObj>
              </mc:Fallback>
            </mc:AlternateContent>
          </a:graphicData>
        </a:graphic>
      </p:graphicFrame>
      <p:sp>
        <p:nvSpPr>
          <p:cNvPr id="9" name="Slide Number Placeholder 8"/>
          <p:cNvSpPr>
            <a:spLocks noGrp="1"/>
          </p:cNvSpPr>
          <p:nvPr>
            <p:ph type="sldNum" sz="quarter" idx="12"/>
          </p:nvPr>
        </p:nvSpPr>
        <p:spPr/>
        <p:txBody>
          <a:bodyPr/>
          <a:lstStyle/>
          <a:p>
            <a:fld id="{8C8BA556-F4B1-4072-9E85-1596AA9A7514}" type="slidenum">
              <a:rPr lang="en-US" smtClean="0"/>
              <a:t>17</a:t>
            </a:fld>
            <a:endParaRPr lang="en-US"/>
          </a:p>
        </p:txBody>
      </p:sp>
    </p:spTree>
    <p:extLst>
      <p:ext uri="{BB962C8B-B14F-4D97-AF65-F5344CB8AC3E}">
        <p14:creationId xmlns:p14="http://schemas.microsoft.com/office/powerpoint/2010/main" val="37735985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stretch>
            <a:fillRect/>
          </a:stretch>
        </p:blipFill>
        <p:spPr>
          <a:xfrm>
            <a:off x="202095" y="1523999"/>
            <a:ext cx="8789505" cy="5117940"/>
          </a:xfrm>
          <a:prstGeom prst="rect">
            <a:avLst/>
          </a:prstGeom>
        </p:spPr>
      </p:pic>
      <p:sp>
        <p:nvSpPr>
          <p:cNvPr id="4" name="Slide Number Placeholder 3"/>
          <p:cNvSpPr>
            <a:spLocks noGrp="1"/>
          </p:cNvSpPr>
          <p:nvPr>
            <p:ph type="sldNum" sz="quarter" idx="12"/>
          </p:nvPr>
        </p:nvSpPr>
        <p:spPr/>
        <p:txBody>
          <a:bodyPr/>
          <a:lstStyle/>
          <a:p>
            <a:fld id="{8C8BA556-F4B1-4072-9E85-1596AA9A7514}" type="slidenum">
              <a:rPr lang="en-US" smtClean="0"/>
              <a:t>18</a:t>
            </a:fld>
            <a:endParaRPr lang="en-US"/>
          </a:p>
        </p:txBody>
      </p:sp>
      <p:sp>
        <p:nvSpPr>
          <p:cNvPr id="6" name="Title 1"/>
          <p:cNvSpPr>
            <a:spLocks noGrp="1"/>
          </p:cNvSpPr>
          <p:nvPr>
            <p:ph type="title"/>
          </p:nvPr>
        </p:nvSpPr>
        <p:spPr/>
        <p:txBody>
          <a:bodyPr/>
          <a:lstStyle/>
          <a:p>
            <a:r>
              <a:rPr lang="en-US" sz="3600" dirty="0" smtClean="0">
                <a:solidFill>
                  <a:schemeClr val="bg2"/>
                </a:solidFill>
                <a:latin typeface="Courier" charset="0"/>
                <a:ea typeface="Courier" charset="0"/>
                <a:cs typeface="Courier" charset="0"/>
              </a:rPr>
              <a:t>2. </a:t>
            </a:r>
            <a:r>
              <a:rPr lang="en-US" sz="3600" dirty="0" smtClean="0">
                <a:solidFill>
                  <a:schemeClr val="bg2"/>
                </a:solidFill>
              </a:rPr>
              <a:t>UW Spatio-temporal Statistical Model</a:t>
            </a:r>
            <a:endParaRPr lang="en-US" sz="3600" dirty="0">
              <a:solidFill>
                <a:schemeClr val="bg2"/>
              </a:solidFill>
            </a:endParaRPr>
          </a:p>
        </p:txBody>
      </p:sp>
    </p:spTree>
    <p:extLst>
      <p:ext uri="{BB962C8B-B14F-4D97-AF65-F5344CB8AC3E}">
        <p14:creationId xmlns:p14="http://schemas.microsoft.com/office/powerpoint/2010/main" val="133825721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stretch>
            <a:fillRect/>
          </a:stretch>
        </p:blipFill>
        <p:spPr>
          <a:xfrm>
            <a:off x="124887" y="1587431"/>
            <a:ext cx="8841862" cy="4813369"/>
          </a:xfrm>
          <a:prstGeom prst="rect">
            <a:avLst/>
          </a:prstGeom>
        </p:spPr>
      </p:pic>
      <p:sp>
        <p:nvSpPr>
          <p:cNvPr id="4" name="Slide Number Placeholder 3"/>
          <p:cNvSpPr>
            <a:spLocks noGrp="1"/>
          </p:cNvSpPr>
          <p:nvPr>
            <p:ph type="sldNum" sz="quarter" idx="12"/>
          </p:nvPr>
        </p:nvSpPr>
        <p:spPr/>
        <p:txBody>
          <a:bodyPr/>
          <a:lstStyle/>
          <a:p>
            <a:fld id="{8C8BA556-F4B1-4072-9E85-1596AA9A7514}" type="slidenum">
              <a:rPr lang="en-US" smtClean="0"/>
              <a:t>19</a:t>
            </a:fld>
            <a:endParaRPr lang="en-US"/>
          </a:p>
        </p:txBody>
      </p:sp>
      <p:sp>
        <p:nvSpPr>
          <p:cNvPr id="7" name="Title 1"/>
          <p:cNvSpPr>
            <a:spLocks noGrp="1"/>
          </p:cNvSpPr>
          <p:nvPr>
            <p:ph type="title"/>
          </p:nvPr>
        </p:nvSpPr>
        <p:spPr/>
        <p:txBody>
          <a:bodyPr/>
          <a:lstStyle/>
          <a:p>
            <a:r>
              <a:rPr lang="en-US" sz="3600" dirty="0" smtClean="0">
                <a:solidFill>
                  <a:schemeClr val="bg2"/>
                </a:solidFill>
                <a:latin typeface="Courier" charset="0"/>
                <a:ea typeface="Courier" charset="0"/>
                <a:cs typeface="Courier" charset="0"/>
              </a:rPr>
              <a:t>2. </a:t>
            </a:r>
            <a:r>
              <a:rPr lang="en-US" sz="3600" dirty="0" smtClean="0">
                <a:solidFill>
                  <a:schemeClr val="bg2"/>
                </a:solidFill>
              </a:rPr>
              <a:t>UW Spatio-temporal Statistical Model</a:t>
            </a:r>
            <a:endParaRPr lang="en-US" sz="3600" dirty="0">
              <a:solidFill>
                <a:schemeClr val="bg2"/>
              </a:solidFill>
            </a:endParaRPr>
          </a:p>
        </p:txBody>
      </p:sp>
    </p:spTree>
    <p:extLst>
      <p:ext uri="{BB962C8B-B14F-4D97-AF65-F5344CB8AC3E}">
        <p14:creationId xmlns:p14="http://schemas.microsoft.com/office/powerpoint/2010/main" val="7823229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MESA Air </a:t>
            </a:r>
            <a:r>
              <a:rPr lang="en-US" dirty="0" smtClean="0"/>
              <a:t>study</a:t>
            </a:r>
            <a:endParaRPr lang="en-US" dirty="0"/>
          </a:p>
        </p:txBody>
      </p:sp>
      <p:pic>
        <p:nvPicPr>
          <p:cNvPr id="5" name="Content Placeholder 4"/>
          <p:cNvPicPr>
            <a:picLocks noGrp="1" noChangeAspect="1"/>
          </p:cNvPicPr>
          <p:nvPr>
            <p:ph idx="1"/>
          </p:nvPr>
        </p:nvPicPr>
        <p:blipFill>
          <a:blip r:embed="rId2"/>
          <a:stretch>
            <a:fillRect/>
          </a:stretch>
        </p:blipFill>
        <p:spPr>
          <a:xfrm>
            <a:off x="4125" y="1751325"/>
            <a:ext cx="8987475" cy="4534663"/>
          </a:xfrm>
          <a:prstGeom prst="rect">
            <a:avLst/>
          </a:prstGeom>
        </p:spPr>
      </p:pic>
      <p:sp>
        <p:nvSpPr>
          <p:cNvPr id="4" name="Slide Number Placeholder 3"/>
          <p:cNvSpPr>
            <a:spLocks noGrp="1"/>
          </p:cNvSpPr>
          <p:nvPr>
            <p:ph type="sldNum" sz="quarter" idx="12"/>
          </p:nvPr>
        </p:nvSpPr>
        <p:spPr/>
        <p:txBody>
          <a:bodyPr/>
          <a:lstStyle/>
          <a:p>
            <a:fld id="{8C8BA556-F4B1-4072-9E85-1596AA9A7514}" type="slidenum">
              <a:rPr lang="en-US" smtClean="0"/>
              <a:t>2</a:t>
            </a:fld>
            <a:endParaRPr lang="en-US"/>
          </a:p>
        </p:txBody>
      </p:sp>
    </p:spTree>
    <p:extLst>
      <p:ext uri="{BB962C8B-B14F-4D97-AF65-F5344CB8AC3E}">
        <p14:creationId xmlns:p14="http://schemas.microsoft.com/office/powerpoint/2010/main" val="105146583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solidFill>
                  <a:schemeClr val="bg2"/>
                </a:solidFill>
              </a:rPr>
              <a:t>Remark:</a:t>
            </a:r>
            <a:endParaRPr lang="en-US" sz="3600" dirty="0">
              <a:solidFill>
                <a:schemeClr val="bg2"/>
              </a:solidFill>
            </a:endParaRPr>
          </a:p>
        </p:txBody>
      </p:sp>
      <p:sp>
        <p:nvSpPr>
          <p:cNvPr id="3" name="Content Placeholder 2"/>
          <p:cNvSpPr>
            <a:spLocks noGrp="1"/>
          </p:cNvSpPr>
          <p:nvPr>
            <p:ph idx="1"/>
          </p:nvPr>
        </p:nvSpPr>
        <p:spPr>
          <a:xfrm>
            <a:off x="457200" y="1524000"/>
            <a:ext cx="8229600" cy="4876800"/>
          </a:xfrm>
        </p:spPr>
        <p:txBody>
          <a:bodyPr/>
          <a:lstStyle/>
          <a:p>
            <a:r>
              <a:rPr lang="en-US" sz="2800" dirty="0" smtClean="0"/>
              <a:t>We “assume” that the residual space-time field is </a:t>
            </a:r>
            <a:r>
              <a:rPr lang="en-US" sz="2800" i="1" dirty="0" smtClean="0"/>
              <a:t>correlated in space </a:t>
            </a:r>
            <a:r>
              <a:rPr lang="en-US" sz="2800" dirty="0" smtClean="0"/>
              <a:t>but </a:t>
            </a:r>
            <a:r>
              <a:rPr lang="en-US" sz="2800" i="1" dirty="0" smtClean="0"/>
              <a:t>independent in time</a:t>
            </a:r>
            <a:r>
              <a:rPr lang="en-US" sz="2800" dirty="0" smtClean="0"/>
              <a:t>.  We have generally not tried to fit effects of meteorological parameters, which drive correlated temporal patterns (over metropolitan spatial domains).  A model fit that leaves temporally uncorrelated residuals has implicitly accounted for effects of meteorological factors either in the shared temporal structure of the trend basis functions (if they are not too smooth) or the spatially correlated residuals.</a:t>
            </a:r>
            <a:endParaRPr lang="en-US" sz="2800" dirty="0"/>
          </a:p>
        </p:txBody>
      </p:sp>
      <p:sp>
        <p:nvSpPr>
          <p:cNvPr id="4" name="Slide Number Placeholder 3"/>
          <p:cNvSpPr>
            <a:spLocks noGrp="1"/>
          </p:cNvSpPr>
          <p:nvPr>
            <p:ph type="sldNum" sz="quarter" idx="12"/>
          </p:nvPr>
        </p:nvSpPr>
        <p:spPr/>
        <p:txBody>
          <a:bodyPr/>
          <a:lstStyle/>
          <a:p>
            <a:fld id="{8C8BA556-F4B1-4072-9E85-1596AA9A7514}" type="slidenum">
              <a:rPr lang="en-US" smtClean="0"/>
              <a:t>20</a:t>
            </a:fld>
            <a:endParaRPr lang="en-US"/>
          </a:p>
        </p:txBody>
      </p:sp>
    </p:spTree>
    <p:extLst>
      <p:ext uri="{BB962C8B-B14F-4D97-AF65-F5344CB8AC3E}">
        <p14:creationId xmlns:p14="http://schemas.microsoft.com/office/powerpoint/2010/main" val="11858920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382000" cy="990600"/>
          </a:xfrm>
        </p:spPr>
        <p:txBody>
          <a:bodyPr/>
          <a:lstStyle/>
          <a:p>
            <a:r>
              <a:rPr lang="en-US" sz="2800" dirty="0" smtClean="0">
                <a:cs typeface="Tahoma" pitchFamily="34" charset="0"/>
              </a:rPr>
              <a:t>The “land use” regressions in the space-time model</a:t>
            </a:r>
            <a:endParaRPr lang="en-US" sz="2800" dirty="0">
              <a:solidFill>
                <a:srgbClr val="660000"/>
              </a:solidFill>
              <a:cs typeface="Tahoma" pitchFamily="34" charset="0"/>
            </a:endParaRPr>
          </a:p>
        </p:txBody>
      </p:sp>
      <p:sp>
        <p:nvSpPr>
          <p:cNvPr id="3" name="Content Placeholder 2"/>
          <p:cNvSpPr>
            <a:spLocks noGrp="1"/>
          </p:cNvSpPr>
          <p:nvPr>
            <p:ph idx="1"/>
          </p:nvPr>
        </p:nvSpPr>
        <p:spPr/>
        <p:txBody>
          <a:bodyPr/>
          <a:lstStyle/>
          <a:p>
            <a:pPr marL="461963" indent="0">
              <a:buNone/>
            </a:pPr>
            <a:endParaRPr lang="en-US" sz="2800" dirty="0" smtClean="0"/>
          </a:p>
          <a:p>
            <a:pPr marL="461963" indent="0">
              <a:buNone/>
            </a:pPr>
            <a:r>
              <a:rPr lang="en-US" sz="2800" dirty="0" smtClean="0"/>
              <a:t>where </a:t>
            </a:r>
            <a:r>
              <a:rPr lang="en-US" sz="2800" i="1" dirty="0" smtClean="0">
                <a:latin typeface="Times"/>
                <a:cs typeface="Times"/>
              </a:rPr>
              <a:t>X</a:t>
            </a:r>
            <a:r>
              <a:rPr lang="en-US" sz="2800" i="1" baseline="-25000" dirty="0" smtClean="0">
                <a:latin typeface="Times"/>
                <a:cs typeface="Times"/>
              </a:rPr>
              <a:t>i</a:t>
            </a:r>
            <a:r>
              <a:rPr lang="en-US" sz="2800" i="1" dirty="0" smtClean="0">
                <a:latin typeface="Times"/>
                <a:cs typeface="Times"/>
              </a:rPr>
              <a:t>(s)</a:t>
            </a:r>
            <a:r>
              <a:rPr lang="en-US" sz="2800" dirty="0" smtClean="0"/>
              <a:t> is a vector of covariates measured at location </a:t>
            </a:r>
            <a:r>
              <a:rPr lang="en-US" sz="2800" i="1" dirty="0" smtClean="0">
                <a:latin typeface="Times"/>
                <a:cs typeface="Times"/>
              </a:rPr>
              <a:t>s</a:t>
            </a:r>
            <a:r>
              <a:rPr lang="en-US" sz="2800" dirty="0" smtClean="0"/>
              <a:t>.  At the U.W. we have coded as many as </a:t>
            </a:r>
            <a:r>
              <a:rPr lang="en-US" sz="2800" dirty="0"/>
              <a:t>300 </a:t>
            </a:r>
            <a:r>
              <a:rPr lang="en-US" sz="2800" dirty="0" smtClean="0"/>
              <a:t>geographic, GIS-based covariates, </a:t>
            </a:r>
            <a:r>
              <a:rPr lang="en-US" sz="3200" dirty="0" smtClean="0">
                <a:ea typeface="+mn-ea"/>
                <a:cs typeface="+mn-cs"/>
              </a:rPr>
              <a:t>including:</a:t>
            </a:r>
            <a:endParaRPr lang="en-US" sz="3200" dirty="0">
              <a:ea typeface="+mn-ea"/>
              <a:cs typeface="+mn-cs"/>
            </a:endParaRPr>
          </a:p>
          <a:p>
            <a:endParaRPr lang="en-US" dirty="0" smtClean="0"/>
          </a:p>
          <a:p>
            <a:endParaRPr lang="en-US" dirty="0"/>
          </a:p>
        </p:txBody>
      </p:sp>
      <p:pic>
        <p:nvPicPr>
          <p:cNvPr id="8" name="Picture 7"/>
          <p:cNvPicPr>
            <a:picLocks noChangeAspect="1"/>
          </p:cNvPicPr>
          <p:nvPr/>
        </p:nvPicPr>
        <p:blipFill>
          <a:blip r:embed="rId3"/>
          <a:stretch>
            <a:fillRect/>
          </a:stretch>
        </p:blipFill>
        <p:spPr>
          <a:xfrm>
            <a:off x="304800" y="3733800"/>
            <a:ext cx="8382000" cy="3022600"/>
          </a:xfrm>
          <a:prstGeom prst="rect">
            <a:avLst/>
          </a:prstGeom>
        </p:spPr>
      </p:pic>
      <p:sp>
        <p:nvSpPr>
          <p:cNvPr id="9" name="Slide Number Placeholder 8"/>
          <p:cNvSpPr>
            <a:spLocks noGrp="1"/>
          </p:cNvSpPr>
          <p:nvPr>
            <p:ph type="sldNum" sz="quarter" idx="12"/>
          </p:nvPr>
        </p:nvSpPr>
        <p:spPr/>
        <p:txBody>
          <a:bodyPr/>
          <a:lstStyle/>
          <a:p>
            <a:fld id="{8C8BA556-F4B1-4072-9E85-1596AA9A7514}" type="slidenum">
              <a:rPr lang="en-US" smtClean="0"/>
              <a:t>21</a:t>
            </a:fld>
            <a:endParaRPr lang="en-US"/>
          </a:p>
        </p:txBody>
      </p:sp>
      <p:graphicFrame>
        <p:nvGraphicFramePr>
          <p:cNvPr id="6" name="Object 5"/>
          <p:cNvGraphicFramePr>
            <a:graphicFrameLocks noChangeAspect="1"/>
          </p:cNvGraphicFramePr>
          <p:nvPr>
            <p:extLst>
              <p:ext uri="{D42A27DB-BD31-4B8C-83A1-F6EECF244321}">
                <p14:modId xmlns:p14="http://schemas.microsoft.com/office/powerpoint/2010/main" val="143038629"/>
              </p:ext>
            </p:extLst>
          </p:nvPr>
        </p:nvGraphicFramePr>
        <p:xfrm>
          <a:off x="990600" y="1524000"/>
          <a:ext cx="4379913" cy="533400"/>
        </p:xfrm>
        <a:graphic>
          <a:graphicData uri="http://schemas.openxmlformats.org/presentationml/2006/ole">
            <mc:AlternateContent xmlns:mc="http://schemas.openxmlformats.org/markup-compatibility/2006">
              <mc:Choice xmlns:v="urn:schemas-microsoft-com:vml" Requires="v">
                <p:oleObj spid="_x0000_s31789" name="Equation" r:id="rId4" imgW="1981200" imgH="241300" progId="Equation.DSMT4">
                  <p:embed/>
                </p:oleObj>
              </mc:Choice>
              <mc:Fallback>
                <p:oleObj name="Equation" r:id="rId4" imgW="1981200" imgH="241300" progId="Equation.DSMT4">
                  <p:embed/>
                  <p:pic>
                    <p:nvPicPr>
                      <p:cNvPr id="0" name=""/>
                      <p:cNvPicPr/>
                      <p:nvPr/>
                    </p:nvPicPr>
                    <p:blipFill>
                      <a:blip r:embed="rId5"/>
                      <a:stretch>
                        <a:fillRect/>
                      </a:stretch>
                    </p:blipFill>
                    <p:spPr>
                      <a:xfrm>
                        <a:off x="990600" y="1524000"/>
                        <a:ext cx="4379913" cy="533400"/>
                      </a:xfrm>
                      <a:prstGeom prst="rect">
                        <a:avLst/>
                      </a:prstGeom>
                    </p:spPr>
                  </p:pic>
                </p:oleObj>
              </mc:Fallback>
            </mc:AlternateContent>
          </a:graphicData>
        </a:graphic>
      </p:graphicFrame>
    </p:spTree>
    <p:extLst>
      <p:ext uri="{BB962C8B-B14F-4D97-AF65-F5344CB8AC3E}">
        <p14:creationId xmlns:p14="http://schemas.microsoft.com/office/powerpoint/2010/main" val="333435959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solidFill>
                  <a:srgbClr val="800000"/>
                </a:solidFill>
              </a:rPr>
              <a:t>Covariate Selection</a:t>
            </a:r>
            <a:r>
              <a:rPr lang="en-US" sz="3200" dirty="0" smtClean="0"/>
              <a:t>	</a:t>
            </a:r>
            <a:endParaRPr lang="en-US" sz="3200" dirty="0"/>
          </a:p>
        </p:txBody>
      </p:sp>
      <p:sp>
        <p:nvSpPr>
          <p:cNvPr id="3" name="Content Placeholder 2"/>
          <p:cNvSpPr>
            <a:spLocks noGrp="1"/>
          </p:cNvSpPr>
          <p:nvPr>
            <p:ph idx="1"/>
          </p:nvPr>
        </p:nvSpPr>
        <p:spPr>
          <a:xfrm>
            <a:off x="304800" y="1524000"/>
            <a:ext cx="8534400" cy="5029200"/>
          </a:xfrm>
        </p:spPr>
        <p:txBody>
          <a:bodyPr/>
          <a:lstStyle/>
          <a:p>
            <a:r>
              <a:rPr lang="en-US" sz="2800" dirty="0" smtClean="0"/>
              <a:t>Variable selection or dimension reduction for the land use regressions of </a:t>
            </a:r>
            <a:r>
              <a:rPr lang="en-US" sz="2800" i="1" dirty="0" smtClean="0">
                <a:latin typeface="Times"/>
                <a:cs typeface="Times"/>
              </a:rPr>
              <a:t>β</a:t>
            </a:r>
            <a:r>
              <a:rPr lang="en-US" sz="2800" i="1" baseline="-25000" dirty="0" err="1" smtClean="0">
                <a:latin typeface="Times"/>
                <a:cs typeface="Times"/>
              </a:rPr>
              <a:t>i</a:t>
            </a:r>
            <a:r>
              <a:rPr lang="en-US" sz="2800" i="1" dirty="0" smtClean="0">
                <a:latin typeface="Times"/>
                <a:cs typeface="Times"/>
              </a:rPr>
              <a:t>(s)</a:t>
            </a:r>
            <a:r>
              <a:rPr lang="en-US" sz="2800" dirty="0" smtClean="0">
                <a:latin typeface="Times"/>
                <a:cs typeface="Times"/>
              </a:rPr>
              <a:t> on </a:t>
            </a:r>
            <a:r>
              <a:rPr lang="en-US" sz="2800" i="1" dirty="0" smtClean="0">
                <a:latin typeface="Times"/>
                <a:cs typeface="Times"/>
              </a:rPr>
              <a:t>X</a:t>
            </a:r>
            <a:r>
              <a:rPr lang="en-US" sz="2800" i="1" baseline="-25000" dirty="0" smtClean="0">
                <a:latin typeface="Times"/>
                <a:cs typeface="Times"/>
              </a:rPr>
              <a:t>i</a:t>
            </a:r>
            <a:r>
              <a:rPr lang="en-US" sz="2800" i="1" dirty="0" smtClean="0">
                <a:latin typeface="Times"/>
                <a:cs typeface="Times"/>
              </a:rPr>
              <a:t>(s)</a:t>
            </a:r>
            <a:r>
              <a:rPr lang="en-US" sz="2800" dirty="0"/>
              <a:t>.</a:t>
            </a:r>
            <a:r>
              <a:rPr lang="en-US" sz="2800" dirty="0" smtClean="0"/>
              <a:t> </a:t>
            </a:r>
          </a:p>
          <a:p>
            <a:pPr lvl="1"/>
            <a:r>
              <a:rPr lang="en-US" sz="2400" dirty="0" smtClean="0"/>
              <a:t>with a large number of highly correlated covariates (e.g. lengths of roads in buffers of 50m, 100m, 150m, … ), we usually choose dimension reduction </a:t>
            </a:r>
          </a:p>
          <a:p>
            <a:r>
              <a:rPr lang="en-US" sz="2800" dirty="0" smtClean="0"/>
              <a:t>Partial Least Squares (PLS)</a:t>
            </a:r>
          </a:p>
          <a:p>
            <a:pPr lvl="1"/>
            <a:r>
              <a:rPr lang="en-US" sz="2400" dirty="0" smtClean="0"/>
              <a:t>Conceptually similar to PCA, but components computed as linear combinations of original covariates to </a:t>
            </a:r>
            <a:r>
              <a:rPr lang="en-US" sz="2400" i="1" dirty="0" smtClean="0"/>
              <a:t>maximize</a:t>
            </a:r>
            <a:r>
              <a:rPr lang="en-US" sz="2400" dirty="0" smtClean="0"/>
              <a:t> </a:t>
            </a:r>
            <a:r>
              <a:rPr lang="en-US" sz="2400" i="1" dirty="0" smtClean="0"/>
              <a:t>covariance</a:t>
            </a:r>
            <a:r>
              <a:rPr lang="en-US" sz="2400" dirty="0" smtClean="0"/>
              <a:t> between Y and X.</a:t>
            </a:r>
          </a:p>
          <a:p>
            <a:pPr lvl="1"/>
            <a:r>
              <a:rPr lang="en-US" sz="2400" dirty="0" smtClean="0"/>
              <a:t>Typically retain small number of combinations, 1, 2, 3.</a:t>
            </a:r>
          </a:p>
          <a:p>
            <a:pPr lvl="1"/>
            <a:r>
              <a:rPr lang="en-US" sz="2400" dirty="0" smtClean="0"/>
              <a:t>PLS scores pre-computed from empirical estimates of </a:t>
            </a:r>
            <a:r>
              <a:rPr lang="en-US" sz="2400" i="1" dirty="0">
                <a:latin typeface="Times"/>
                <a:cs typeface="Times"/>
              </a:rPr>
              <a:t>β</a:t>
            </a:r>
            <a:r>
              <a:rPr lang="en-US" sz="2400" i="1" baseline="-25000" dirty="0" err="1">
                <a:latin typeface="Times"/>
                <a:cs typeface="Times"/>
              </a:rPr>
              <a:t>i</a:t>
            </a:r>
            <a:r>
              <a:rPr lang="en-US" sz="2400" i="1" dirty="0">
                <a:latin typeface="Times"/>
                <a:cs typeface="Times"/>
              </a:rPr>
              <a:t>(s</a:t>
            </a:r>
            <a:r>
              <a:rPr lang="en-US" sz="2400" i="1" dirty="0" smtClean="0">
                <a:latin typeface="Times"/>
                <a:cs typeface="Times"/>
              </a:rPr>
              <a:t>)</a:t>
            </a:r>
            <a:r>
              <a:rPr lang="en-US" sz="2400" dirty="0" smtClean="0"/>
              <a:t>.</a:t>
            </a:r>
          </a:p>
        </p:txBody>
      </p:sp>
      <p:pic>
        <p:nvPicPr>
          <p:cNvPr id="4" name="Picture 3" descr="latex-image-1.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8626" y="533400"/>
            <a:ext cx="3908232" cy="838200"/>
          </a:xfrm>
          <a:prstGeom prst="rect">
            <a:avLst/>
          </a:prstGeom>
        </p:spPr>
      </p:pic>
      <p:sp>
        <p:nvSpPr>
          <p:cNvPr id="6" name="Slide Number Placeholder 5"/>
          <p:cNvSpPr>
            <a:spLocks noGrp="1"/>
          </p:cNvSpPr>
          <p:nvPr>
            <p:ph type="sldNum" sz="quarter" idx="12"/>
          </p:nvPr>
        </p:nvSpPr>
        <p:spPr/>
        <p:txBody>
          <a:bodyPr/>
          <a:lstStyle/>
          <a:p>
            <a:fld id="{8C8BA556-F4B1-4072-9E85-1596AA9A7514}" type="slidenum">
              <a:rPr lang="en-US" smtClean="0"/>
              <a:t>22</a:t>
            </a:fld>
            <a:endParaRPr lang="en-US" dirty="0"/>
          </a:p>
        </p:txBody>
      </p:sp>
    </p:spTree>
    <p:extLst>
      <p:ext uri="{BB962C8B-B14F-4D97-AF65-F5344CB8AC3E}">
        <p14:creationId xmlns:p14="http://schemas.microsoft.com/office/powerpoint/2010/main" val="12912998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1066800"/>
          </a:xfrm>
        </p:spPr>
        <p:txBody>
          <a:bodyPr/>
          <a:lstStyle/>
          <a:p>
            <a:r>
              <a:rPr lang="en-US" sz="3200" dirty="0">
                <a:solidFill>
                  <a:schemeClr val="bg2"/>
                </a:solidFill>
              </a:rPr>
              <a:t>The</a:t>
            </a:r>
            <a:r>
              <a:rPr lang="en-US" sz="2800" dirty="0">
                <a:solidFill>
                  <a:schemeClr val="bg2"/>
                </a:solidFill>
              </a:rPr>
              <a:t> </a:t>
            </a:r>
            <a:r>
              <a:rPr lang="en-US" sz="2800" dirty="0" err="1">
                <a:solidFill>
                  <a:schemeClr val="bg2"/>
                </a:solidFill>
                <a:latin typeface="Courier" charset="0"/>
                <a:ea typeface="Courier" charset="0"/>
                <a:cs typeface="Courier" charset="0"/>
              </a:rPr>
              <a:t>SpatioTemporal</a:t>
            </a:r>
            <a:r>
              <a:rPr lang="en-US" sz="2800" dirty="0">
                <a:solidFill>
                  <a:schemeClr val="bg2"/>
                </a:solidFill>
              </a:rPr>
              <a:t> </a:t>
            </a:r>
            <a:r>
              <a:rPr lang="en-US" sz="3200" dirty="0">
                <a:solidFill>
                  <a:schemeClr val="bg2"/>
                </a:solidFill>
              </a:rPr>
              <a:t>R package</a:t>
            </a:r>
            <a:r>
              <a:rPr lang="en-US" sz="2800" dirty="0">
                <a:solidFill>
                  <a:schemeClr val="bg2"/>
                </a:solidFill>
              </a:rPr>
              <a:t/>
            </a:r>
            <a:br>
              <a:rPr lang="en-US" sz="2800" dirty="0">
                <a:solidFill>
                  <a:schemeClr val="bg2"/>
                </a:solidFill>
              </a:rPr>
            </a:br>
            <a:endParaRPr lang="en-US" sz="2800" dirty="0"/>
          </a:p>
        </p:txBody>
      </p:sp>
      <p:sp>
        <p:nvSpPr>
          <p:cNvPr id="3" name="Content Placeholder 2"/>
          <p:cNvSpPr>
            <a:spLocks noGrp="1"/>
          </p:cNvSpPr>
          <p:nvPr>
            <p:ph idx="1"/>
          </p:nvPr>
        </p:nvSpPr>
        <p:spPr>
          <a:xfrm>
            <a:off x="457200" y="2991821"/>
            <a:ext cx="8229600" cy="3548412"/>
          </a:xfrm>
        </p:spPr>
        <p:txBody>
          <a:bodyPr/>
          <a:lstStyle/>
          <a:p>
            <a:pPr marL="514350" indent="-514350">
              <a:buFont typeface="+mj-lt"/>
              <a:buAutoNum type="arabicPeriod"/>
            </a:pPr>
            <a:r>
              <a:rPr lang="en-US" sz="2800" dirty="0" smtClean="0"/>
              <a:t>Extends the model above to include </a:t>
            </a:r>
            <a:r>
              <a:rPr lang="en-US" sz="2800" dirty="0" err="1" smtClean="0"/>
              <a:t>spatio</a:t>
            </a:r>
            <a:r>
              <a:rPr lang="en-US" sz="2800" dirty="0" smtClean="0"/>
              <a:t>-temporal covariates (we’ll see this below)</a:t>
            </a:r>
          </a:p>
          <a:p>
            <a:pPr marL="514350" indent="-514350">
              <a:buFont typeface="+mj-lt"/>
              <a:buAutoNum type="arabicPeriod"/>
            </a:pPr>
            <a:r>
              <a:rPr lang="en-US" sz="2800" dirty="0" smtClean="0"/>
              <a:t>Evaluates predictions of long term averages using a cross-validation strategy accounting for the complex monitoring design and for temporal effects</a:t>
            </a:r>
          </a:p>
          <a:p>
            <a:pPr marL="514350" indent="-514350">
              <a:buFont typeface="+mj-lt"/>
              <a:buAutoNum type="arabicPeriod"/>
            </a:pPr>
            <a:r>
              <a:rPr lang="en-US" sz="2800" dirty="0" smtClean="0"/>
              <a:t>Uses “smart” methods (taking advantage of block structure of covariance residual covariance matrices) to make MLE computationally feasible.</a:t>
            </a:r>
          </a:p>
        </p:txBody>
      </p:sp>
      <p:sp>
        <p:nvSpPr>
          <p:cNvPr id="4" name="Slide Number Placeholder 3"/>
          <p:cNvSpPr>
            <a:spLocks noGrp="1"/>
          </p:cNvSpPr>
          <p:nvPr>
            <p:ph type="sldNum" sz="quarter" idx="12"/>
          </p:nvPr>
        </p:nvSpPr>
        <p:spPr/>
        <p:txBody>
          <a:bodyPr/>
          <a:lstStyle/>
          <a:p>
            <a:fld id="{8C8BA556-F4B1-4072-9E85-1596AA9A7514}" type="slidenum">
              <a:rPr lang="en-US" smtClean="0"/>
              <a:t>23</a:t>
            </a:fld>
            <a:endParaRPr lang="en-US" dirty="0"/>
          </a:p>
        </p:txBody>
      </p:sp>
      <p:sp>
        <p:nvSpPr>
          <p:cNvPr id="5" name="TextBox 4"/>
          <p:cNvSpPr txBox="1"/>
          <p:nvPr/>
        </p:nvSpPr>
        <p:spPr>
          <a:xfrm>
            <a:off x="457200" y="1596887"/>
            <a:ext cx="8229600" cy="1384995"/>
          </a:xfrm>
          <a:prstGeom prst="rect">
            <a:avLst/>
          </a:prstGeom>
          <a:noFill/>
        </p:spPr>
        <p:txBody>
          <a:bodyPr wrap="square" rtlCol="0">
            <a:spAutoFit/>
          </a:bodyPr>
          <a:lstStyle/>
          <a:p>
            <a:r>
              <a:rPr lang="en-US" sz="2800" dirty="0" err="1"/>
              <a:t>Lindström</a:t>
            </a:r>
            <a:r>
              <a:rPr lang="en-US" sz="2800" dirty="0"/>
              <a:t> et al, </a:t>
            </a:r>
            <a:r>
              <a:rPr lang="en-US" sz="2800" dirty="0" smtClean="0"/>
              <a:t>2014</a:t>
            </a:r>
            <a:r>
              <a:rPr lang="en-US" sz="2800" dirty="0"/>
              <a:t>.</a:t>
            </a:r>
            <a:r>
              <a:rPr lang="en-US" sz="2800" dirty="0" smtClean="0"/>
              <a:t>  A </a:t>
            </a:r>
            <a:r>
              <a:rPr lang="en-US" sz="2800" dirty="0"/>
              <a:t>flexible </a:t>
            </a:r>
            <a:r>
              <a:rPr lang="en-US" sz="2800" dirty="0" err="1"/>
              <a:t>spatio</a:t>
            </a:r>
            <a:r>
              <a:rPr lang="en-US" sz="2800" dirty="0"/>
              <a:t>-temporal model for air pollution with spatial and </a:t>
            </a:r>
            <a:r>
              <a:rPr lang="en-US" sz="2800" dirty="0" err="1"/>
              <a:t>spatio</a:t>
            </a:r>
            <a:r>
              <a:rPr lang="en-US" sz="2800" dirty="0"/>
              <a:t>-temporal covariates. </a:t>
            </a:r>
            <a:r>
              <a:rPr lang="en-US" sz="2800" i="1" dirty="0"/>
              <a:t>Environmental and Ecological Statistics.</a:t>
            </a:r>
            <a:endParaRPr lang="en-US" sz="2800" dirty="0"/>
          </a:p>
        </p:txBody>
      </p:sp>
    </p:spTree>
    <p:extLst>
      <p:ext uri="{BB962C8B-B14F-4D97-AF65-F5344CB8AC3E}">
        <p14:creationId xmlns:p14="http://schemas.microsoft.com/office/powerpoint/2010/main" val="131834498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8C8BA556-F4B1-4072-9E85-1596AA9A7514}" type="slidenum">
              <a:rPr lang="en-US" smtClean="0"/>
              <a:t>24</a:t>
            </a:fld>
            <a:endParaRPr lang="en-US"/>
          </a:p>
        </p:txBody>
      </p:sp>
      <p:pic>
        <p:nvPicPr>
          <p:cNvPr id="3" name="Picture 2"/>
          <p:cNvPicPr>
            <a:picLocks noChangeAspect="1"/>
          </p:cNvPicPr>
          <p:nvPr/>
        </p:nvPicPr>
        <p:blipFill>
          <a:blip r:embed="rId2"/>
          <a:stretch>
            <a:fillRect/>
          </a:stretch>
        </p:blipFill>
        <p:spPr>
          <a:xfrm>
            <a:off x="0" y="1676400"/>
            <a:ext cx="9144000" cy="4659046"/>
          </a:xfrm>
          <a:prstGeom prst="rect">
            <a:avLst/>
          </a:prstGeom>
        </p:spPr>
      </p:pic>
      <p:sp>
        <p:nvSpPr>
          <p:cNvPr id="4" name="Title 1"/>
          <p:cNvSpPr txBox="1">
            <a:spLocks/>
          </p:cNvSpPr>
          <p:nvPr/>
        </p:nvSpPr>
        <p:spPr>
          <a:xfrm>
            <a:off x="457200" y="678268"/>
            <a:ext cx="8229600" cy="838200"/>
          </a:xfrm>
          <a:prstGeom prst="rect">
            <a:avLst/>
          </a:prstGeom>
        </p:spPr>
        <p:txBody>
          <a:bodyPr/>
          <a:lstStyle>
            <a:lvl1pPr algn="l" rtl="0" eaLnBrk="1" fontAlgn="base" hangingPunct="1">
              <a:spcBef>
                <a:spcPct val="0"/>
              </a:spcBef>
              <a:spcAft>
                <a:spcPct val="0"/>
              </a:spcAft>
              <a:defRPr sz="4400">
                <a:solidFill>
                  <a:schemeClr val="tx2"/>
                </a:solidFill>
                <a:latin typeface="+mj-lt"/>
                <a:ea typeface="+mj-ea"/>
                <a:cs typeface="+mj-cs"/>
              </a:defRPr>
            </a:lvl1pPr>
            <a:lvl2pPr algn="l" rtl="0" eaLnBrk="1" fontAlgn="base" hangingPunct="1">
              <a:spcBef>
                <a:spcPct val="0"/>
              </a:spcBef>
              <a:spcAft>
                <a:spcPct val="0"/>
              </a:spcAft>
              <a:defRPr sz="4400">
                <a:solidFill>
                  <a:schemeClr val="tx2"/>
                </a:solidFill>
                <a:latin typeface="Times New Roman" pitchFamily="18" charset="0"/>
              </a:defRPr>
            </a:lvl2pPr>
            <a:lvl3pPr algn="l" rtl="0" eaLnBrk="1" fontAlgn="base" hangingPunct="1">
              <a:spcBef>
                <a:spcPct val="0"/>
              </a:spcBef>
              <a:spcAft>
                <a:spcPct val="0"/>
              </a:spcAft>
              <a:defRPr sz="4400">
                <a:solidFill>
                  <a:schemeClr val="tx2"/>
                </a:solidFill>
                <a:latin typeface="Times New Roman" pitchFamily="18" charset="0"/>
              </a:defRPr>
            </a:lvl3pPr>
            <a:lvl4pPr algn="l" rtl="0" eaLnBrk="1" fontAlgn="base" hangingPunct="1">
              <a:spcBef>
                <a:spcPct val="0"/>
              </a:spcBef>
              <a:spcAft>
                <a:spcPct val="0"/>
              </a:spcAft>
              <a:defRPr sz="4400">
                <a:solidFill>
                  <a:schemeClr val="tx2"/>
                </a:solidFill>
                <a:latin typeface="Times New Roman" pitchFamily="18" charset="0"/>
              </a:defRPr>
            </a:lvl4pPr>
            <a:lvl5pPr algn="l" rtl="0" eaLnBrk="1" fontAlgn="base" hangingPunct="1">
              <a:spcBef>
                <a:spcPct val="0"/>
              </a:spcBef>
              <a:spcAft>
                <a:spcPct val="0"/>
              </a:spcAft>
              <a:defRPr sz="4400">
                <a:solidFill>
                  <a:schemeClr val="tx2"/>
                </a:solidFill>
                <a:latin typeface="Times New Roman" pitchFamily="18" charset="0"/>
              </a:defRPr>
            </a:lvl5pPr>
            <a:lvl6pPr marL="457200" algn="l" rtl="0" eaLnBrk="1" fontAlgn="base" hangingPunct="1">
              <a:spcBef>
                <a:spcPct val="0"/>
              </a:spcBef>
              <a:spcAft>
                <a:spcPct val="0"/>
              </a:spcAft>
              <a:defRPr sz="4400">
                <a:solidFill>
                  <a:schemeClr val="tx2"/>
                </a:solidFill>
                <a:latin typeface="Times New Roman" pitchFamily="18" charset="0"/>
              </a:defRPr>
            </a:lvl6pPr>
            <a:lvl7pPr marL="914400" algn="l" rtl="0" eaLnBrk="1" fontAlgn="base" hangingPunct="1">
              <a:spcBef>
                <a:spcPct val="0"/>
              </a:spcBef>
              <a:spcAft>
                <a:spcPct val="0"/>
              </a:spcAft>
              <a:defRPr sz="4400">
                <a:solidFill>
                  <a:schemeClr val="tx2"/>
                </a:solidFill>
                <a:latin typeface="Times New Roman" pitchFamily="18" charset="0"/>
              </a:defRPr>
            </a:lvl7pPr>
            <a:lvl8pPr marL="1371600" algn="l" rtl="0" eaLnBrk="1" fontAlgn="base" hangingPunct="1">
              <a:spcBef>
                <a:spcPct val="0"/>
              </a:spcBef>
              <a:spcAft>
                <a:spcPct val="0"/>
              </a:spcAft>
              <a:defRPr sz="4400">
                <a:solidFill>
                  <a:schemeClr val="tx2"/>
                </a:solidFill>
                <a:latin typeface="Times New Roman" pitchFamily="18" charset="0"/>
              </a:defRPr>
            </a:lvl8pPr>
            <a:lvl9pPr marL="1828800" algn="l" rtl="0" eaLnBrk="1" fontAlgn="base" hangingPunct="1">
              <a:spcBef>
                <a:spcPct val="0"/>
              </a:spcBef>
              <a:spcAft>
                <a:spcPct val="0"/>
              </a:spcAft>
              <a:defRPr sz="4400">
                <a:solidFill>
                  <a:schemeClr val="tx2"/>
                </a:solidFill>
                <a:latin typeface="Times New Roman" pitchFamily="18" charset="0"/>
              </a:defRPr>
            </a:lvl9pPr>
          </a:lstStyle>
          <a:p>
            <a:r>
              <a:rPr lang="en-US" sz="3200" kern="0" dirty="0" smtClean="0">
                <a:solidFill>
                  <a:schemeClr val="bg2"/>
                </a:solidFill>
              </a:rPr>
              <a:t>The</a:t>
            </a:r>
            <a:r>
              <a:rPr lang="en-US" sz="2800" kern="0" dirty="0" smtClean="0">
                <a:solidFill>
                  <a:schemeClr val="bg2"/>
                </a:solidFill>
              </a:rPr>
              <a:t> </a:t>
            </a:r>
            <a:r>
              <a:rPr lang="en-US" sz="2800" kern="0" dirty="0" err="1" smtClean="0">
                <a:solidFill>
                  <a:schemeClr val="bg2"/>
                </a:solidFill>
                <a:latin typeface="Courier" charset="0"/>
                <a:ea typeface="Courier" charset="0"/>
                <a:cs typeface="Courier" charset="0"/>
              </a:rPr>
              <a:t>SpatioTemporal</a:t>
            </a:r>
            <a:r>
              <a:rPr lang="en-US" sz="2800" kern="0" dirty="0" smtClean="0">
                <a:solidFill>
                  <a:schemeClr val="bg2"/>
                </a:solidFill>
              </a:rPr>
              <a:t> </a:t>
            </a:r>
            <a:r>
              <a:rPr lang="en-US" sz="3200" kern="0" dirty="0" smtClean="0">
                <a:solidFill>
                  <a:schemeClr val="bg2"/>
                </a:solidFill>
              </a:rPr>
              <a:t>R package:  Computation</a:t>
            </a:r>
            <a:r>
              <a:rPr lang="en-US" sz="2800" kern="0" dirty="0" smtClean="0">
                <a:solidFill>
                  <a:schemeClr val="bg2"/>
                </a:solidFill>
              </a:rPr>
              <a:t/>
            </a:r>
            <a:br>
              <a:rPr lang="en-US" sz="2800" kern="0" dirty="0" smtClean="0">
                <a:solidFill>
                  <a:schemeClr val="bg2"/>
                </a:solidFill>
              </a:rPr>
            </a:br>
            <a:endParaRPr lang="en-US" sz="2800" kern="0" dirty="0"/>
          </a:p>
        </p:txBody>
      </p:sp>
    </p:spTree>
    <p:extLst>
      <p:ext uri="{BB962C8B-B14F-4D97-AF65-F5344CB8AC3E}">
        <p14:creationId xmlns:p14="http://schemas.microsoft.com/office/powerpoint/2010/main" val="144984583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8C8BA556-F4B1-4072-9E85-1596AA9A7514}" type="slidenum">
              <a:rPr lang="en-US" smtClean="0"/>
              <a:t>25</a:t>
            </a:fld>
            <a:endParaRPr lang="en-US"/>
          </a:p>
        </p:txBody>
      </p:sp>
      <p:pic>
        <p:nvPicPr>
          <p:cNvPr id="3" name="Picture 2"/>
          <p:cNvPicPr>
            <a:picLocks noChangeAspect="1"/>
          </p:cNvPicPr>
          <p:nvPr/>
        </p:nvPicPr>
        <p:blipFill>
          <a:blip r:embed="rId2"/>
          <a:stretch>
            <a:fillRect/>
          </a:stretch>
        </p:blipFill>
        <p:spPr>
          <a:xfrm>
            <a:off x="-16565" y="1338500"/>
            <a:ext cx="9144000" cy="5519500"/>
          </a:xfrm>
          <a:prstGeom prst="rect">
            <a:avLst/>
          </a:prstGeom>
        </p:spPr>
      </p:pic>
      <p:sp>
        <p:nvSpPr>
          <p:cNvPr id="4" name="Title 1"/>
          <p:cNvSpPr txBox="1">
            <a:spLocks/>
          </p:cNvSpPr>
          <p:nvPr/>
        </p:nvSpPr>
        <p:spPr>
          <a:xfrm>
            <a:off x="457200" y="678268"/>
            <a:ext cx="8229600" cy="838200"/>
          </a:xfrm>
          <a:prstGeom prst="rect">
            <a:avLst/>
          </a:prstGeom>
        </p:spPr>
        <p:txBody>
          <a:bodyPr/>
          <a:lstStyle>
            <a:lvl1pPr algn="l" rtl="0" eaLnBrk="1" fontAlgn="base" hangingPunct="1">
              <a:spcBef>
                <a:spcPct val="0"/>
              </a:spcBef>
              <a:spcAft>
                <a:spcPct val="0"/>
              </a:spcAft>
              <a:defRPr sz="4400">
                <a:solidFill>
                  <a:schemeClr val="tx2"/>
                </a:solidFill>
                <a:latin typeface="+mj-lt"/>
                <a:ea typeface="+mj-ea"/>
                <a:cs typeface="+mj-cs"/>
              </a:defRPr>
            </a:lvl1pPr>
            <a:lvl2pPr algn="l" rtl="0" eaLnBrk="1" fontAlgn="base" hangingPunct="1">
              <a:spcBef>
                <a:spcPct val="0"/>
              </a:spcBef>
              <a:spcAft>
                <a:spcPct val="0"/>
              </a:spcAft>
              <a:defRPr sz="4400">
                <a:solidFill>
                  <a:schemeClr val="tx2"/>
                </a:solidFill>
                <a:latin typeface="Times New Roman" pitchFamily="18" charset="0"/>
              </a:defRPr>
            </a:lvl2pPr>
            <a:lvl3pPr algn="l" rtl="0" eaLnBrk="1" fontAlgn="base" hangingPunct="1">
              <a:spcBef>
                <a:spcPct val="0"/>
              </a:spcBef>
              <a:spcAft>
                <a:spcPct val="0"/>
              </a:spcAft>
              <a:defRPr sz="4400">
                <a:solidFill>
                  <a:schemeClr val="tx2"/>
                </a:solidFill>
                <a:latin typeface="Times New Roman" pitchFamily="18" charset="0"/>
              </a:defRPr>
            </a:lvl3pPr>
            <a:lvl4pPr algn="l" rtl="0" eaLnBrk="1" fontAlgn="base" hangingPunct="1">
              <a:spcBef>
                <a:spcPct val="0"/>
              </a:spcBef>
              <a:spcAft>
                <a:spcPct val="0"/>
              </a:spcAft>
              <a:defRPr sz="4400">
                <a:solidFill>
                  <a:schemeClr val="tx2"/>
                </a:solidFill>
                <a:latin typeface="Times New Roman" pitchFamily="18" charset="0"/>
              </a:defRPr>
            </a:lvl4pPr>
            <a:lvl5pPr algn="l" rtl="0" eaLnBrk="1" fontAlgn="base" hangingPunct="1">
              <a:spcBef>
                <a:spcPct val="0"/>
              </a:spcBef>
              <a:spcAft>
                <a:spcPct val="0"/>
              </a:spcAft>
              <a:defRPr sz="4400">
                <a:solidFill>
                  <a:schemeClr val="tx2"/>
                </a:solidFill>
                <a:latin typeface="Times New Roman" pitchFamily="18" charset="0"/>
              </a:defRPr>
            </a:lvl5pPr>
            <a:lvl6pPr marL="457200" algn="l" rtl="0" eaLnBrk="1" fontAlgn="base" hangingPunct="1">
              <a:spcBef>
                <a:spcPct val="0"/>
              </a:spcBef>
              <a:spcAft>
                <a:spcPct val="0"/>
              </a:spcAft>
              <a:defRPr sz="4400">
                <a:solidFill>
                  <a:schemeClr val="tx2"/>
                </a:solidFill>
                <a:latin typeface="Times New Roman" pitchFamily="18" charset="0"/>
              </a:defRPr>
            </a:lvl6pPr>
            <a:lvl7pPr marL="914400" algn="l" rtl="0" eaLnBrk="1" fontAlgn="base" hangingPunct="1">
              <a:spcBef>
                <a:spcPct val="0"/>
              </a:spcBef>
              <a:spcAft>
                <a:spcPct val="0"/>
              </a:spcAft>
              <a:defRPr sz="4400">
                <a:solidFill>
                  <a:schemeClr val="tx2"/>
                </a:solidFill>
                <a:latin typeface="Times New Roman" pitchFamily="18" charset="0"/>
              </a:defRPr>
            </a:lvl7pPr>
            <a:lvl8pPr marL="1371600" algn="l" rtl="0" eaLnBrk="1" fontAlgn="base" hangingPunct="1">
              <a:spcBef>
                <a:spcPct val="0"/>
              </a:spcBef>
              <a:spcAft>
                <a:spcPct val="0"/>
              </a:spcAft>
              <a:defRPr sz="4400">
                <a:solidFill>
                  <a:schemeClr val="tx2"/>
                </a:solidFill>
                <a:latin typeface="Times New Roman" pitchFamily="18" charset="0"/>
              </a:defRPr>
            </a:lvl8pPr>
            <a:lvl9pPr marL="1828800" algn="l" rtl="0" eaLnBrk="1" fontAlgn="base" hangingPunct="1">
              <a:spcBef>
                <a:spcPct val="0"/>
              </a:spcBef>
              <a:spcAft>
                <a:spcPct val="0"/>
              </a:spcAft>
              <a:defRPr sz="4400">
                <a:solidFill>
                  <a:schemeClr val="tx2"/>
                </a:solidFill>
                <a:latin typeface="Times New Roman" pitchFamily="18" charset="0"/>
              </a:defRPr>
            </a:lvl9pPr>
          </a:lstStyle>
          <a:p>
            <a:r>
              <a:rPr lang="en-US" sz="3200" kern="0" dirty="0" smtClean="0">
                <a:solidFill>
                  <a:schemeClr val="bg2"/>
                </a:solidFill>
              </a:rPr>
              <a:t>The</a:t>
            </a:r>
            <a:r>
              <a:rPr lang="en-US" sz="2800" kern="0" dirty="0" smtClean="0">
                <a:solidFill>
                  <a:schemeClr val="bg2"/>
                </a:solidFill>
              </a:rPr>
              <a:t> </a:t>
            </a:r>
            <a:r>
              <a:rPr lang="en-US" sz="2800" kern="0" dirty="0" err="1" smtClean="0">
                <a:solidFill>
                  <a:schemeClr val="bg2"/>
                </a:solidFill>
                <a:latin typeface="Courier" charset="0"/>
                <a:ea typeface="Courier" charset="0"/>
                <a:cs typeface="Courier" charset="0"/>
              </a:rPr>
              <a:t>SpatioTemporal</a:t>
            </a:r>
            <a:r>
              <a:rPr lang="en-US" sz="2800" kern="0" dirty="0" smtClean="0">
                <a:solidFill>
                  <a:schemeClr val="bg2"/>
                </a:solidFill>
              </a:rPr>
              <a:t> </a:t>
            </a:r>
            <a:r>
              <a:rPr lang="en-US" sz="3200" kern="0" dirty="0" smtClean="0">
                <a:solidFill>
                  <a:schemeClr val="bg2"/>
                </a:solidFill>
              </a:rPr>
              <a:t>R package:  Computation</a:t>
            </a:r>
            <a:r>
              <a:rPr lang="en-US" sz="2800" kern="0" dirty="0" smtClean="0">
                <a:solidFill>
                  <a:schemeClr val="bg2"/>
                </a:solidFill>
              </a:rPr>
              <a:t/>
            </a:r>
            <a:br>
              <a:rPr lang="en-US" sz="2800" kern="0" dirty="0" smtClean="0">
                <a:solidFill>
                  <a:schemeClr val="bg2"/>
                </a:solidFill>
              </a:rPr>
            </a:br>
            <a:endParaRPr lang="en-US" sz="2800" kern="0" dirty="0"/>
          </a:p>
        </p:txBody>
      </p:sp>
    </p:spTree>
    <p:extLst>
      <p:ext uri="{BB962C8B-B14F-4D97-AF65-F5344CB8AC3E}">
        <p14:creationId xmlns:p14="http://schemas.microsoft.com/office/powerpoint/2010/main" val="119210671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685800"/>
          </a:xfrm>
        </p:spPr>
        <p:txBody>
          <a:bodyPr/>
          <a:lstStyle/>
          <a:p>
            <a:r>
              <a:rPr lang="en-US" sz="2800" dirty="0">
                <a:solidFill>
                  <a:schemeClr val="bg2"/>
                </a:solidFill>
              </a:rPr>
              <a:t>The </a:t>
            </a:r>
            <a:r>
              <a:rPr lang="en-US" sz="2800" dirty="0" err="1">
                <a:solidFill>
                  <a:schemeClr val="bg2"/>
                </a:solidFill>
                <a:latin typeface="Courier" charset="0"/>
                <a:ea typeface="Courier" charset="0"/>
                <a:cs typeface="Courier" charset="0"/>
              </a:rPr>
              <a:t>SpatioTemporal</a:t>
            </a:r>
            <a:r>
              <a:rPr lang="en-US" sz="2800" dirty="0">
                <a:solidFill>
                  <a:schemeClr val="bg2"/>
                </a:solidFill>
              </a:rPr>
              <a:t> R package:  Computation</a:t>
            </a:r>
            <a:endParaRPr lang="en-US" sz="2800" dirty="0"/>
          </a:p>
        </p:txBody>
      </p:sp>
      <p:sp>
        <p:nvSpPr>
          <p:cNvPr id="4" name="Slide Number Placeholder 3"/>
          <p:cNvSpPr>
            <a:spLocks noGrp="1"/>
          </p:cNvSpPr>
          <p:nvPr>
            <p:ph type="sldNum" sz="quarter" idx="12"/>
          </p:nvPr>
        </p:nvSpPr>
        <p:spPr/>
        <p:txBody>
          <a:bodyPr/>
          <a:lstStyle/>
          <a:p>
            <a:fld id="{8C8BA556-F4B1-4072-9E85-1596AA9A7514}" type="slidenum">
              <a:rPr lang="en-US" smtClean="0"/>
              <a:t>26</a:t>
            </a:fld>
            <a:endParaRPr lang="en-US"/>
          </a:p>
        </p:txBody>
      </p:sp>
      <p:pic>
        <p:nvPicPr>
          <p:cNvPr id="7" name="Content Placeholder 6"/>
          <p:cNvPicPr>
            <a:picLocks noGrp="1" noChangeAspect="1"/>
          </p:cNvPicPr>
          <p:nvPr>
            <p:ph idx="1"/>
          </p:nvPr>
        </p:nvPicPr>
        <p:blipFill>
          <a:blip r:embed="rId2"/>
          <a:stretch>
            <a:fillRect/>
          </a:stretch>
        </p:blipFill>
        <p:spPr>
          <a:xfrm>
            <a:off x="265526" y="1524000"/>
            <a:ext cx="8421274" cy="5181148"/>
          </a:xfrm>
          <a:prstGeom prst="rect">
            <a:avLst/>
          </a:prstGeom>
        </p:spPr>
      </p:pic>
      <p:sp>
        <p:nvSpPr>
          <p:cNvPr id="8" name="Rectangle 7"/>
          <p:cNvSpPr/>
          <p:nvPr/>
        </p:nvSpPr>
        <p:spPr>
          <a:xfrm>
            <a:off x="2286000" y="3105835"/>
            <a:ext cx="4572000" cy="646331"/>
          </a:xfrm>
          <a:prstGeom prst="rect">
            <a:avLst/>
          </a:prstGeom>
        </p:spPr>
        <p:txBody>
          <a:bodyPr>
            <a:spAutoFit/>
          </a:bodyPr>
          <a:lstStyle/>
          <a:p>
            <a:r>
              <a:rPr lang="en-US" kern="0" dirty="0">
                <a:solidFill>
                  <a:schemeClr val="bg2"/>
                </a:solidFill>
              </a:rPr>
              <a:t>The</a:t>
            </a:r>
            <a:r>
              <a:rPr lang="en-US" sz="1600" kern="0" dirty="0">
                <a:solidFill>
                  <a:schemeClr val="bg2"/>
                </a:solidFill>
              </a:rPr>
              <a:t> </a:t>
            </a:r>
            <a:r>
              <a:rPr lang="en-US" sz="1600" kern="0" dirty="0" err="1">
                <a:solidFill>
                  <a:schemeClr val="bg2"/>
                </a:solidFill>
                <a:latin typeface="Courier" charset="0"/>
                <a:ea typeface="Courier" charset="0"/>
                <a:cs typeface="Courier" charset="0"/>
              </a:rPr>
              <a:t>SpatioTemporal</a:t>
            </a:r>
            <a:r>
              <a:rPr lang="en-US" sz="1600" kern="0" dirty="0">
                <a:solidFill>
                  <a:schemeClr val="bg2"/>
                </a:solidFill>
              </a:rPr>
              <a:t> </a:t>
            </a:r>
            <a:r>
              <a:rPr lang="en-US" kern="0" dirty="0">
                <a:solidFill>
                  <a:schemeClr val="bg2"/>
                </a:solidFill>
              </a:rPr>
              <a:t>R package:  Computation</a:t>
            </a:r>
            <a:endParaRPr lang="en-US" dirty="0"/>
          </a:p>
        </p:txBody>
      </p:sp>
      <p:sp>
        <p:nvSpPr>
          <p:cNvPr id="9" name="Rectangle 8"/>
          <p:cNvSpPr/>
          <p:nvPr/>
        </p:nvSpPr>
        <p:spPr>
          <a:xfrm>
            <a:off x="2286000" y="3105835"/>
            <a:ext cx="4572000" cy="646331"/>
          </a:xfrm>
          <a:prstGeom prst="rect">
            <a:avLst/>
          </a:prstGeom>
        </p:spPr>
        <p:txBody>
          <a:bodyPr>
            <a:spAutoFit/>
          </a:bodyPr>
          <a:lstStyle/>
          <a:p>
            <a:r>
              <a:rPr lang="en-US" kern="0" dirty="0">
                <a:solidFill>
                  <a:schemeClr val="bg2"/>
                </a:solidFill>
              </a:rPr>
              <a:t>The</a:t>
            </a:r>
            <a:r>
              <a:rPr lang="en-US" sz="1600" kern="0" dirty="0">
                <a:solidFill>
                  <a:schemeClr val="bg2"/>
                </a:solidFill>
              </a:rPr>
              <a:t> </a:t>
            </a:r>
            <a:r>
              <a:rPr lang="en-US" sz="1600" kern="0" dirty="0" err="1">
                <a:solidFill>
                  <a:schemeClr val="bg2"/>
                </a:solidFill>
                <a:latin typeface="Courier" charset="0"/>
                <a:ea typeface="Courier" charset="0"/>
                <a:cs typeface="Courier" charset="0"/>
              </a:rPr>
              <a:t>SpatioTemporal</a:t>
            </a:r>
            <a:r>
              <a:rPr lang="en-US" sz="1600" kern="0" dirty="0">
                <a:solidFill>
                  <a:schemeClr val="bg2"/>
                </a:solidFill>
              </a:rPr>
              <a:t> </a:t>
            </a:r>
            <a:r>
              <a:rPr lang="en-US" kern="0" dirty="0">
                <a:solidFill>
                  <a:schemeClr val="bg2"/>
                </a:solidFill>
              </a:rPr>
              <a:t>R package:  Computation</a:t>
            </a:r>
            <a:endParaRPr lang="en-US" dirty="0"/>
          </a:p>
        </p:txBody>
      </p:sp>
    </p:spTree>
    <p:extLst>
      <p:ext uri="{BB962C8B-B14F-4D97-AF65-F5344CB8AC3E}">
        <p14:creationId xmlns:p14="http://schemas.microsoft.com/office/powerpoint/2010/main" val="105446952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685800"/>
          </a:xfrm>
        </p:spPr>
        <p:txBody>
          <a:bodyPr/>
          <a:lstStyle/>
          <a:p>
            <a:r>
              <a:rPr lang="en-US" sz="3600" dirty="0" err="1" smtClean="0">
                <a:solidFill>
                  <a:srgbClr val="800000"/>
                </a:solidFill>
              </a:rPr>
              <a:t>SpatioTemporal</a:t>
            </a:r>
            <a:r>
              <a:rPr lang="en-US" sz="3600" dirty="0" smtClean="0">
                <a:solidFill>
                  <a:srgbClr val="800000"/>
                </a:solidFill>
              </a:rPr>
              <a:t> R package summary:</a:t>
            </a:r>
            <a:endParaRPr lang="en-US" sz="3600" dirty="0">
              <a:solidFill>
                <a:srgbClr val="800000"/>
              </a:solidFill>
            </a:endParaRPr>
          </a:p>
        </p:txBody>
      </p:sp>
      <p:sp>
        <p:nvSpPr>
          <p:cNvPr id="3" name="Content Placeholder 2"/>
          <p:cNvSpPr>
            <a:spLocks noGrp="1"/>
          </p:cNvSpPr>
          <p:nvPr>
            <p:ph idx="1"/>
          </p:nvPr>
        </p:nvSpPr>
        <p:spPr>
          <a:xfrm>
            <a:off x="457200" y="1371600"/>
            <a:ext cx="8686800" cy="5486400"/>
          </a:xfrm>
        </p:spPr>
        <p:txBody>
          <a:bodyPr/>
          <a:lstStyle/>
          <a:p>
            <a:r>
              <a:rPr lang="en-US" sz="2800" dirty="0" smtClean="0"/>
              <a:t>Maximum likelihood estimation with unbalanced </a:t>
            </a:r>
            <a:r>
              <a:rPr lang="en-US" sz="2800" dirty="0" err="1" smtClean="0"/>
              <a:t>spatio</a:t>
            </a:r>
            <a:r>
              <a:rPr lang="en-US" sz="2800" dirty="0" smtClean="0"/>
              <a:t>-temporal response data</a:t>
            </a:r>
          </a:p>
          <a:p>
            <a:r>
              <a:rPr lang="en-US" sz="2800" dirty="0" smtClean="0"/>
              <a:t>Incorporates spatio-temporal covariates </a:t>
            </a:r>
            <a:r>
              <a:rPr lang="en-US" i="1" dirty="0">
                <a:latin typeface="Times"/>
                <a:cs typeface="Times"/>
              </a:rPr>
              <a:t>M</a:t>
            </a:r>
            <a:r>
              <a:rPr lang="en-US" i="1" dirty="0" smtClean="0">
                <a:latin typeface="Times"/>
                <a:cs typeface="Times"/>
              </a:rPr>
              <a:t>(</a:t>
            </a:r>
            <a:r>
              <a:rPr lang="en-US" i="1" dirty="0" err="1" smtClean="0">
                <a:latin typeface="Times"/>
                <a:cs typeface="Times"/>
              </a:rPr>
              <a:t>s,t</a:t>
            </a:r>
            <a:r>
              <a:rPr lang="en-US" i="1" dirty="0" smtClean="0">
                <a:latin typeface="Times"/>
                <a:cs typeface="Times"/>
              </a:rPr>
              <a:t>)</a:t>
            </a:r>
            <a:r>
              <a:rPr lang="en-US" sz="2800" dirty="0"/>
              <a:t>,</a:t>
            </a:r>
            <a:r>
              <a:rPr lang="en-US" sz="2800" dirty="0" smtClean="0"/>
              <a:t> such as meteorology, AQ model predictions (CTM or CMAQ), or satellite predictions</a:t>
            </a:r>
          </a:p>
          <a:p>
            <a:pPr marL="0" indent="0">
              <a:buNone/>
            </a:pPr>
            <a:r>
              <a:rPr lang="en-US" sz="2800" i="1" dirty="0" smtClean="0">
                <a:latin typeface="Times"/>
                <a:cs typeface="Times"/>
              </a:rPr>
              <a:t>	C(</a:t>
            </a:r>
            <a:r>
              <a:rPr lang="en-US" sz="2800" i="1" dirty="0" err="1" smtClean="0">
                <a:latin typeface="Times"/>
                <a:cs typeface="Times"/>
              </a:rPr>
              <a:t>s,t</a:t>
            </a:r>
            <a:r>
              <a:rPr lang="en-US" sz="2800" i="1" dirty="0" smtClean="0">
                <a:latin typeface="Times"/>
                <a:cs typeface="Times"/>
              </a:rPr>
              <a:t>) = β</a:t>
            </a:r>
            <a:r>
              <a:rPr lang="en-US" sz="2800" i="1" baseline="-25000" dirty="0" smtClean="0">
                <a:latin typeface="Times"/>
                <a:cs typeface="Times"/>
              </a:rPr>
              <a:t>0</a:t>
            </a:r>
            <a:r>
              <a:rPr lang="en-US" sz="2800" i="1" dirty="0" smtClean="0">
                <a:latin typeface="Times"/>
                <a:cs typeface="Times"/>
              </a:rPr>
              <a:t>(t) + </a:t>
            </a:r>
            <a:r>
              <a:rPr lang="en-US" sz="3600" dirty="0" err="1" smtClean="0">
                <a:latin typeface="Times"/>
                <a:cs typeface="Times"/>
              </a:rPr>
              <a:t>Σ</a:t>
            </a:r>
            <a:r>
              <a:rPr lang="en-US" dirty="0" smtClean="0">
                <a:latin typeface="Times"/>
                <a:cs typeface="Times"/>
              </a:rPr>
              <a:t> </a:t>
            </a:r>
            <a:r>
              <a:rPr lang="en-US" sz="2800" i="1" dirty="0" smtClean="0">
                <a:latin typeface="Times"/>
                <a:cs typeface="Times"/>
              </a:rPr>
              <a:t>β</a:t>
            </a:r>
            <a:r>
              <a:rPr lang="en-US" sz="2800" i="1" baseline="-25000" dirty="0" err="1" smtClean="0">
                <a:latin typeface="Times"/>
                <a:cs typeface="Times"/>
              </a:rPr>
              <a:t>i</a:t>
            </a:r>
            <a:r>
              <a:rPr lang="en-US" sz="2800" i="1" dirty="0" smtClean="0">
                <a:latin typeface="Times"/>
                <a:cs typeface="Times"/>
              </a:rPr>
              <a:t>(s)f</a:t>
            </a:r>
            <a:r>
              <a:rPr lang="en-US" sz="2800" i="1" baseline="-25000" dirty="0" smtClean="0">
                <a:latin typeface="Times"/>
                <a:cs typeface="Times"/>
              </a:rPr>
              <a:t>i</a:t>
            </a:r>
            <a:r>
              <a:rPr lang="en-US" sz="2800" i="1" dirty="0" smtClean="0">
                <a:latin typeface="Times"/>
                <a:cs typeface="Times"/>
              </a:rPr>
              <a:t>(t) + </a:t>
            </a:r>
            <a:r>
              <a:rPr lang="en-US" sz="2800" i="1" dirty="0" err="1" smtClean="0">
                <a:latin typeface="Times"/>
                <a:cs typeface="Times"/>
              </a:rPr>
              <a:t>γM</a:t>
            </a:r>
            <a:r>
              <a:rPr lang="en-US" sz="2800" i="1" dirty="0" smtClean="0">
                <a:latin typeface="Times"/>
                <a:cs typeface="Times"/>
              </a:rPr>
              <a:t>(</a:t>
            </a:r>
            <a:r>
              <a:rPr lang="en-US" sz="2800" i="1" dirty="0" err="1" smtClean="0">
                <a:latin typeface="Times"/>
                <a:cs typeface="Times"/>
              </a:rPr>
              <a:t>s,t</a:t>
            </a:r>
            <a:r>
              <a:rPr lang="en-US" sz="2800" i="1" dirty="0" smtClean="0">
                <a:latin typeface="Times"/>
                <a:cs typeface="Times"/>
              </a:rPr>
              <a:t>) + </a:t>
            </a:r>
            <a:r>
              <a:rPr lang="en-US" sz="2800" i="1" dirty="0" err="1" smtClean="0">
                <a:latin typeface="Times"/>
                <a:cs typeface="Times"/>
              </a:rPr>
              <a:t>ν</a:t>
            </a:r>
            <a:r>
              <a:rPr lang="en-US" sz="2800" i="1" dirty="0" smtClean="0">
                <a:latin typeface="Times"/>
                <a:cs typeface="Times"/>
              </a:rPr>
              <a:t>(</a:t>
            </a:r>
            <a:r>
              <a:rPr lang="en-US" sz="2800" i="1" dirty="0" err="1" smtClean="0">
                <a:latin typeface="Times"/>
                <a:cs typeface="Times"/>
              </a:rPr>
              <a:t>s,t</a:t>
            </a:r>
            <a:r>
              <a:rPr lang="en-US" sz="2800" i="1" dirty="0" smtClean="0">
                <a:latin typeface="Times"/>
                <a:cs typeface="Times"/>
              </a:rPr>
              <a:t>)</a:t>
            </a:r>
            <a:endParaRPr lang="en-US" sz="2000" dirty="0" smtClean="0"/>
          </a:p>
          <a:p>
            <a:pPr>
              <a:spcBef>
                <a:spcPts val="1272"/>
              </a:spcBef>
            </a:pPr>
            <a:r>
              <a:rPr lang="en-US" sz="2800" dirty="0" smtClean="0"/>
              <a:t>Predictions (w/ </a:t>
            </a:r>
            <a:r>
              <a:rPr lang="en-US" sz="2800" dirty="0" err="1" smtClean="0"/>
              <a:t>se’s</a:t>
            </a:r>
            <a:r>
              <a:rPr lang="en-US" sz="2800" dirty="0" smtClean="0"/>
              <a:t>) from ML-based “universal kriging”</a:t>
            </a:r>
          </a:p>
          <a:p>
            <a:pPr marL="471487" lvl="1" indent="0">
              <a:buNone/>
            </a:pPr>
            <a:endParaRPr lang="en-US" dirty="0" smtClean="0"/>
          </a:p>
          <a:p>
            <a:pPr lvl="1"/>
            <a:endParaRPr lang="en-US" sz="2000" dirty="0" smtClean="0"/>
          </a:p>
          <a:p>
            <a:pPr marL="461963" indent="0">
              <a:buNone/>
            </a:pPr>
            <a:r>
              <a:rPr lang="en-US" sz="2800" dirty="0" smtClean="0"/>
              <a:t>where           derive from ML-based kriging of these spatial fields and           similarly.</a:t>
            </a:r>
          </a:p>
          <a:p>
            <a:pPr lvl="1"/>
            <a:endParaRPr lang="en-US" dirty="0"/>
          </a:p>
        </p:txBody>
      </p:sp>
      <p:sp>
        <p:nvSpPr>
          <p:cNvPr id="4" name="Slide Number Placeholder 3"/>
          <p:cNvSpPr>
            <a:spLocks noGrp="1"/>
          </p:cNvSpPr>
          <p:nvPr>
            <p:ph type="sldNum" sz="quarter" idx="12"/>
          </p:nvPr>
        </p:nvSpPr>
        <p:spPr/>
        <p:txBody>
          <a:bodyPr/>
          <a:lstStyle/>
          <a:p>
            <a:fld id="{8C8BA556-F4B1-4072-9E85-1596AA9A7514}" type="slidenum">
              <a:rPr lang="en-US" smtClean="0"/>
              <a:t>27</a:t>
            </a:fld>
            <a:endParaRPr lang="en-US"/>
          </a:p>
        </p:txBody>
      </p:sp>
      <p:graphicFrame>
        <p:nvGraphicFramePr>
          <p:cNvPr id="5" name="Object 4"/>
          <p:cNvGraphicFramePr>
            <a:graphicFrameLocks noChangeAspect="1"/>
          </p:cNvGraphicFramePr>
          <p:nvPr>
            <p:extLst>
              <p:ext uri="{D42A27DB-BD31-4B8C-83A1-F6EECF244321}">
                <p14:modId xmlns:p14="http://schemas.microsoft.com/office/powerpoint/2010/main" val="3296335555"/>
              </p:ext>
            </p:extLst>
          </p:nvPr>
        </p:nvGraphicFramePr>
        <p:xfrm>
          <a:off x="1371600" y="4876800"/>
          <a:ext cx="6992937" cy="1041696"/>
        </p:xfrm>
        <a:graphic>
          <a:graphicData uri="http://schemas.openxmlformats.org/presentationml/2006/ole">
            <mc:AlternateContent xmlns:mc="http://schemas.openxmlformats.org/markup-compatibility/2006">
              <mc:Choice xmlns:v="urn:schemas-microsoft-com:vml" Requires="v">
                <p:oleObj spid="_x0000_s8176" name="Equation" r:id="rId4" imgW="3238500" imgH="482600" progId="Equation.3">
                  <p:embed/>
                </p:oleObj>
              </mc:Choice>
              <mc:Fallback>
                <p:oleObj name="Equation" r:id="rId4" imgW="3238500" imgH="482600" progId="Equation.3">
                  <p:embed/>
                  <p:pic>
                    <p:nvPicPr>
                      <p:cNvPr id="0" name=""/>
                      <p:cNvPicPr/>
                      <p:nvPr/>
                    </p:nvPicPr>
                    <p:blipFill>
                      <a:blip r:embed="rId5"/>
                      <a:stretch>
                        <a:fillRect/>
                      </a:stretch>
                    </p:blipFill>
                    <p:spPr>
                      <a:xfrm>
                        <a:off x="1371600" y="4876800"/>
                        <a:ext cx="6992937" cy="1041696"/>
                      </a:xfrm>
                      <a:prstGeom prst="rect">
                        <a:avLst/>
                      </a:prstGeom>
                      <a:noFill/>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4137070337"/>
              </p:ext>
            </p:extLst>
          </p:nvPr>
        </p:nvGraphicFramePr>
        <p:xfrm>
          <a:off x="2057400" y="5867400"/>
          <a:ext cx="838200" cy="508000"/>
        </p:xfrm>
        <a:graphic>
          <a:graphicData uri="http://schemas.openxmlformats.org/presentationml/2006/ole">
            <mc:AlternateContent xmlns:mc="http://schemas.openxmlformats.org/markup-compatibility/2006">
              <mc:Choice xmlns:v="urn:schemas-microsoft-com:vml" Requires="v">
                <p:oleObj spid="_x0000_s8177" name="Equation" r:id="rId6" imgW="419100" imgH="254000" progId="Equation.DSMT4">
                  <p:embed/>
                </p:oleObj>
              </mc:Choice>
              <mc:Fallback>
                <p:oleObj name="Equation" r:id="rId6" imgW="419100" imgH="254000" progId="Equation.DSMT4">
                  <p:embed/>
                  <p:pic>
                    <p:nvPicPr>
                      <p:cNvPr id="0" name=""/>
                      <p:cNvPicPr/>
                      <p:nvPr/>
                    </p:nvPicPr>
                    <p:blipFill>
                      <a:blip r:embed="rId7"/>
                      <a:stretch>
                        <a:fillRect/>
                      </a:stretch>
                    </p:blipFill>
                    <p:spPr>
                      <a:xfrm>
                        <a:off x="2057400" y="5867400"/>
                        <a:ext cx="838200" cy="508000"/>
                      </a:xfrm>
                      <a:prstGeom prst="rect">
                        <a:avLst/>
                      </a:prstGeom>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1089620161"/>
              </p:ext>
            </p:extLst>
          </p:nvPr>
        </p:nvGraphicFramePr>
        <p:xfrm>
          <a:off x="3429000" y="6375400"/>
          <a:ext cx="918883" cy="422189"/>
        </p:xfrm>
        <a:graphic>
          <a:graphicData uri="http://schemas.openxmlformats.org/presentationml/2006/ole">
            <mc:AlternateContent xmlns:mc="http://schemas.openxmlformats.org/markup-compatibility/2006">
              <mc:Choice xmlns:v="urn:schemas-microsoft-com:vml" Requires="v">
                <p:oleObj spid="_x0000_s8178" name="Equation" r:id="rId8" imgW="469900" imgH="215900" progId="Equation.DSMT4">
                  <p:embed/>
                </p:oleObj>
              </mc:Choice>
              <mc:Fallback>
                <p:oleObj name="Equation" r:id="rId8" imgW="469900" imgH="215900" progId="Equation.DSMT4">
                  <p:embed/>
                  <p:pic>
                    <p:nvPicPr>
                      <p:cNvPr id="0" name=""/>
                      <p:cNvPicPr/>
                      <p:nvPr/>
                    </p:nvPicPr>
                    <p:blipFill>
                      <a:blip r:embed="rId9"/>
                      <a:stretch>
                        <a:fillRect/>
                      </a:stretch>
                    </p:blipFill>
                    <p:spPr>
                      <a:xfrm>
                        <a:off x="3429000" y="6375400"/>
                        <a:ext cx="918883" cy="422189"/>
                      </a:xfrm>
                      <a:prstGeom prst="rect">
                        <a:avLst/>
                      </a:prstGeom>
                    </p:spPr>
                  </p:pic>
                </p:oleObj>
              </mc:Fallback>
            </mc:AlternateContent>
          </a:graphicData>
        </a:graphic>
      </p:graphicFrame>
    </p:spTree>
    <p:extLst>
      <p:ext uri="{BB962C8B-B14F-4D97-AF65-F5344CB8AC3E}">
        <p14:creationId xmlns:p14="http://schemas.microsoft.com/office/powerpoint/2010/main" val="160151089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457200" y="1828800"/>
            <a:ext cx="8229600" cy="4267200"/>
          </a:xfrm>
        </p:spPr>
        <p:txBody>
          <a:bodyPr/>
          <a:lstStyle/>
          <a:p>
            <a:r>
              <a:rPr lang="en-US" dirty="0"/>
              <a:t>The current program permits only the coefficients </a:t>
            </a:r>
            <a:r>
              <a:rPr lang="en-US" i="1" dirty="0">
                <a:latin typeface="Times"/>
                <a:cs typeface="Times"/>
              </a:rPr>
              <a:t>β</a:t>
            </a:r>
            <a:r>
              <a:rPr lang="en-US" i="1" baseline="-25000" dirty="0" err="1">
                <a:latin typeface="Times"/>
                <a:cs typeface="Times"/>
              </a:rPr>
              <a:t>i</a:t>
            </a:r>
            <a:r>
              <a:rPr lang="en-US" i="1" dirty="0">
                <a:latin typeface="Times"/>
                <a:cs typeface="Times"/>
              </a:rPr>
              <a:t>(s)</a:t>
            </a:r>
            <a:r>
              <a:rPr lang="en-US" dirty="0"/>
              <a:t>, multiplying the temporal basis functions, to vary spatially.  There is an ad hoc approach to allowing the coefficient </a:t>
            </a:r>
            <a:r>
              <a:rPr lang="en-US" i="1" dirty="0" err="1">
                <a:latin typeface="Times"/>
                <a:cs typeface="Times"/>
              </a:rPr>
              <a:t>γ</a:t>
            </a:r>
            <a:r>
              <a:rPr lang="en-US" i="1" baseline="-25000" dirty="0" err="1">
                <a:latin typeface="Times"/>
                <a:cs typeface="Times"/>
              </a:rPr>
              <a:t>l</a:t>
            </a:r>
            <a:r>
              <a:rPr lang="en-US" dirty="0"/>
              <a:t> to </a:t>
            </a:r>
            <a:r>
              <a:rPr lang="en-US" sz="2800" dirty="0"/>
              <a:t>vary</a:t>
            </a:r>
            <a:r>
              <a:rPr lang="en-US" dirty="0"/>
              <a:t> spatially by introducing interactions of </a:t>
            </a:r>
            <a:r>
              <a:rPr lang="en-US" i="1" dirty="0">
                <a:latin typeface="Lucida Handwriting"/>
                <a:cs typeface="Lucida Handwriting"/>
              </a:rPr>
              <a:t>M</a:t>
            </a:r>
            <a:r>
              <a:rPr lang="en-US" i="1" baseline="-25000" dirty="0">
                <a:latin typeface="Times"/>
                <a:cs typeface="Times"/>
              </a:rPr>
              <a:t>l</a:t>
            </a:r>
            <a:r>
              <a:rPr lang="en-US" i="1" dirty="0">
                <a:latin typeface="Times"/>
                <a:cs typeface="Times"/>
              </a:rPr>
              <a:t>(</a:t>
            </a:r>
            <a:r>
              <a:rPr lang="en-US" i="1" dirty="0" err="1">
                <a:latin typeface="Times"/>
                <a:cs typeface="Times"/>
              </a:rPr>
              <a:t>s,t</a:t>
            </a:r>
            <a:r>
              <a:rPr lang="en-US" i="1" dirty="0">
                <a:latin typeface="Times"/>
                <a:cs typeface="Times"/>
              </a:rPr>
              <a:t>)</a:t>
            </a:r>
            <a:r>
              <a:rPr lang="en-US" dirty="0"/>
              <a:t> with a set of basis functions for spatial splines, but more is possible.</a:t>
            </a:r>
          </a:p>
          <a:p>
            <a:endParaRPr lang="en-US" dirty="0"/>
          </a:p>
        </p:txBody>
      </p:sp>
      <p:sp>
        <p:nvSpPr>
          <p:cNvPr id="4" name="Slide Number Placeholder 3"/>
          <p:cNvSpPr>
            <a:spLocks noGrp="1"/>
          </p:cNvSpPr>
          <p:nvPr>
            <p:ph type="sldNum" sz="quarter" idx="12"/>
          </p:nvPr>
        </p:nvSpPr>
        <p:spPr/>
        <p:txBody>
          <a:bodyPr/>
          <a:lstStyle/>
          <a:p>
            <a:fld id="{8C8BA556-F4B1-4072-9E85-1596AA9A7514}" type="slidenum">
              <a:rPr lang="en-US" smtClean="0"/>
              <a:t>28</a:t>
            </a:fld>
            <a:endParaRPr lang="en-US"/>
          </a:p>
        </p:txBody>
      </p:sp>
    </p:spTree>
    <p:extLst>
      <p:ext uri="{BB962C8B-B14F-4D97-AF65-F5344CB8AC3E}">
        <p14:creationId xmlns:p14="http://schemas.microsoft.com/office/powerpoint/2010/main" val="86853265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solidFill>
                  <a:srgbClr val="800000"/>
                </a:solidFill>
                <a:latin typeface="Courier" charset="0"/>
                <a:ea typeface="Courier" charset="0"/>
                <a:cs typeface="Courier" charset="0"/>
              </a:rPr>
              <a:t>3. </a:t>
            </a:r>
            <a:r>
              <a:rPr lang="en-US" sz="3200" dirty="0" smtClean="0">
                <a:solidFill>
                  <a:srgbClr val="800000"/>
                </a:solidFill>
              </a:rPr>
              <a:t>Model fitting procedures:  Model Selection</a:t>
            </a:r>
            <a:endParaRPr lang="en-US" sz="3200" dirty="0">
              <a:solidFill>
                <a:srgbClr val="800000"/>
              </a:solidFill>
            </a:endParaRP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r>
                  <a:rPr lang="en-US" dirty="0" smtClean="0"/>
                  <a:t>Vary model parameters</a:t>
                </a:r>
              </a:p>
              <a:p>
                <a:pPr lvl="1"/>
                <a:r>
                  <a:rPr lang="en-US" dirty="0" smtClean="0"/>
                  <a:t>Spatial covariance structure for the </a:t>
                </a:r>
                <a14:m>
                  <m:oMath xmlns:m="http://schemas.openxmlformats.org/officeDocument/2006/math">
                    <m:sSub>
                      <m:sSubPr>
                        <m:ctrlPr>
                          <a:rPr lang="en-US" i="1">
                            <a:latin typeface="Cambria Math" charset="0"/>
                          </a:rPr>
                        </m:ctrlPr>
                      </m:sSubPr>
                      <m:e>
                        <m:r>
                          <a:rPr lang="en-US" i="1">
                            <a:latin typeface="Cambria Math" charset="0"/>
                          </a:rPr>
                          <m:t>𝛽</m:t>
                        </m:r>
                      </m:e>
                      <m:sub>
                        <m:r>
                          <a:rPr lang="en-US" i="1">
                            <a:latin typeface="Cambria Math" charset="0"/>
                          </a:rPr>
                          <m:t>𝑖</m:t>
                        </m:r>
                      </m:sub>
                    </m:sSub>
                    <m:d>
                      <m:dPr>
                        <m:ctrlPr>
                          <a:rPr lang="en-US" i="1">
                            <a:latin typeface="Cambria Math" charset="0"/>
                          </a:rPr>
                        </m:ctrlPr>
                      </m:dPr>
                      <m:e>
                        <m:r>
                          <a:rPr lang="en-US" i="1">
                            <a:latin typeface="Cambria Math" charset="0"/>
                          </a:rPr>
                          <m:t>𝑠</m:t>
                        </m:r>
                      </m:e>
                    </m:d>
                  </m:oMath>
                </a14:m>
                <a:r>
                  <a:rPr lang="en-US" dirty="0">
                    <a:effectLst/>
                  </a:rPr>
                  <a:t> </a:t>
                </a:r>
                <a:endParaRPr lang="en-US" dirty="0" smtClean="0"/>
              </a:p>
              <a:p>
                <a:pPr lvl="2"/>
                <a:r>
                  <a:rPr lang="en-US" dirty="0" smtClean="0"/>
                  <a:t>Exponential </a:t>
                </a:r>
                <a:r>
                  <a:rPr lang="en-US" dirty="0" err="1" smtClean="0"/>
                  <a:t>variogram</a:t>
                </a:r>
                <a:r>
                  <a:rPr lang="en-US" dirty="0" smtClean="0"/>
                  <a:t> (smoothing) or Independent (No Smoothing)</a:t>
                </a:r>
              </a:p>
              <a:p>
                <a:pPr lvl="1"/>
                <a:r>
                  <a:rPr lang="en-US" dirty="0" smtClean="0"/>
                  <a:t>Number of Time Trends: 1 or 2</a:t>
                </a:r>
              </a:p>
              <a:p>
                <a:pPr lvl="1"/>
                <a:r>
                  <a:rPr lang="en-US" dirty="0" smtClean="0"/>
                  <a:t>Number of PLS components: 2 or 3</a:t>
                </a:r>
              </a:p>
              <a:p>
                <a:r>
                  <a:rPr lang="en-US" dirty="0" smtClean="0"/>
                  <a:t>Best </a:t>
                </a:r>
                <a:r>
                  <a:rPr lang="en-US" dirty="0"/>
                  <a:t>m</a:t>
                </a:r>
                <a:r>
                  <a:rPr lang="en-US" dirty="0" smtClean="0"/>
                  <a:t>odel </a:t>
                </a:r>
                <a:r>
                  <a:rPr lang="en-US" dirty="0"/>
                  <a:t>for each </a:t>
                </a:r>
                <a:r>
                  <a:rPr lang="en-US" dirty="0" smtClean="0"/>
                  <a:t>city and pollutant chosen </a:t>
                </a:r>
                <a:r>
                  <a:rPr lang="en-US" dirty="0"/>
                  <a:t>by cross-</a:t>
                </a:r>
                <a:r>
                  <a:rPr lang="en-US" dirty="0" smtClean="0"/>
                  <a:t>validation</a:t>
                </a:r>
              </a:p>
              <a:p>
                <a:pPr marL="0" indent="0">
                  <a:buNone/>
                </a:pPr>
                <a:endParaRPr lang="en-US" dirty="0"/>
              </a:p>
              <a:p>
                <a:endParaRPr lang="en-US" dirty="0" smtClean="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0">
                <a:blip r:embed="rId2"/>
                <a:stretch>
                  <a:fillRect l="-815" t="-1720" r="-2889"/>
                </a:stretch>
              </a:blipFill>
            </p:spPr>
            <p:txBody>
              <a:bodyPr/>
              <a:lstStyle/>
              <a:p>
                <a:r>
                  <a:rPr lang="en-US">
                    <a:noFill/>
                  </a:rPr>
                  <a:t> </a:t>
                </a:r>
              </a:p>
            </p:txBody>
          </p:sp>
        </mc:Fallback>
      </mc:AlternateContent>
      <p:sp>
        <p:nvSpPr>
          <p:cNvPr id="4" name="Slide Number Placeholder 3"/>
          <p:cNvSpPr>
            <a:spLocks noGrp="1"/>
          </p:cNvSpPr>
          <p:nvPr>
            <p:ph type="sldNum" sz="quarter" idx="12"/>
          </p:nvPr>
        </p:nvSpPr>
        <p:spPr/>
        <p:txBody>
          <a:bodyPr/>
          <a:lstStyle/>
          <a:p>
            <a:fld id="{8C8BA556-F4B1-4072-9E85-1596AA9A7514}" type="slidenum">
              <a:rPr lang="en-US" smtClean="0"/>
              <a:t>29</a:t>
            </a:fld>
            <a:endParaRPr lang="en-US"/>
          </a:p>
        </p:txBody>
      </p:sp>
    </p:spTree>
    <p:extLst>
      <p:ext uri="{BB962C8B-B14F-4D97-AF65-F5344CB8AC3E}">
        <p14:creationId xmlns:p14="http://schemas.microsoft.com/office/powerpoint/2010/main" val="1633092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8C8BA556-F4B1-4072-9E85-1596AA9A7514}" type="slidenum">
              <a:rPr lang="en-US" smtClean="0"/>
              <a:t>3</a:t>
            </a:fld>
            <a:endParaRPr lang="en-US"/>
          </a:p>
        </p:txBody>
      </p:sp>
      <p:pic>
        <p:nvPicPr>
          <p:cNvPr id="5" name="Picture 4"/>
          <p:cNvPicPr>
            <a:picLocks noChangeAspect="1"/>
          </p:cNvPicPr>
          <p:nvPr/>
        </p:nvPicPr>
        <p:blipFill>
          <a:blip r:embed="rId3"/>
          <a:stretch>
            <a:fillRect/>
          </a:stretch>
        </p:blipFill>
        <p:spPr>
          <a:xfrm>
            <a:off x="1447800" y="1325982"/>
            <a:ext cx="6096000" cy="5532017"/>
          </a:xfrm>
          <a:prstGeom prst="rect">
            <a:avLst/>
          </a:prstGeom>
        </p:spPr>
      </p:pic>
      <p:sp>
        <p:nvSpPr>
          <p:cNvPr id="6" name="TextBox 5"/>
          <p:cNvSpPr txBox="1"/>
          <p:nvPr/>
        </p:nvSpPr>
        <p:spPr>
          <a:xfrm>
            <a:off x="1447800" y="450304"/>
            <a:ext cx="6248400" cy="830997"/>
          </a:xfrm>
          <a:prstGeom prst="rect">
            <a:avLst/>
          </a:prstGeom>
          <a:noFill/>
        </p:spPr>
        <p:txBody>
          <a:bodyPr wrap="square" rtlCol="0">
            <a:spAutoFit/>
          </a:bodyPr>
          <a:lstStyle/>
          <a:p>
            <a:r>
              <a:rPr lang="en-US" sz="2400" b="1" dirty="0" smtClean="0">
                <a:solidFill>
                  <a:srgbClr val="0000FF"/>
                </a:solidFill>
              </a:rPr>
              <a:t>Multi-Ethnic Study of Atherosclerosis – Air Quality Monitoring Sites   (MESA-Air)</a:t>
            </a:r>
          </a:p>
        </p:txBody>
      </p:sp>
    </p:spTree>
    <p:extLst>
      <p:ext uri="{BB962C8B-B14F-4D97-AF65-F5344CB8AC3E}">
        <p14:creationId xmlns:p14="http://schemas.microsoft.com/office/powerpoint/2010/main" val="81038523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09600"/>
            <a:ext cx="8229600" cy="609600"/>
          </a:xfrm>
        </p:spPr>
        <p:txBody>
          <a:bodyPr/>
          <a:lstStyle/>
          <a:p>
            <a:r>
              <a:rPr lang="en-US" sz="3200" dirty="0" smtClean="0">
                <a:solidFill>
                  <a:schemeClr val="bg2"/>
                </a:solidFill>
                <a:cs typeface="Tahoma" pitchFamily="34" charset="0"/>
              </a:rPr>
              <a:t>Evaluation </a:t>
            </a:r>
            <a:r>
              <a:rPr lang="en-US" sz="3200" dirty="0">
                <a:solidFill>
                  <a:schemeClr val="bg2"/>
                </a:solidFill>
                <a:cs typeface="Tahoma" pitchFamily="34" charset="0"/>
              </a:rPr>
              <a:t>of model </a:t>
            </a:r>
            <a:r>
              <a:rPr lang="en-US" sz="3200" dirty="0" smtClean="0">
                <a:solidFill>
                  <a:schemeClr val="bg2"/>
                </a:solidFill>
                <a:cs typeface="Tahoma" pitchFamily="34" charset="0"/>
              </a:rPr>
              <a:t>predictions</a:t>
            </a:r>
            <a:endParaRPr lang="en-US" sz="3200" dirty="0">
              <a:solidFill>
                <a:schemeClr val="bg2"/>
              </a:solidFill>
            </a:endParaRPr>
          </a:p>
        </p:txBody>
      </p:sp>
      <p:sp>
        <p:nvSpPr>
          <p:cNvPr id="3" name="Content Placeholder 2"/>
          <p:cNvSpPr>
            <a:spLocks noGrp="1"/>
          </p:cNvSpPr>
          <p:nvPr>
            <p:ph idx="1"/>
          </p:nvPr>
        </p:nvSpPr>
        <p:spPr>
          <a:xfrm>
            <a:off x="457200" y="1524000"/>
            <a:ext cx="8229600" cy="4495800"/>
          </a:xfrm>
        </p:spPr>
        <p:txBody>
          <a:bodyPr/>
          <a:lstStyle/>
          <a:p>
            <a:r>
              <a:rPr lang="en-US" sz="2800" dirty="0" smtClean="0"/>
              <a:t>Standard cross</a:t>
            </a:r>
            <a:r>
              <a:rPr lang="en-US" sz="2800" dirty="0"/>
              <a:t>-validation</a:t>
            </a:r>
            <a:r>
              <a:rPr lang="en-US" sz="2800" dirty="0" smtClean="0"/>
              <a:t>: repeatedly</a:t>
            </a:r>
            <a:endParaRPr lang="en-US" sz="2800" dirty="0"/>
          </a:p>
          <a:p>
            <a:pPr marL="985837" lvl="1" indent="-514350">
              <a:buFont typeface="+mj-lt"/>
              <a:buAutoNum type="arabicPeriod"/>
            </a:pPr>
            <a:r>
              <a:rPr lang="en-US" dirty="0"/>
              <a:t>Split data into training and test sets</a:t>
            </a:r>
          </a:p>
          <a:p>
            <a:pPr marL="985837" lvl="1" indent="-514350">
              <a:buFont typeface="+mj-lt"/>
              <a:buAutoNum type="arabicPeriod"/>
            </a:pPr>
            <a:r>
              <a:rPr lang="en-US" dirty="0"/>
              <a:t>Estimate parameters using training data</a:t>
            </a:r>
          </a:p>
          <a:p>
            <a:pPr marL="985837" lvl="1" indent="-514350">
              <a:buFont typeface="+mj-lt"/>
              <a:buAutoNum type="arabicPeriod"/>
            </a:pPr>
            <a:r>
              <a:rPr lang="en-US" dirty="0"/>
              <a:t>Predict at space-time locations of test data</a:t>
            </a:r>
          </a:p>
          <a:p>
            <a:pPr marL="450850" indent="0">
              <a:buNone/>
            </a:pPr>
            <a:r>
              <a:rPr lang="en-US" sz="2800" dirty="0"/>
              <a:t>Compute MSE and </a:t>
            </a:r>
            <a:r>
              <a:rPr lang="en-US" sz="2800" i="1" dirty="0">
                <a:latin typeface="+mn-lt"/>
              </a:rPr>
              <a:t>R</a:t>
            </a:r>
            <a:r>
              <a:rPr lang="en-US" sz="2800" baseline="30000" dirty="0"/>
              <a:t>2</a:t>
            </a:r>
            <a:r>
              <a:rPr lang="en-US" sz="2800" dirty="0"/>
              <a:t> of predicted vs. observed data</a:t>
            </a:r>
          </a:p>
          <a:p>
            <a:pPr marL="1455737" lvl="2" indent="-514350">
              <a:spcBef>
                <a:spcPts val="600"/>
              </a:spcBef>
              <a:spcAft>
                <a:spcPts val="600"/>
              </a:spcAft>
            </a:pPr>
            <a:r>
              <a:rPr lang="en-US" dirty="0" smtClean="0"/>
              <a:t> </a:t>
            </a:r>
          </a:p>
          <a:p>
            <a:pPr marL="1455737" lvl="2" indent="-514350"/>
            <a:r>
              <a:rPr lang="en-US" dirty="0"/>
              <a:t>m</a:t>
            </a:r>
            <a:r>
              <a:rPr lang="en-US" dirty="0" smtClean="0"/>
              <a:t>easures </a:t>
            </a:r>
            <a:r>
              <a:rPr lang="en-US" dirty="0"/>
              <a:t>fit to </a:t>
            </a:r>
            <a:r>
              <a:rPr lang="en-US" dirty="0">
                <a:latin typeface="Cambria" charset="0"/>
                <a:ea typeface="Cambria" charset="0"/>
                <a:cs typeface="Cambria" charset="0"/>
              </a:rPr>
              <a:t>1-1</a:t>
            </a:r>
            <a:r>
              <a:rPr lang="en-US" dirty="0"/>
              <a:t> </a:t>
            </a:r>
            <a:r>
              <a:rPr lang="en-US" dirty="0" smtClean="0"/>
              <a:t>line, not simply correlation</a:t>
            </a:r>
            <a:endParaRPr lang="en-US" dirty="0"/>
          </a:p>
          <a:p>
            <a:pPr marL="0" indent="0">
              <a:buNone/>
            </a:pPr>
            <a:endParaRPr lang="en-US" dirty="0"/>
          </a:p>
          <a:p>
            <a:endParaRPr lang="en-US" dirty="0"/>
          </a:p>
        </p:txBody>
      </p:sp>
      <p:sp>
        <p:nvSpPr>
          <p:cNvPr id="4" name="Slide Number Placeholder 3"/>
          <p:cNvSpPr>
            <a:spLocks noGrp="1"/>
          </p:cNvSpPr>
          <p:nvPr>
            <p:ph type="sldNum" sz="quarter" idx="12"/>
          </p:nvPr>
        </p:nvSpPr>
        <p:spPr/>
        <p:txBody>
          <a:bodyPr/>
          <a:lstStyle/>
          <a:p>
            <a:fld id="{8C8BA556-F4B1-4072-9E85-1596AA9A7514}" type="slidenum">
              <a:rPr lang="en-US" smtClean="0"/>
              <a:t>30</a:t>
            </a:fld>
            <a:endParaRPr lang="en-US"/>
          </a:p>
        </p:txBody>
      </p:sp>
      <p:graphicFrame>
        <p:nvGraphicFramePr>
          <p:cNvPr id="5" name="Object 4"/>
          <p:cNvGraphicFramePr>
            <a:graphicFrameLocks noChangeAspect="1"/>
          </p:cNvGraphicFramePr>
          <p:nvPr>
            <p:extLst>
              <p:ext uri="{D42A27DB-BD31-4B8C-83A1-F6EECF244321}">
                <p14:modId xmlns:p14="http://schemas.microsoft.com/office/powerpoint/2010/main" val="1127731837"/>
              </p:ext>
            </p:extLst>
          </p:nvPr>
        </p:nvGraphicFramePr>
        <p:xfrm>
          <a:off x="1905000" y="4038600"/>
          <a:ext cx="5248275" cy="685800"/>
        </p:xfrm>
        <a:graphic>
          <a:graphicData uri="http://schemas.openxmlformats.org/presentationml/2006/ole">
            <mc:AlternateContent xmlns:mc="http://schemas.openxmlformats.org/markup-compatibility/2006">
              <mc:Choice xmlns:v="urn:schemas-microsoft-com:vml" Requires="v">
                <p:oleObj spid="_x0000_s10485" name="Equation" r:id="rId3" imgW="2235200" imgH="292100" progId="Equation.DSMT4">
                  <p:embed/>
                </p:oleObj>
              </mc:Choice>
              <mc:Fallback>
                <p:oleObj name="Equation" r:id="rId3" imgW="2235200" imgH="292100" progId="Equation.DSMT4">
                  <p:embed/>
                  <p:pic>
                    <p:nvPicPr>
                      <p:cNvPr id="0" name=""/>
                      <p:cNvPicPr/>
                      <p:nvPr/>
                    </p:nvPicPr>
                    <p:blipFill>
                      <a:blip r:embed="rId4"/>
                      <a:stretch>
                        <a:fillRect/>
                      </a:stretch>
                    </p:blipFill>
                    <p:spPr>
                      <a:xfrm>
                        <a:off x="1905000" y="4038600"/>
                        <a:ext cx="5248275" cy="685800"/>
                      </a:xfrm>
                      <a:prstGeom prst="rect">
                        <a:avLst/>
                      </a:prstGeom>
                    </p:spPr>
                  </p:pic>
                </p:oleObj>
              </mc:Fallback>
            </mc:AlternateContent>
          </a:graphicData>
        </a:graphic>
      </p:graphicFrame>
    </p:spTree>
    <p:extLst>
      <p:ext uri="{BB962C8B-B14F-4D97-AF65-F5344CB8AC3E}">
        <p14:creationId xmlns:p14="http://schemas.microsoft.com/office/powerpoint/2010/main" val="349755765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For the case of the monitoring data in MESA Air</a:t>
            </a:r>
            <a:endParaRPr lang="en-US" sz="3200" dirty="0"/>
          </a:p>
        </p:txBody>
      </p:sp>
      <p:sp>
        <p:nvSpPr>
          <p:cNvPr id="3" name="Content Placeholder 2"/>
          <p:cNvSpPr>
            <a:spLocks noGrp="1"/>
          </p:cNvSpPr>
          <p:nvPr>
            <p:ph idx="1"/>
          </p:nvPr>
        </p:nvSpPr>
        <p:spPr/>
        <p:txBody>
          <a:bodyPr/>
          <a:lstStyle/>
          <a:p>
            <a:r>
              <a:rPr lang="en-US" dirty="0"/>
              <a:t>AQS and Fixed </a:t>
            </a:r>
            <a:r>
              <a:rPr lang="en-US" dirty="0" smtClean="0"/>
              <a:t>sites</a:t>
            </a:r>
          </a:p>
          <a:p>
            <a:pPr lvl="1"/>
            <a:r>
              <a:rPr lang="en-US" dirty="0" smtClean="0"/>
              <a:t>Leave-one-out CV</a:t>
            </a:r>
            <a:endParaRPr lang="en-US" dirty="0"/>
          </a:p>
          <a:p>
            <a:r>
              <a:rPr lang="en-US" dirty="0" smtClean="0"/>
              <a:t>Home sites</a:t>
            </a:r>
            <a:endParaRPr lang="en-US" dirty="0"/>
          </a:p>
          <a:p>
            <a:pPr lvl="1"/>
            <a:r>
              <a:rPr lang="en-US" dirty="0" smtClean="0"/>
              <a:t>10</a:t>
            </a:r>
            <a:r>
              <a:rPr lang="en-US" dirty="0"/>
              <a:t>-fold </a:t>
            </a:r>
            <a:r>
              <a:rPr lang="en-US" dirty="0" smtClean="0"/>
              <a:t>CV</a:t>
            </a:r>
          </a:p>
          <a:p>
            <a:r>
              <a:rPr lang="en-US" dirty="0" smtClean="0"/>
              <a:t>Snapshot Sites</a:t>
            </a:r>
            <a:endParaRPr lang="en-US" dirty="0"/>
          </a:p>
          <a:p>
            <a:pPr lvl="1"/>
            <a:r>
              <a:rPr lang="en-US" dirty="0" smtClean="0"/>
              <a:t>10</a:t>
            </a:r>
            <a:r>
              <a:rPr lang="en-US" dirty="0"/>
              <a:t>-fold CV by cluster</a:t>
            </a:r>
          </a:p>
          <a:p>
            <a:endParaRPr lang="en-US" dirty="0"/>
          </a:p>
          <a:p>
            <a:pPr marL="0" indent="0">
              <a:buNone/>
            </a:pPr>
            <a:endParaRPr lang="en-US" dirty="0"/>
          </a:p>
        </p:txBody>
      </p:sp>
      <p:sp>
        <p:nvSpPr>
          <p:cNvPr id="4" name="Slide Number Placeholder 3"/>
          <p:cNvSpPr>
            <a:spLocks noGrp="1"/>
          </p:cNvSpPr>
          <p:nvPr>
            <p:ph type="sldNum" sz="quarter" idx="12"/>
          </p:nvPr>
        </p:nvSpPr>
        <p:spPr/>
        <p:txBody>
          <a:bodyPr/>
          <a:lstStyle/>
          <a:p>
            <a:fld id="{8C8BA556-F4B1-4072-9E85-1596AA9A7514}" type="slidenum">
              <a:rPr lang="en-US" smtClean="0"/>
              <a:t>31</a:t>
            </a:fld>
            <a:endParaRPr lang="en-US"/>
          </a:p>
        </p:txBody>
      </p:sp>
    </p:spTree>
    <p:extLst>
      <p:ext uri="{BB962C8B-B14F-4D97-AF65-F5344CB8AC3E}">
        <p14:creationId xmlns:p14="http://schemas.microsoft.com/office/powerpoint/2010/main" val="17749914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Temporally adjusted R</a:t>
            </a:r>
            <a:r>
              <a:rPr lang="en-US" sz="3200" baseline="30000" dirty="0" smtClean="0"/>
              <a:t>2</a:t>
            </a:r>
            <a:endParaRPr lang="en-US" sz="3200" dirty="0"/>
          </a:p>
        </p:txBody>
      </p:sp>
      <p:sp>
        <p:nvSpPr>
          <p:cNvPr id="3" name="Content Placeholder 2"/>
          <p:cNvSpPr>
            <a:spLocks noGrp="1"/>
          </p:cNvSpPr>
          <p:nvPr>
            <p:ph idx="1"/>
          </p:nvPr>
        </p:nvSpPr>
        <p:spPr>
          <a:xfrm>
            <a:off x="457200" y="1676400"/>
            <a:ext cx="8229600" cy="4606925"/>
          </a:xfrm>
        </p:spPr>
        <p:txBody>
          <a:bodyPr/>
          <a:lstStyle/>
          <a:p>
            <a:pPr marL="436563" lvl="1" defTabSz="912813">
              <a:lnSpc>
                <a:spcPts val="3600"/>
              </a:lnSpc>
              <a:buFont typeface="Wingdings" charset="2"/>
              <a:buChar char="u"/>
            </a:pPr>
            <a:r>
              <a:rPr lang="en-US" dirty="0" smtClean="0"/>
              <a:t>Challenging </a:t>
            </a:r>
            <a:r>
              <a:rPr lang="en-US" dirty="0"/>
              <a:t>to separate the spatial and temporal contributions to </a:t>
            </a:r>
            <a:r>
              <a:rPr lang="en-US" dirty="0" smtClean="0"/>
              <a:t>      for </a:t>
            </a:r>
            <a:r>
              <a:rPr lang="en-US" dirty="0"/>
              <a:t>cross-validation of temporally sparse </a:t>
            </a:r>
            <a:r>
              <a:rPr lang="en-US" dirty="0" smtClean="0"/>
              <a:t>datasets like MESA Air home sites.  </a:t>
            </a:r>
          </a:p>
          <a:p>
            <a:pPr marL="436563" lvl="1" defTabSz="912813">
              <a:lnSpc>
                <a:spcPts val="3600"/>
              </a:lnSpc>
              <a:buFont typeface="Wingdings" charset="2"/>
              <a:buChar char="u"/>
            </a:pPr>
            <a:r>
              <a:rPr lang="en-US" dirty="0" err="1" smtClean="0"/>
              <a:t>Lindström</a:t>
            </a:r>
            <a:r>
              <a:rPr lang="en-US" dirty="0" smtClean="0"/>
              <a:t> </a:t>
            </a:r>
            <a:r>
              <a:rPr lang="en-US" dirty="0"/>
              <a:t>et al. (2013) </a:t>
            </a:r>
            <a:r>
              <a:rPr lang="en-US" dirty="0" smtClean="0"/>
              <a:t>introduced three </a:t>
            </a:r>
            <a:r>
              <a:rPr lang="en-US" dirty="0"/>
              <a:t>temporally-adjusted adaptations of </a:t>
            </a:r>
            <a:r>
              <a:rPr lang="en-US" i="1" dirty="0"/>
              <a:t> </a:t>
            </a:r>
            <a:r>
              <a:rPr lang="en-US" i="1" dirty="0" smtClean="0"/>
              <a:t>   </a:t>
            </a:r>
            <a:r>
              <a:rPr lang="en-US" dirty="0" smtClean="0"/>
              <a:t>  using data </a:t>
            </a:r>
            <a:r>
              <a:rPr lang="en-US" dirty="0"/>
              <a:t>from </a:t>
            </a:r>
            <a:r>
              <a:rPr lang="en-US" dirty="0" smtClean="0"/>
              <a:t>neighboring AQS </a:t>
            </a:r>
            <a:r>
              <a:rPr lang="en-US" dirty="0"/>
              <a:t>and fixed sites </a:t>
            </a:r>
            <a:r>
              <a:rPr lang="en-US" dirty="0" smtClean="0"/>
              <a:t>for </a:t>
            </a:r>
            <a:r>
              <a:rPr lang="en-US" dirty="0"/>
              <a:t>the </a:t>
            </a:r>
            <a:r>
              <a:rPr lang="en-US" dirty="0">
                <a:solidFill>
                  <a:schemeClr val="bg2"/>
                </a:solidFill>
              </a:rPr>
              <a:t>reference MSE </a:t>
            </a:r>
            <a:r>
              <a:rPr lang="en-US" dirty="0"/>
              <a:t>instead of </a:t>
            </a:r>
            <a:r>
              <a:rPr lang="en-US" i="1" dirty="0" err="1">
                <a:solidFill>
                  <a:srgbClr val="660000"/>
                </a:solidFill>
                <a:latin typeface="+mn-lt"/>
              </a:rPr>
              <a:t>MSE</a:t>
            </a:r>
            <a:r>
              <a:rPr lang="en-US" i="1" baseline="-25000" dirty="0" err="1">
                <a:solidFill>
                  <a:srgbClr val="660000"/>
                </a:solidFill>
                <a:latin typeface="+mn-lt"/>
              </a:rPr>
              <a:t>obs</a:t>
            </a:r>
            <a:r>
              <a:rPr lang="en-US" dirty="0"/>
              <a:t> </a:t>
            </a:r>
            <a:r>
              <a:rPr lang="en-US" dirty="0" smtClean="0"/>
              <a:t>in </a:t>
            </a:r>
            <a:r>
              <a:rPr lang="en-US" dirty="0"/>
              <a:t>order to focus on </a:t>
            </a:r>
            <a:r>
              <a:rPr lang="en-US" i="1" dirty="0">
                <a:solidFill>
                  <a:schemeClr val="bg2"/>
                </a:solidFill>
              </a:rPr>
              <a:t>spatial prediction accuracy</a:t>
            </a:r>
            <a:r>
              <a:rPr lang="en-US" dirty="0"/>
              <a:t>. </a:t>
            </a:r>
            <a:endParaRPr lang="en-US" dirty="0" smtClean="0"/>
          </a:p>
          <a:p>
            <a:endParaRPr lang="en-US" dirty="0"/>
          </a:p>
        </p:txBody>
      </p:sp>
      <p:sp>
        <p:nvSpPr>
          <p:cNvPr id="4" name="Slide Number Placeholder 3"/>
          <p:cNvSpPr>
            <a:spLocks noGrp="1"/>
          </p:cNvSpPr>
          <p:nvPr>
            <p:ph type="sldNum" sz="quarter" idx="12"/>
          </p:nvPr>
        </p:nvSpPr>
        <p:spPr/>
        <p:txBody>
          <a:bodyPr/>
          <a:lstStyle/>
          <a:p>
            <a:fld id="{8C8BA556-F4B1-4072-9E85-1596AA9A7514}" type="slidenum">
              <a:rPr lang="en-US" smtClean="0"/>
              <a:t>32</a:t>
            </a:fld>
            <a:endParaRPr lang="en-US"/>
          </a:p>
        </p:txBody>
      </p:sp>
      <p:graphicFrame>
        <p:nvGraphicFramePr>
          <p:cNvPr id="5" name="Object 4"/>
          <p:cNvGraphicFramePr>
            <a:graphicFrameLocks noChangeAspect="1"/>
          </p:cNvGraphicFramePr>
          <p:nvPr>
            <p:extLst>
              <p:ext uri="{D42A27DB-BD31-4B8C-83A1-F6EECF244321}">
                <p14:modId xmlns:p14="http://schemas.microsoft.com/office/powerpoint/2010/main" val="22087493"/>
              </p:ext>
            </p:extLst>
          </p:nvPr>
        </p:nvGraphicFramePr>
        <p:xfrm>
          <a:off x="3429000" y="2133600"/>
          <a:ext cx="506730" cy="533400"/>
        </p:xfrm>
        <a:graphic>
          <a:graphicData uri="http://schemas.openxmlformats.org/presentationml/2006/ole">
            <mc:AlternateContent xmlns:mc="http://schemas.openxmlformats.org/markup-compatibility/2006">
              <mc:Choice xmlns:v="urn:schemas-microsoft-com:vml" Requires="v">
                <p:oleObj spid="_x0000_s11797" name="Equation" r:id="rId3" imgW="241300" imgH="254000" progId="Equation.DSMT4">
                  <p:embed/>
                </p:oleObj>
              </mc:Choice>
              <mc:Fallback>
                <p:oleObj name="Equation" r:id="rId3" imgW="241300" imgH="254000" progId="Equation.DSMT4">
                  <p:embed/>
                  <p:pic>
                    <p:nvPicPr>
                      <p:cNvPr id="0" name=""/>
                      <p:cNvPicPr/>
                      <p:nvPr/>
                    </p:nvPicPr>
                    <p:blipFill>
                      <a:blip r:embed="rId4"/>
                      <a:stretch>
                        <a:fillRect/>
                      </a:stretch>
                    </p:blipFill>
                    <p:spPr>
                      <a:xfrm>
                        <a:off x="3429000" y="2133600"/>
                        <a:ext cx="506730" cy="533400"/>
                      </a:xfrm>
                      <a:prstGeom prst="rect">
                        <a:avLst/>
                      </a:prstGeom>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1342009040"/>
              </p:ext>
            </p:extLst>
          </p:nvPr>
        </p:nvGraphicFramePr>
        <p:xfrm>
          <a:off x="6019800" y="4038600"/>
          <a:ext cx="506730" cy="533400"/>
        </p:xfrm>
        <a:graphic>
          <a:graphicData uri="http://schemas.openxmlformats.org/presentationml/2006/ole">
            <mc:AlternateContent xmlns:mc="http://schemas.openxmlformats.org/markup-compatibility/2006">
              <mc:Choice xmlns:v="urn:schemas-microsoft-com:vml" Requires="v">
                <p:oleObj spid="_x0000_s11798" name="Equation" r:id="rId5" imgW="241300" imgH="254000" progId="Equation.DSMT4">
                  <p:embed/>
                </p:oleObj>
              </mc:Choice>
              <mc:Fallback>
                <p:oleObj name="Equation" r:id="rId5" imgW="241300" imgH="254000" progId="Equation.DSMT4">
                  <p:embed/>
                  <p:pic>
                    <p:nvPicPr>
                      <p:cNvPr id="0" name=""/>
                      <p:cNvPicPr/>
                      <p:nvPr/>
                    </p:nvPicPr>
                    <p:blipFill>
                      <a:blip r:embed="rId4"/>
                      <a:stretch>
                        <a:fillRect/>
                      </a:stretch>
                    </p:blipFill>
                    <p:spPr>
                      <a:xfrm>
                        <a:off x="6019800" y="4038600"/>
                        <a:ext cx="506730" cy="533400"/>
                      </a:xfrm>
                      <a:prstGeom prst="rect">
                        <a:avLst/>
                      </a:prstGeom>
                    </p:spPr>
                  </p:pic>
                </p:oleObj>
              </mc:Fallback>
            </mc:AlternateContent>
          </a:graphicData>
        </a:graphic>
      </p:graphicFrame>
    </p:spTree>
    <p:extLst>
      <p:ext uri="{BB962C8B-B14F-4D97-AF65-F5344CB8AC3E}">
        <p14:creationId xmlns:p14="http://schemas.microsoft.com/office/powerpoint/2010/main" val="41193676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latin typeface="Courier" charset="0"/>
                <a:ea typeface="Courier" charset="0"/>
                <a:cs typeface="Courier" charset="0"/>
              </a:rPr>
              <a:t>4</a:t>
            </a:r>
            <a:r>
              <a:rPr lang="en-US" sz="3600" dirty="0" smtClean="0"/>
              <a:t>.  NOx example</a:t>
            </a:r>
            <a:endParaRPr lang="en-US" sz="3600" dirty="0"/>
          </a:p>
        </p:txBody>
      </p:sp>
      <p:sp>
        <p:nvSpPr>
          <p:cNvPr id="4" name="Slide Number Placeholder 3"/>
          <p:cNvSpPr>
            <a:spLocks noGrp="1"/>
          </p:cNvSpPr>
          <p:nvPr>
            <p:ph type="sldNum" sz="quarter" idx="12"/>
          </p:nvPr>
        </p:nvSpPr>
        <p:spPr/>
        <p:txBody>
          <a:bodyPr/>
          <a:lstStyle/>
          <a:p>
            <a:fld id="{8C8BA556-F4B1-4072-9E85-1596AA9A7514}" type="slidenum">
              <a:rPr lang="en-US" smtClean="0"/>
              <a:t>33</a:t>
            </a:fld>
            <a:endParaRPr lang="en-US"/>
          </a:p>
        </p:txBody>
      </p:sp>
      <p:pic>
        <p:nvPicPr>
          <p:cNvPr id="5" name="Picture 4"/>
          <p:cNvPicPr>
            <a:picLocks noChangeAspect="1"/>
          </p:cNvPicPr>
          <p:nvPr/>
        </p:nvPicPr>
        <p:blipFill>
          <a:blip r:embed="rId3"/>
          <a:stretch>
            <a:fillRect/>
          </a:stretch>
        </p:blipFill>
        <p:spPr>
          <a:xfrm>
            <a:off x="4178436" y="152400"/>
            <a:ext cx="4508364" cy="6858000"/>
          </a:xfrm>
          <a:prstGeom prst="rect">
            <a:avLst/>
          </a:prstGeom>
        </p:spPr>
      </p:pic>
    </p:spTree>
    <p:extLst>
      <p:ext uri="{BB962C8B-B14F-4D97-AF65-F5344CB8AC3E}">
        <p14:creationId xmlns:p14="http://schemas.microsoft.com/office/powerpoint/2010/main" val="145260179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NO</a:t>
            </a:r>
            <a:r>
              <a:rPr lang="en-US" baseline="-25000" dirty="0" smtClean="0"/>
              <a:t>X</a:t>
            </a:r>
            <a:r>
              <a:rPr lang="en-US" dirty="0" smtClean="0"/>
              <a:t> Predictions: 2000 Average</a:t>
            </a:r>
            <a:endParaRPr lang="en-US" dirty="0"/>
          </a:p>
        </p:txBody>
      </p:sp>
      <p:pic>
        <p:nvPicPr>
          <p:cNvPr id="3" name="Picture 2" descr="CA_NOx_Map_1_Large.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19200" y="1524000"/>
            <a:ext cx="6804212" cy="5257800"/>
          </a:xfrm>
          <a:prstGeom prst="rect">
            <a:avLst/>
          </a:prstGeom>
        </p:spPr>
      </p:pic>
      <p:sp>
        <p:nvSpPr>
          <p:cNvPr id="4" name="Slide Number Placeholder 3"/>
          <p:cNvSpPr>
            <a:spLocks noGrp="1"/>
          </p:cNvSpPr>
          <p:nvPr>
            <p:ph type="sldNum" sz="quarter" idx="12"/>
          </p:nvPr>
        </p:nvSpPr>
        <p:spPr/>
        <p:txBody>
          <a:bodyPr/>
          <a:lstStyle/>
          <a:p>
            <a:fld id="{8C8BA556-F4B1-4072-9E85-1596AA9A7514}" type="slidenum">
              <a:rPr lang="en-US" smtClean="0"/>
              <a:t>34</a:t>
            </a:fld>
            <a:endParaRPr lang="en-US"/>
          </a:p>
        </p:txBody>
      </p:sp>
    </p:spTree>
    <p:extLst>
      <p:ext uri="{BB962C8B-B14F-4D97-AF65-F5344CB8AC3E}">
        <p14:creationId xmlns:p14="http://schemas.microsoft.com/office/powerpoint/2010/main" val="24795516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NO</a:t>
            </a:r>
            <a:r>
              <a:rPr lang="en-US" baseline="-25000" dirty="0" smtClean="0"/>
              <a:t>X</a:t>
            </a:r>
            <a:r>
              <a:rPr lang="en-US" dirty="0" smtClean="0"/>
              <a:t> Predictions: 2000 Average</a:t>
            </a:r>
            <a:endParaRPr lang="en-US" dirty="0"/>
          </a:p>
        </p:txBody>
      </p:sp>
      <p:pic>
        <p:nvPicPr>
          <p:cNvPr id="3" name="Picture 2" descr="CA_NOx_Fine_Map_1_Large.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95400" y="1524000"/>
            <a:ext cx="6553200" cy="5063835"/>
          </a:xfrm>
          <a:prstGeom prst="rect">
            <a:avLst/>
          </a:prstGeom>
        </p:spPr>
      </p:pic>
      <p:sp>
        <p:nvSpPr>
          <p:cNvPr id="4" name="Slide Number Placeholder 3"/>
          <p:cNvSpPr>
            <a:spLocks noGrp="1"/>
          </p:cNvSpPr>
          <p:nvPr>
            <p:ph type="sldNum" sz="quarter" idx="12"/>
          </p:nvPr>
        </p:nvSpPr>
        <p:spPr/>
        <p:txBody>
          <a:bodyPr/>
          <a:lstStyle/>
          <a:p>
            <a:fld id="{8C8BA556-F4B1-4072-9E85-1596AA9A7514}" type="slidenum">
              <a:rPr lang="en-US" smtClean="0"/>
              <a:t>35</a:t>
            </a:fld>
            <a:endParaRPr lang="en-US"/>
          </a:p>
        </p:txBody>
      </p:sp>
    </p:spTree>
    <p:extLst>
      <p:ext uri="{BB962C8B-B14F-4D97-AF65-F5344CB8AC3E}">
        <p14:creationId xmlns:p14="http://schemas.microsoft.com/office/powerpoint/2010/main" val="14109887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8C8BA556-F4B1-4072-9E85-1596AA9A7514}" type="slidenum">
              <a:rPr lang="en-US" smtClean="0"/>
              <a:t>36</a:t>
            </a:fld>
            <a:endParaRPr lang="en-US"/>
          </a:p>
        </p:txBody>
      </p:sp>
      <p:pic>
        <p:nvPicPr>
          <p:cNvPr id="6" name="Picture 5"/>
          <p:cNvPicPr>
            <a:picLocks noChangeAspect="1"/>
          </p:cNvPicPr>
          <p:nvPr/>
        </p:nvPicPr>
        <p:blipFill>
          <a:blip r:embed="rId2"/>
          <a:stretch>
            <a:fillRect/>
          </a:stretch>
        </p:blipFill>
        <p:spPr>
          <a:xfrm>
            <a:off x="596900" y="622300"/>
            <a:ext cx="7937500" cy="5613400"/>
          </a:xfrm>
          <a:prstGeom prst="rect">
            <a:avLst/>
          </a:prstGeom>
        </p:spPr>
      </p:pic>
    </p:spTree>
    <p:extLst>
      <p:ext uri="{BB962C8B-B14F-4D97-AF65-F5344CB8AC3E}">
        <p14:creationId xmlns:p14="http://schemas.microsoft.com/office/powerpoint/2010/main" val="274494785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8C8BA556-F4B1-4072-9E85-1596AA9A7514}" type="slidenum">
              <a:rPr lang="en-US" smtClean="0"/>
              <a:t>37</a:t>
            </a:fld>
            <a:endParaRPr lang="en-US"/>
          </a:p>
        </p:txBody>
      </p:sp>
      <p:sp>
        <p:nvSpPr>
          <p:cNvPr id="3" name="TextBox 2"/>
          <p:cNvSpPr txBox="1"/>
          <p:nvPr/>
        </p:nvSpPr>
        <p:spPr>
          <a:xfrm>
            <a:off x="533400" y="1595021"/>
            <a:ext cx="8229600" cy="5262979"/>
          </a:xfrm>
          <a:prstGeom prst="rect">
            <a:avLst/>
          </a:prstGeom>
          <a:noFill/>
        </p:spPr>
        <p:txBody>
          <a:bodyPr wrap="square" rtlCol="0">
            <a:spAutoFit/>
          </a:bodyPr>
          <a:lstStyle/>
          <a:p>
            <a:pPr marL="285750" indent="-285750">
              <a:buFont typeface="Arial"/>
              <a:buChar char="•"/>
            </a:pPr>
            <a:r>
              <a:rPr lang="en-US" sz="2400" dirty="0" smtClean="0">
                <a:cs typeface="Tahoma"/>
              </a:rPr>
              <a:t>CMAQ </a:t>
            </a:r>
            <a:r>
              <a:rPr lang="en-US" sz="2400" i="1" dirty="0" smtClean="0">
                <a:cs typeface="Tahoma"/>
              </a:rPr>
              <a:t>chemical transport model: </a:t>
            </a:r>
            <a:r>
              <a:rPr lang="en-US" sz="2400" dirty="0" smtClean="0">
                <a:cs typeface="Tahoma"/>
              </a:rPr>
              <a:t>gridded air quality model predictions as a spatio-temporal covariate:</a:t>
            </a:r>
          </a:p>
          <a:p>
            <a:pPr marL="800100" lvl="1" indent="-342900">
              <a:buFont typeface="Courier New"/>
              <a:buChar char="o"/>
            </a:pPr>
            <a:r>
              <a:rPr lang="en-US" sz="2400" dirty="0" smtClean="0">
                <a:cs typeface="Tahoma"/>
              </a:rPr>
              <a:t>Must</a:t>
            </a:r>
            <a:r>
              <a:rPr lang="en-US" sz="2400" i="1" dirty="0" smtClean="0">
                <a:cs typeface="Tahoma"/>
              </a:rPr>
              <a:t> map CMAQ grid predictions to point observations </a:t>
            </a:r>
            <a:r>
              <a:rPr lang="en-US" sz="2400" dirty="0" smtClean="0">
                <a:cs typeface="Tahoma"/>
              </a:rPr>
              <a:t>and get clever to permit coefficient </a:t>
            </a:r>
            <a:r>
              <a:rPr lang="en-US" sz="2400" dirty="0" err="1" smtClean="0">
                <a:latin typeface="Times"/>
                <a:cs typeface="Times"/>
              </a:rPr>
              <a:t>γ</a:t>
            </a:r>
            <a:r>
              <a:rPr lang="en-US" sz="2400" dirty="0" smtClean="0">
                <a:cs typeface="Tahoma"/>
              </a:rPr>
              <a:t> of CMAQ predictions </a:t>
            </a:r>
            <a:r>
              <a:rPr lang="en-US" sz="2400" i="1" dirty="0" smtClean="0">
                <a:latin typeface="Times"/>
                <a:cs typeface="Times"/>
              </a:rPr>
              <a:t>M(</a:t>
            </a:r>
            <a:r>
              <a:rPr lang="en-US" sz="2400" i="1" dirty="0" err="1">
                <a:latin typeface="Times"/>
                <a:cs typeface="Times"/>
              </a:rPr>
              <a:t>s,t</a:t>
            </a:r>
            <a:r>
              <a:rPr lang="en-US" sz="2400" i="1" dirty="0" smtClean="0">
                <a:latin typeface="Times"/>
                <a:cs typeface="Times"/>
              </a:rPr>
              <a:t>) </a:t>
            </a:r>
            <a:r>
              <a:rPr lang="en-US" sz="2400" dirty="0" smtClean="0">
                <a:cs typeface="Tahoma"/>
              </a:rPr>
              <a:t>to vary spatially, representing </a:t>
            </a:r>
            <a:r>
              <a:rPr lang="en-US" sz="2400" i="1" dirty="0" smtClean="0">
                <a:cs typeface="Tahoma"/>
              </a:rPr>
              <a:t>sub-grid scale spatial variability</a:t>
            </a:r>
            <a:r>
              <a:rPr lang="en-US" sz="2400" dirty="0" smtClean="0">
                <a:cs typeface="Tahoma"/>
              </a:rPr>
              <a:t>: incorporate a LUR model for the coefficient </a:t>
            </a:r>
            <a:r>
              <a:rPr lang="en-US" sz="2400" dirty="0" err="1">
                <a:latin typeface="Times"/>
                <a:cs typeface="Times"/>
              </a:rPr>
              <a:t>γ</a:t>
            </a:r>
            <a:r>
              <a:rPr lang="en-US" sz="2400" dirty="0" smtClean="0">
                <a:cs typeface="Tahoma"/>
              </a:rPr>
              <a:t>.</a:t>
            </a:r>
          </a:p>
          <a:p>
            <a:pPr marL="342900" indent="-342900">
              <a:buFont typeface="Arial"/>
              <a:buChar char="•"/>
            </a:pPr>
            <a:r>
              <a:rPr lang="en-US" sz="2400" dirty="0" smtClean="0">
                <a:cs typeface="Tahoma"/>
              </a:rPr>
              <a:t>Satellite based aerosol optical depth (AOD) as a spatio-temporal covariate.  Irregular gridded data full of missing data due to satellite path and meteorology (clouds, snow).</a:t>
            </a:r>
          </a:p>
          <a:p>
            <a:pPr marL="800100" lvl="1" indent="-342900">
              <a:buFont typeface="Arial"/>
              <a:buChar char="•"/>
            </a:pPr>
            <a:r>
              <a:rPr lang="en-US" sz="2400" dirty="0" smtClean="0">
                <a:cs typeface="Tahoma"/>
              </a:rPr>
              <a:t>Practical strategies to fill in missing data and </a:t>
            </a:r>
            <a:r>
              <a:rPr lang="en-US" sz="2400" i="1" dirty="0" smtClean="0">
                <a:cs typeface="Tahoma"/>
              </a:rPr>
              <a:t>calibrate</a:t>
            </a:r>
            <a:r>
              <a:rPr lang="en-US" sz="2400" dirty="0" smtClean="0">
                <a:cs typeface="Tahoma"/>
              </a:rPr>
              <a:t> the coefficient of AOD to vary spatially due to influences of meteorology and other factors</a:t>
            </a:r>
          </a:p>
          <a:p>
            <a:pPr marL="342900" indent="-342900">
              <a:buFont typeface="Arial"/>
              <a:buChar char="•"/>
            </a:pPr>
            <a:r>
              <a:rPr lang="en-US" sz="2400" dirty="0" smtClean="0">
                <a:cs typeface="Tahoma"/>
              </a:rPr>
              <a:t>Models for daily time scale, with or without incorporating meteorology.</a:t>
            </a:r>
            <a:endParaRPr lang="en-US" sz="2400" dirty="0">
              <a:cs typeface="Tahoma"/>
            </a:endParaRPr>
          </a:p>
        </p:txBody>
      </p:sp>
      <p:sp>
        <p:nvSpPr>
          <p:cNvPr id="4" name="TextBox 3"/>
          <p:cNvSpPr txBox="1"/>
          <p:nvPr/>
        </p:nvSpPr>
        <p:spPr>
          <a:xfrm>
            <a:off x="533400" y="838200"/>
            <a:ext cx="8077200" cy="584775"/>
          </a:xfrm>
          <a:prstGeom prst="rect">
            <a:avLst/>
          </a:prstGeom>
          <a:noFill/>
        </p:spPr>
        <p:txBody>
          <a:bodyPr wrap="square" rtlCol="0">
            <a:spAutoFit/>
          </a:bodyPr>
          <a:lstStyle/>
          <a:p>
            <a:r>
              <a:rPr lang="en-US" sz="3200" dirty="0" smtClean="0">
                <a:solidFill>
                  <a:srgbClr val="800000"/>
                </a:solidFill>
                <a:latin typeface="Courier" charset="0"/>
                <a:ea typeface="Courier" charset="0"/>
                <a:cs typeface="Courier" charset="0"/>
              </a:rPr>
              <a:t>5</a:t>
            </a:r>
            <a:r>
              <a:rPr lang="en-US" sz="3200" dirty="0" smtClean="0">
                <a:solidFill>
                  <a:srgbClr val="800000"/>
                </a:solidFill>
                <a:latin typeface="+mj-lt"/>
                <a:cs typeface="Tahoma"/>
              </a:rPr>
              <a:t>.  Gridded </a:t>
            </a:r>
            <a:r>
              <a:rPr lang="en-US" sz="3200" dirty="0" err="1" smtClean="0">
                <a:solidFill>
                  <a:srgbClr val="800000"/>
                </a:solidFill>
                <a:latin typeface="+mj-lt"/>
                <a:cs typeface="Tahoma"/>
              </a:rPr>
              <a:t>spatio</a:t>
            </a:r>
            <a:r>
              <a:rPr lang="en-US" sz="3200" dirty="0" smtClean="0">
                <a:solidFill>
                  <a:srgbClr val="800000"/>
                </a:solidFill>
                <a:latin typeface="+mj-lt"/>
                <a:cs typeface="Tahoma"/>
              </a:rPr>
              <a:t>-temporal covariates</a:t>
            </a:r>
            <a:endParaRPr lang="en-US" sz="3200" dirty="0">
              <a:solidFill>
                <a:srgbClr val="800000"/>
              </a:solidFill>
              <a:latin typeface="+mj-lt"/>
              <a:cs typeface="Tahoma"/>
            </a:endParaRPr>
          </a:p>
        </p:txBody>
      </p:sp>
    </p:spTree>
    <p:extLst>
      <p:ext uri="{BB962C8B-B14F-4D97-AF65-F5344CB8AC3E}">
        <p14:creationId xmlns:p14="http://schemas.microsoft.com/office/powerpoint/2010/main" val="224063227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2286000"/>
          </a:xfrm>
        </p:spPr>
        <p:txBody>
          <a:bodyPr/>
          <a:lstStyle/>
          <a:p>
            <a:r>
              <a:rPr lang="en-US" sz="2400" b="1" dirty="0">
                <a:solidFill>
                  <a:schemeClr val="bg2"/>
                </a:solidFill>
              </a:rPr>
              <a:t>Combining Land Use Regression and Chemical Transport Modeling in a Spatio-temporal </a:t>
            </a:r>
            <a:r>
              <a:rPr lang="en-US" sz="2400" b="1" dirty="0" err="1">
                <a:solidFill>
                  <a:schemeClr val="bg2"/>
                </a:solidFill>
              </a:rPr>
              <a:t>Geostatistical</a:t>
            </a:r>
            <a:r>
              <a:rPr lang="en-US" sz="2400" b="1" dirty="0">
                <a:solidFill>
                  <a:schemeClr val="bg2"/>
                </a:solidFill>
              </a:rPr>
              <a:t> Model for Ozone and PM</a:t>
            </a:r>
            <a:r>
              <a:rPr lang="en-US" sz="2400" b="1" baseline="-25000" dirty="0">
                <a:solidFill>
                  <a:schemeClr val="bg2"/>
                </a:solidFill>
              </a:rPr>
              <a:t>2.5</a:t>
            </a:r>
            <a:r>
              <a:rPr lang="en-US" sz="2400" b="1" dirty="0">
                <a:solidFill>
                  <a:schemeClr val="bg2"/>
                </a:solidFill>
              </a:rPr>
              <a:t> in Los Angeles, California</a:t>
            </a:r>
            <a:r>
              <a:rPr lang="en-US" sz="2400" dirty="0"/>
              <a:t/>
            </a:r>
            <a:br>
              <a:rPr lang="en-US" sz="2400" dirty="0"/>
            </a:br>
            <a:r>
              <a:rPr lang="en-US" sz="2400" i="1" dirty="0" err="1"/>
              <a:t>Meng</a:t>
            </a:r>
            <a:r>
              <a:rPr lang="en-US" sz="2400" i="1" dirty="0"/>
              <a:t> Wang</a:t>
            </a:r>
            <a:r>
              <a:rPr lang="en-US" sz="2400" i="1" baseline="30000" dirty="0"/>
              <a:t>1</a:t>
            </a:r>
            <a:r>
              <a:rPr lang="en-US" sz="2400" i="1" dirty="0"/>
              <a:t>, Paul D. Sampson</a:t>
            </a:r>
            <a:r>
              <a:rPr lang="en-US" sz="2400" i="1" baseline="30000" dirty="0"/>
              <a:t>2</a:t>
            </a:r>
            <a:r>
              <a:rPr lang="en-US" sz="2400" i="1" dirty="0"/>
              <a:t>, Michael Kleeman</a:t>
            </a:r>
            <a:r>
              <a:rPr lang="en-US" sz="2400" i="1" baseline="30000" dirty="0"/>
              <a:t>3</a:t>
            </a:r>
            <a:r>
              <a:rPr lang="en-US" sz="2400" i="1" dirty="0"/>
              <a:t>, Joshua P. Keller</a:t>
            </a:r>
            <a:r>
              <a:rPr lang="en-US" sz="2400" i="1" baseline="30000" dirty="0"/>
              <a:t>4</a:t>
            </a:r>
            <a:r>
              <a:rPr lang="en-US" sz="2400" i="1" dirty="0"/>
              <a:t>, Casey Olives</a:t>
            </a:r>
            <a:r>
              <a:rPr lang="en-US" sz="2400" i="1" baseline="30000" dirty="0"/>
              <a:t>1</a:t>
            </a:r>
            <a:r>
              <a:rPr lang="en-US" sz="2400" i="1" dirty="0"/>
              <a:t>, Adam A. Szpiro</a:t>
            </a:r>
            <a:r>
              <a:rPr lang="en-US" sz="2400" i="1" baseline="30000" dirty="0"/>
              <a:t>4</a:t>
            </a:r>
            <a:r>
              <a:rPr lang="en-US" sz="2400" i="1" dirty="0"/>
              <a:t>, </a:t>
            </a:r>
            <a:r>
              <a:rPr lang="en-US" sz="2400" i="1" dirty="0" err="1"/>
              <a:t>Sverre</a:t>
            </a:r>
            <a:r>
              <a:rPr lang="en-US" sz="2400" i="1" dirty="0"/>
              <a:t> Vedal</a:t>
            </a:r>
            <a:r>
              <a:rPr lang="en-US" sz="2400" i="1" baseline="30000" dirty="0"/>
              <a:t>1</a:t>
            </a:r>
            <a:r>
              <a:rPr lang="en-US" sz="2400" i="1" dirty="0"/>
              <a:t>, Joel  D. </a:t>
            </a:r>
            <a:r>
              <a:rPr lang="en-US" sz="2400" i="1" dirty="0" smtClean="0"/>
              <a:t>Kaufman</a:t>
            </a:r>
            <a:r>
              <a:rPr lang="en-US" sz="2400" i="1" baseline="30000" dirty="0" smtClean="0"/>
              <a:t>1</a:t>
            </a:r>
            <a:endParaRPr lang="en-US" sz="2400" dirty="0"/>
          </a:p>
        </p:txBody>
      </p:sp>
      <p:sp>
        <p:nvSpPr>
          <p:cNvPr id="3" name="Content Placeholder 2"/>
          <p:cNvSpPr>
            <a:spLocks noGrp="1"/>
          </p:cNvSpPr>
          <p:nvPr>
            <p:ph idx="1"/>
          </p:nvPr>
        </p:nvSpPr>
        <p:spPr>
          <a:xfrm>
            <a:off x="533400" y="2819400"/>
            <a:ext cx="8229600" cy="3657600"/>
          </a:xfrm>
        </p:spPr>
        <p:txBody>
          <a:bodyPr/>
          <a:lstStyle/>
          <a:p>
            <a:r>
              <a:rPr lang="en-US" sz="2400" dirty="0" smtClean="0"/>
              <a:t>CTM uses deterministic </a:t>
            </a:r>
            <a:r>
              <a:rPr lang="en-US" sz="2400" dirty="0"/>
              <a:t>equations </a:t>
            </a:r>
            <a:r>
              <a:rPr lang="en-US" sz="2400" dirty="0" smtClean="0"/>
              <a:t>with data </a:t>
            </a:r>
            <a:r>
              <a:rPr lang="en-US" sz="2400" dirty="0"/>
              <a:t>on emissions, meteorological conditions and topographical data to dynamically simulate the </a:t>
            </a:r>
            <a:r>
              <a:rPr lang="en-US" sz="2400" dirty="0" err="1"/>
              <a:t>physico</a:t>
            </a:r>
            <a:r>
              <a:rPr lang="en-US" sz="2400" dirty="0"/>
              <a:t>-chemical processes of transport and atmospheric chemistry </a:t>
            </a:r>
            <a:r>
              <a:rPr lang="en-US" sz="2400" dirty="0" smtClean="0"/>
              <a:t>to simulate air </a:t>
            </a:r>
            <a:r>
              <a:rPr lang="en-US" sz="2400" dirty="0"/>
              <a:t>pollution concentrations</a:t>
            </a:r>
            <a:r>
              <a:rPr lang="en-US" sz="2400" dirty="0" smtClean="0"/>
              <a:t>.</a:t>
            </a:r>
            <a:r>
              <a:rPr lang="en-US" sz="2400" dirty="0"/>
              <a:t> </a:t>
            </a:r>
            <a:endParaRPr lang="en-US" sz="2400" dirty="0" smtClean="0"/>
          </a:p>
          <a:p>
            <a:r>
              <a:rPr lang="en-US" sz="2400" dirty="0"/>
              <a:t>R</a:t>
            </a:r>
            <a:r>
              <a:rPr lang="en-US" sz="2400" dirty="0" smtClean="0"/>
              <a:t>elatively </a:t>
            </a:r>
            <a:r>
              <a:rPr lang="en-US" sz="2400" dirty="0"/>
              <a:t>coarse spatial resolution of a CTM (≥ 4 km) </a:t>
            </a:r>
            <a:r>
              <a:rPr lang="en-US" sz="2400" dirty="0" smtClean="0"/>
              <a:t>cannot represent </a:t>
            </a:r>
            <a:r>
              <a:rPr lang="en-US" sz="2400" dirty="0"/>
              <a:t>concentrations at very local scales (i.e. meters) for exposure assessment.  </a:t>
            </a:r>
          </a:p>
        </p:txBody>
      </p:sp>
      <p:sp>
        <p:nvSpPr>
          <p:cNvPr id="4" name="Slide Number Placeholder 3"/>
          <p:cNvSpPr>
            <a:spLocks noGrp="1"/>
          </p:cNvSpPr>
          <p:nvPr>
            <p:ph type="sldNum" sz="quarter" idx="12"/>
          </p:nvPr>
        </p:nvSpPr>
        <p:spPr/>
        <p:txBody>
          <a:bodyPr/>
          <a:lstStyle/>
          <a:p>
            <a:fld id="{8C8BA556-F4B1-4072-9E85-1596AA9A7514}" type="slidenum">
              <a:rPr lang="en-US" smtClean="0"/>
              <a:t>38</a:t>
            </a:fld>
            <a:endParaRPr lang="en-US"/>
          </a:p>
        </p:txBody>
      </p:sp>
    </p:spTree>
    <p:extLst>
      <p:ext uri="{BB962C8B-B14F-4D97-AF65-F5344CB8AC3E}">
        <p14:creationId xmlns:p14="http://schemas.microsoft.com/office/powerpoint/2010/main" val="392230477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85799"/>
            <a:ext cx="8229600" cy="609600"/>
          </a:xfrm>
        </p:spPr>
        <p:txBody>
          <a:bodyPr/>
          <a:lstStyle/>
          <a:p>
            <a:r>
              <a:rPr lang="en-US" sz="2800" smtClean="0"/>
              <a:t>Details</a:t>
            </a:r>
            <a:endParaRPr lang="en-US" sz="2800" dirty="0"/>
          </a:p>
        </p:txBody>
      </p:sp>
      <p:sp>
        <p:nvSpPr>
          <p:cNvPr id="3" name="Content Placeholder 2"/>
          <p:cNvSpPr>
            <a:spLocks noGrp="1"/>
          </p:cNvSpPr>
          <p:nvPr>
            <p:ph idx="1"/>
          </p:nvPr>
        </p:nvSpPr>
        <p:spPr>
          <a:xfrm>
            <a:off x="457200" y="1524000"/>
            <a:ext cx="8229600" cy="4952999"/>
          </a:xfrm>
        </p:spPr>
        <p:txBody>
          <a:bodyPr/>
          <a:lstStyle/>
          <a:p>
            <a:r>
              <a:rPr lang="en-US" sz="2400" dirty="0"/>
              <a:t>UC-Davis-California Institute of Technology (UCD-CIT) air quality model to simulate O</a:t>
            </a:r>
            <a:r>
              <a:rPr lang="en-US" sz="2400" baseline="-25000" dirty="0"/>
              <a:t>3</a:t>
            </a:r>
            <a:r>
              <a:rPr lang="en-US" sz="2400" dirty="0"/>
              <a:t> (8-hour averaged) and daily PM</a:t>
            </a:r>
            <a:r>
              <a:rPr lang="en-US" sz="2400" baseline="-25000" dirty="0"/>
              <a:t>2.5</a:t>
            </a:r>
            <a:r>
              <a:rPr lang="en-US" sz="2400" dirty="0"/>
              <a:t> concentrations over the South Coast Air Basin (</a:t>
            </a:r>
            <a:r>
              <a:rPr lang="en-US" sz="2400" dirty="0" err="1"/>
              <a:t>SoCAB</a:t>
            </a:r>
            <a:r>
              <a:rPr lang="en-US" sz="2400" dirty="0"/>
              <a:t>) from 2000 to 2008 </a:t>
            </a:r>
            <a:r>
              <a:rPr lang="en-US" sz="2400" dirty="0" smtClean="0"/>
              <a:t>(Figure below). </a:t>
            </a:r>
          </a:p>
          <a:p>
            <a:r>
              <a:rPr lang="en-US" sz="2400" dirty="0"/>
              <a:t>I</a:t>
            </a:r>
            <a:r>
              <a:rPr lang="en-US" sz="2400" dirty="0" smtClean="0"/>
              <a:t>nverse </a:t>
            </a:r>
            <a:r>
              <a:rPr lang="en-US" sz="2400" dirty="0"/>
              <a:t>distance weighing (IDW) </a:t>
            </a:r>
            <a:r>
              <a:rPr lang="en-US" sz="2400" dirty="0" smtClean="0"/>
              <a:t>mapping of grid </a:t>
            </a:r>
            <a:r>
              <a:rPr lang="en-US" sz="2400" dirty="0"/>
              <a:t>cell O</a:t>
            </a:r>
            <a:r>
              <a:rPr lang="en-US" sz="2400" baseline="-25000" dirty="0"/>
              <a:t>3</a:t>
            </a:r>
            <a:r>
              <a:rPr lang="en-US" sz="2400" dirty="0"/>
              <a:t> and PM</a:t>
            </a:r>
            <a:r>
              <a:rPr lang="en-US" sz="2400" baseline="-25000" dirty="0"/>
              <a:t>2.5</a:t>
            </a:r>
            <a:r>
              <a:rPr lang="en-US" sz="2400" dirty="0"/>
              <a:t> predictions </a:t>
            </a:r>
            <a:r>
              <a:rPr lang="en-US" sz="2400" dirty="0" smtClean="0"/>
              <a:t>to </a:t>
            </a:r>
            <a:r>
              <a:rPr lang="en-US" sz="2400" dirty="0"/>
              <a:t>the monitoring sites. </a:t>
            </a:r>
            <a:endParaRPr lang="en-US" sz="2400" dirty="0" smtClean="0"/>
          </a:p>
          <a:p>
            <a:r>
              <a:rPr lang="en-US" sz="2400" dirty="0" smtClean="0"/>
              <a:t>Two-stage calibration of daily CTM predictions to MESA Air 2-week average observations:</a:t>
            </a:r>
          </a:p>
          <a:p>
            <a:pPr marL="928687" lvl="1" indent="-457200">
              <a:buFont typeface="+mj-lt"/>
              <a:buAutoNum type="arabicPeriod"/>
            </a:pPr>
            <a:r>
              <a:rPr lang="en-US" sz="2000" dirty="0" smtClean="0"/>
              <a:t>Regress daily </a:t>
            </a:r>
            <a:r>
              <a:rPr lang="en-US" sz="2000" dirty="0"/>
              <a:t>average monitoring observations on CTM predictions at each of the AQS and fixed sites, allowing </a:t>
            </a:r>
            <a:r>
              <a:rPr lang="en-US" sz="2000" dirty="0" smtClean="0"/>
              <a:t>slope </a:t>
            </a:r>
            <a:r>
              <a:rPr lang="en-US" sz="2000" dirty="0"/>
              <a:t>and intercept to vary </a:t>
            </a:r>
            <a:r>
              <a:rPr lang="en-US" sz="2000" dirty="0" smtClean="0"/>
              <a:t>from </a:t>
            </a:r>
            <a:r>
              <a:rPr lang="en-US" sz="2000" dirty="0"/>
              <a:t>site to site. </a:t>
            </a:r>
            <a:endParaRPr lang="en-US" sz="2000" dirty="0" smtClean="0"/>
          </a:p>
          <a:p>
            <a:pPr marL="928687" lvl="1" indent="-457200">
              <a:buFont typeface="+mj-lt"/>
              <a:buAutoNum type="arabicPeriod"/>
            </a:pPr>
            <a:r>
              <a:rPr lang="en-US" sz="2000" dirty="0" smtClean="0"/>
              <a:t>Spatial variation </a:t>
            </a:r>
            <a:r>
              <a:rPr lang="en-US" sz="2000" dirty="0"/>
              <a:t>in these calibration slopes and intercepts </a:t>
            </a:r>
            <a:r>
              <a:rPr lang="en-US" sz="2000" dirty="0" smtClean="0"/>
              <a:t>explained </a:t>
            </a:r>
            <a:r>
              <a:rPr lang="en-US" sz="2000" dirty="0"/>
              <a:t>by land use regressions using </a:t>
            </a:r>
            <a:r>
              <a:rPr lang="en-US" sz="2000" dirty="0" smtClean="0"/>
              <a:t>Partial </a:t>
            </a:r>
            <a:r>
              <a:rPr lang="en-US" sz="2000" dirty="0"/>
              <a:t>Least Squares (PLS)</a:t>
            </a:r>
            <a:r>
              <a:rPr lang="en-US" sz="2000" dirty="0" smtClean="0"/>
              <a:t>. </a:t>
            </a:r>
            <a:endParaRPr lang="en-US" sz="2000" dirty="0"/>
          </a:p>
        </p:txBody>
      </p:sp>
      <p:sp>
        <p:nvSpPr>
          <p:cNvPr id="4" name="Slide Number Placeholder 3"/>
          <p:cNvSpPr>
            <a:spLocks noGrp="1"/>
          </p:cNvSpPr>
          <p:nvPr>
            <p:ph type="sldNum" sz="quarter" idx="12"/>
          </p:nvPr>
        </p:nvSpPr>
        <p:spPr/>
        <p:txBody>
          <a:bodyPr/>
          <a:lstStyle/>
          <a:p>
            <a:fld id="{8C8BA556-F4B1-4072-9E85-1596AA9A7514}" type="slidenum">
              <a:rPr lang="en-US" smtClean="0"/>
              <a:t>39</a:t>
            </a:fld>
            <a:endParaRPr lang="en-US"/>
          </a:p>
        </p:txBody>
      </p:sp>
    </p:spTree>
    <p:extLst>
      <p:ext uri="{BB962C8B-B14F-4D97-AF65-F5344CB8AC3E}">
        <p14:creationId xmlns:p14="http://schemas.microsoft.com/office/powerpoint/2010/main" val="10447004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solidFill>
                  <a:schemeClr val="bg2"/>
                </a:solidFill>
              </a:rPr>
              <a:t>Spatio</a:t>
            </a:r>
            <a:r>
              <a:rPr lang="en-US" sz="3200" dirty="0">
                <a:solidFill>
                  <a:schemeClr val="bg2"/>
                </a:solidFill>
              </a:rPr>
              <a:t>-temporal modeling for MESA Air</a:t>
            </a:r>
          </a:p>
        </p:txBody>
      </p:sp>
      <p:sp>
        <p:nvSpPr>
          <p:cNvPr id="3" name="Content Placeholder 2"/>
          <p:cNvSpPr>
            <a:spLocks noGrp="1"/>
          </p:cNvSpPr>
          <p:nvPr>
            <p:ph idx="1"/>
          </p:nvPr>
        </p:nvSpPr>
        <p:spPr>
          <a:xfrm>
            <a:off x="457200" y="1524000"/>
            <a:ext cx="8229600" cy="4800600"/>
          </a:xfrm>
        </p:spPr>
        <p:txBody>
          <a:bodyPr/>
          <a:lstStyle/>
          <a:p>
            <a:r>
              <a:rPr lang="en-US" dirty="0" smtClean="0"/>
              <a:t>2005 – 2009 …</a:t>
            </a:r>
          </a:p>
          <a:p>
            <a:r>
              <a:rPr lang="en-US" dirty="0">
                <a:cs typeface="Tahoma" pitchFamily="34" charset="0"/>
              </a:rPr>
              <a:t>PM</a:t>
            </a:r>
            <a:r>
              <a:rPr lang="en-US" baseline="-25000" dirty="0">
                <a:cs typeface="Tahoma" pitchFamily="34" charset="0"/>
              </a:rPr>
              <a:t>2.5</a:t>
            </a:r>
            <a:r>
              <a:rPr lang="en-US" dirty="0">
                <a:cs typeface="Tahoma" pitchFamily="34" charset="0"/>
              </a:rPr>
              <a:t>, NO</a:t>
            </a:r>
            <a:r>
              <a:rPr lang="en-US" baseline="-25000" dirty="0">
                <a:cs typeface="Tahoma" pitchFamily="34" charset="0"/>
              </a:rPr>
              <a:t>2</a:t>
            </a:r>
            <a:r>
              <a:rPr lang="en-US" dirty="0">
                <a:cs typeface="Tahoma" pitchFamily="34" charset="0"/>
              </a:rPr>
              <a:t>, NO</a:t>
            </a:r>
            <a:r>
              <a:rPr lang="en-US" baseline="-25000" dirty="0">
                <a:cs typeface="Tahoma" pitchFamily="34" charset="0"/>
              </a:rPr>
              <a:t>X</a:t>
            </a:r>
            <a:r>
              <a:rPr lang="en-US" dirty="0">
                <a:cs typeface="Tahoma" pitchFamily="34" charset="0"/>
              </a:rPr>
              <a:t>, </a:t>
            </a:r>
            <a:r>
              <a:rPr lang="en-US" dirty="0" smtClean="0">
                <a:cs typeface="Tahoma" pitchFamily="34" charset="0"/>
              </a:rPr>
              <a:t>BC</a:t>
            </a:r>
            <a:r>
              <a:rPr lang="en-US" dirty="0" smtClean="0">
                <a:solidFill>
                  <a:srgbClr val="000090"/>
                </a:solidFill>
                <a:cs typeface="Tahoma" pitchFamily="34" charset="0"/>
              </a:rPr>
              <a:t>, O</a:t>
            </a:r>
            <a:r>
              <a:rPr lang="en-US" baseline="-25000" dirty="0" smtClean="0">
                <a:solidFill>
                  <a:srgbClr val="000090"/>
                </a:solidFill>
                <a:cs typeface="Tahoma" pitchFamily="34" charset="0"/>
              </a:rPr>
              <a:t>3</a:t>
            </a:r>
            <a:endParaRPr lang="en-US" dirty="0" smtClean="0">
              <a:solidFill>
                <a:srgbClr val="000090"/>
              </a:solidFill>
            </a:endParaRPr>
          </a:p>
          <a:p>
            <a:r>
              <a:rPr lang="en-US" dirty="0" smtClean="0"/>
              <a:t>2-week measurements</a:t>
            </a:r>
          </a:p>
          <a:p>
            <a:pPr lvl="1"/>
            <a:r>
              <a:rPr lang="en-US" sz="2400" b="1" dirty="0" smtClean="0"/>
              <a:t>Fixed </a:t>
            </a:r>
            <a:r>
              <a:rPr lang="en-US" sz="2400" dirty="0" smtClean="0"/>
              <a:t>Sites </a:t>
            </a:r>
          </a:p>
          <a:p>
            <a:pPr lvl="2"/>
            <a:r>
              <a:rPr lang="en-US" dirty="0"/>
              <a:t>3</a:t>
            </a:r>
            <a:r>
              <a:rPr lang="en-US" dirty="0" smtClean="0"/>
              <a:t> – 7 in each of 5 cities, </a:t>
            </a:r>
            <a:r>
              <a:rPr lang="en-US" dirty="0" smtClean="0">
                <a:latin typeface="Arial"/>
                <a:cs typeface="Arial"/>
              </a:rPr>
              <a:t>1</a:t>
            </a:r>
            <a:r>
              <a:rPr lang="en-US" dirty="0" smtClean="0"/>
              <a:t> collocated with AQS site</a:t>
            </a:r>
          </a:p>
          <a:p>
            <a:pPr lvl="1"/>
            <a:r>
              <a:rPr lang="en-US" sz="2400" b="1" dirty="0" smtClean="0"/>
              <a:t>Home </a:t>
            </a:r>
            <a:r>
              <a:rPr lang="en-US" sz="2400" dirty="0" smtClean="0"/>
              <a:t>Outdoor</a:t>
            </a:r>
            <a:r>
              <a:rPr lang="en-US" sz="2400" b="1" dirty="0" smtClean="0"/>
              <a:t> </a:t>
            </a:r>
            <a:r>
              <a:rPr lang="en-US" sz="2400" dirty="0" smtClean="0"/>
              <a:t>Sites</a:t>
            </a:r>
          </a:p>
          <a:p>
            <a:pPr lvl="2"/>
            <a:r>
              <a:rPr lang="en-US" dirty="0" smtClean="0">
                <a:latin typeface="Arial"/>
                <a:cs typeface="Arial"/>
              </a:rPr>
              <a:t>1</a:t>
            </a:r>
            <a:r>
              <a:rPr lang="en-US" dirty="0" smtClean="0"/>
              <a:t> – </a:t>
            </a:r>
            <a:r>
              <a:rPr lang="en-US" dirty="0"/>
              <a:t>3</a:t>
            </a:r>
            <a:r>
              <a:rPr lang="en-US" dirty="0" smtClean="0"/>
              <a:t> measurements (each a 2-wk </a:t>
            </a:r>
            <a:r>
              <a:rPr lang="en-US" dirty="0" err="1" smtClean="0"/>
              <a:t>ave</a:t>
            </a:r>
            <a:r>
              <a:rPr lang="en-US" dirty="0" smtClean="0"/>
              <a:t>) from ~100 participant residence locations in each city</a:t>
            </a:r>
          </a:p>
          <a:p>
            <a:pPr lvl="1"/>
            <a:r>
              <a:rPr lang="en-US" sz="2400" b="1" dirty="0" smtClean="0"/>
              <a:t>Snapshot</a:t>
            </a:r>
            <a:r>
              <a:rPr lang="en-US" sz="2400" dirty="0" smtClean="0"/>
              <a:t> Sites (NO</a:t>
            </a:r>
            <a:r>
              <a:rPr lang="en-US" sz="2400" baseline="-25000" dirty="0" smtClean="0"/>
              <a:t>X</a:t>
            </a:r>
            <a:r>
              <a:rPr lang="en-US" sz="2400" dirty="0" smtClean="0"/>
              <a:t> </a:t>
            </a:r>
            <a:r>
              <a:rPr lang="en-US" sz="2400" dirty="0"/>
              <a:t>and NO</a:t>
            </a:r>
            <a:r>
              <a:rPr lang="en-US" sz="2400" baseline="-25000" dirty="0"/>
              <a:t>2</a:t>
            </a:r>
            <a:r>
              <a:rPr lang="en-US" sz="2400" dirty="0"/>
              <a:t> </a:t>
            </a:r>
            <a:r>
              <a:rPr lang="en-US" sz="2400" dirty="0" smtClean="0"/>
              <a:t>only)</a:t>
            </a:r>
          </a:p>
          <a:p>
            <a:pPr lvl="2"/>
            <a:r>
              <a:rPr lang="en-US" dirty="0"/>
              <a:t>Clusters around </a:t>
            </a:r>
            <a:r>
              <a:rPr lang="en-US" dirty="0" smtClean="0"/>
              <a:t>roadways</a:t>
            </a:r>
            <a:endParaRPr lang="en-US" dirty="0"/>
          </a:p>
          <a:p>
            <a:pPr lvl="2"/>
            <a:endParaRPr lang="en-US" dirty="0"/>
          </a:p>
          <a:p>
            <a:pPr lvl="1"/>
            <a:endParaRPr lang="en-US" b="1" dirty="0" smtClean="0"/>
          </a:p>
          <a:p>
            <a:pPr lvl="1"/>
            <a:endParaRPr lang="en-US" dirty="0"/>
          </a:p>
        </p:txBody>
      </p:sp>
      <p:sp>
        <p:nvSpPr>
          <p:cNvPr id="4" name="Slide Number Placeholder 3"/>
          <p:cNvSpPr>
            <a:spLocks noGrp="1"/>
          </p:cNvSpPr>
          <p:nvPr>
            <p:ph type="sldNum" sz="quarter" idx="12"/>
          </p:nvPr>
        </p:nvSpPr>
        <p:spPr/>
        <p:txBody>
          <a:bodyPr/>
          <a:lstStyle/>
          <a:p>
            <a:fld id="{8C8BA556-F4B1-4072-9E85-1596AA9A7514}" type="slidenum">
              <a:rPr lang="en-US" smtClean="0"/>
              <a:t>4</a:t>
            </a:fld>
            <a:endParaRPr lang="en-US"/>
          </a:p>
        </p:txBody>
      </p:sp>
    </p:spTree>
    <p:extLst>
      <p:ext uri="{BB962C8B-B14F-4D97-AF65-F5344CB8AC3E}">
        <p14:creationId xmlns:p14="http://schemas.microsoft.com/office/powerpoint/2010/main" val="15108319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8C8BA556-F4B1-4072-9E85-1596AA9A7514}" type="slidenum">
              <a:rPr lang="en-US" smtClean="0"/>
              <a:t>40</a:t>
            </a:fld>
            <a:endParaRPr lang="en-US"/>
          </a:p>
        </p:txBody>
      </p:sp>
      <p:pic>
        <p:nvPicPr>
          <p:cNvPr id="3" name="Picture 2" descr="Figure 1 Map CMAQ grids prediction.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384300"/>
            <a:ext cx="9144000" cy="4073306"/>
          </a:xfrm>
          <a:prstGeom prst="rect">
            <a:avLst/>
          </a:prstGeom>
        </p:spPr>
      </p:pic>
      <p:sp>
        <p:nvSpPr>
          <p:cNvPr id="4" name="TextBox 3"/>
          <p:cNvSpPr txBox="1"/>
          <p:nvPr/>
        </p:nvSpPr>
        <p:spPr>
          <a:xfrm>
            <a:off x="304800" y="5715000"/>
            <a:ext cx="8077200" cy="923330"/>
          </a:xfrm>
          <a:prstGeom prst="rect">
            <a:avLst/>
          </a:prstGeom>
          <a:noFill/>
        </p:spPr>
        <p:txBody>
          <a:bodyPr wrap="square" rtlCol="0">
            <a:spAutoFit/>
          </a:bodyPr>
          <a:lstStyle/>
          <a:p>
            <a:r>
              <a:rPr lang="en-US" dirty="0"/>
              <a:t>Figure 1. </a:t>
            </a:r>
            <a:r>
              <a:rPr lang="en-US" dirty="0" smtClean="0"/>
              <a:t> Long-term </a:t>
            </a:r>
            <a:r>
              <a:rPr lang="en-US" dirty="0"/>
              <a:t>average of (a) O3 (daily 8 h maximum) and (b) PM2.5 (daily 24 h average) concentrations estimated by CTM with </a:t>
            </a:r>
            <a:r>
              <a:rPr lang="en-US" dirty="0" smtClean="0"/>
              <a:t>4x4 km resolution </a:t>
            </a:r>
            <a:r>
              <a:rPr lang="en-US" dirty="0"/>
              <a:t>and distribution of monitoring sites</a:t>
            </a:r>
            <a:r>
              <a:rPr lang="en-US" dirty="0" smtClean="0"/>
              <a:t>.</a:t>
            </a:r>
            <a:endParaRPr lang="en-US" dirty="0"/>
          </a:p>
        </p:txBody>
      </p:sp>
    </p:spTree>
    <p:extLst>
      <p:ext uri="{BB962C8B-B14F-4D97-AF65-F5344CB8AC3E}">
        <p14:creationId xmlns:p14="http://schemas.microsoft.com/office/powerpoint/2010/main" val="411845779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8C8BA556-F4B1-4072-9E85-1596AA9A7514}" type="slidenum">
              <a:rPr lang="en-US" smtClean="0"/>
              <a:t>41</a:t>
            </a:fld>
            <a:endParaRPr lang="en-US"/>
          </a:p>
        </p:txBody>
      </p:sp>
      <p:graphicFrame>
        <p:nvGraphicFramePr>
          <p:cNvPr id="3" name="Object 2"/>
          <p:cNvGraphicFramePr>
            <a:graphicFrameLocks noChangeAspect="1"/>
          </p:cNvGraphicFramePr>
          <p:nvPr>
            <p:extLst>
              <p:ext uri="{D42A27DB-BD31-4B8C-83A1-F6EECF244321}">
                <p14:modId xmlns:p14="http://schemas.microsoft.com/office/powerpoint/2010/main" val="573283136"/>
              </p:ext>
            </p:extLst>
          </p:nvPr>
        </p:nvGraphicFramePr>
        <p:xfrm>
          <a:off x="367862" y="1142999"/>
          <a:ext cx="8688554" cy="4724401"/>
        </p:xfrm>
        <a:graphic>
          <a:graphicData uri="http://schemas.openxmlformats.org/presentationml/2006/ole">
            <mc:AlternateContent xmlns:mc="http://schemas.openxmlformats.org/markup-compatibility/2006">
              <mc:Choice xmlns:v="urn:schemas-microsoft-com:vml" Requires="v">
                <p:oleObj spid="_x0000_s18558" name="Document" r:id="rId3" imgW="6096000" imgH="3314700" progId="Word.Document.12">
                  <p:embed/>
                </p:oleObj>
              </mc:Choice>
              <mc:Fallback>
                <p:oleObj name="Document" r:id="rId3" imgW="6096000" imgH="3314700" progId="Word.Document.12">
                  <p:embed/>
                  <p:pic>
                    <p:nvPicPr>
                      <p:cNvPr id="0" name=""/>
                      <p:cNvPicPr/>
                      <p:nvPr/>
                    </p:nvPicPr>
                    <p:blipFill>
                      <a:blip r:embed="rId4"/>
                      <a:stretch>
                        <a:fillRect/>
                      </a:stretch>
                    </p:blipFill>
                    <p:spPr>
                      <a:xfrm>
                        <a:off x="367862" y="1142999"/>
                        <a:ext cx="8688554" cy="4724401"/>
                      </a:xfrm>
                      <a:prstGeom prst="rect">
                        <a:avLst/>
                      </a:prstGeom>
                    </p:spPr>
                  </p:pic>
                </p:oleObj>
              </mc:Fallback>
            </mc:AlternateContent>
          </a:graphicData>
        </a:graphic>
      </p:graphicFrame>
    </p:spTree>
    <p:extLst>
      <p:ext uri="{BB962C8B-B14F-4D97-AF65-F5344CB8AC3E}">
        <p14:creationId xmlns:p14="http://schemas.microsoft.com/office/powerpoint/2010/main" val="95711068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8C8BA556-F4B1-4072-9E85-1596AA9A7514}" type="slidenum">
              <a:rPr lang="en-US" smtClean="0"/>
              <a:t>42</a:t>
            </a:fld>
            <a:endParaRPr lang="en-US"/>
          </a:p>
        </p:txBody>
      </p:sp>
      <p:pic>
        <p:nvPicPr>
          <p:cNvPr id="3" name="Picture 2"/>
          <p:cNvPicPr>
            <a:picLocks noChangeAspect="1"/>
          </p:cNvPicPr>
          <p:nvPr/>
        </p:nvPicPr>
        <p:blipFill>
          <a:blip r:embed="rId2"/>
          <a:stretch>
            <a:fillRect/>
          </a:stretch>
        </p:blipFill>
        <p:spPr>
          <a:xfrm>
            <a:off x="1828800" y="159025"/>
            <a:ext cx="5791200" cy="6641657"/>
          </a:xfrm>
          <a:prstGeom prst="rect">
            <a:avLst/>
          </a:prstGeom>
        </p:spPr>
      </p:pic>
    </p:spTree>
    <p:extLst>
      <p:ext uri="{BB962C8B-B14F-4D97-AF65-F5344CB8AC3E}">
        <p14:creationId xmlns:p14="http://schemas.microsoft.com/office/powerpoint/2010/main" val="198019293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8C8BA556-F4B1-4072-9E85-1596AA9A7514}" type="slidenum">
              <a:rPr lang="en-US" smtClean="0"/>
              <a:t>43</a:t>
            </a:fld>
            <a:endParaRPr lang="en-US"/>
          </a:p>
        </p:txBody>
      </p:sp>
      <p:graphicFrame>
        <p:nvGraphicFramePr>
          <p:cNvPr id="4" name="Object 3"/>
          <p:cNvGraphicFramePr>
            <a:graphicFrameLocks noChangeAspect="1"/>
          </p:cNvGraphicFramePr>
          <p:nvPr>
            <p:extLst>
              <p:ext uri="{D42A27DB-BD31-4B8C-83A1-F6EECF244321}">
                <p14:modId xmlns:p14="http://schemas.microsoft.com/office/powerpoint/2010/main" val="2851311729"/>
              </p:ext>
            </p:extLst>
          </p:nvPr>
        </p:nvGraphicFramePr>
        <p:xfrm>
          <a:off x="457200" y="609600"/>
          <a:ext cx="8534400" cy="5967142"/>
        </p:xfrm>
        <a:graphic>
          <a:graphicData uri="http://schemas.openxmlformats.org/presentationml/2006/ole">
            <mc:AlternateContent xmlns:mc="http://schemas.openxmlformats.org/markup-compatibility/2006">
              <mc:Choice xmlns:v="urn:schemas-microsoft-com:vml" Requires="v">
                <p:oleObj spid="_x0000_s17534" name="Document" r:id="rId4" imgW="6248400" imgH="4368800" progId="Word.Document.12">
                  <p:embed/>
                </p:oleObj>
              </mc:Choice>
              <mc:Fallback>
                <p:oleObj name="Document" r:id="rId4" imgW="6248400" imgH="4368800" progId="Word.Document.12">
                  <p:embed/>
                  <p:pic>
                    <p:nvPicPr>
                      <p:cNvPr id="0" name=""/>
                      <p:cNvPicPr/>
                      <p:nvPr/>
                    </p:nvPicPr>
                    <p:blipFill>
                      <a:blip r:embed="rId5"/>
                      <a:stretch>
                        <a:fillRect/>
                      </a:stretch>
                    </p:blipFill>
                    <p:spPr>
                      <a:xfrm>
                        <a:off x="457200" y="609600"/>
                        <a:ext cx="8534400" cy="5967142"/>
                      </a:xfrm>
                      <a:prstGeom prst="rect">
                        <a:avLst/>
                      </a:prstGeom>
                    </p:spPr>
                  </p:pic>
                </p:oleObj>
              </mc:Fallback>
            </mc:AlternateContent>
          </a:graphicData>
        </a:graphic>
      </p:graphicFrame>
    </p:spTree>
    <p:extLst>
      <p:ext uri="{BB962C8B-B14F-4D97-AF65-F5344CB8AC3E}">
        <p14:creationId xmlns:p14="http://schemas.microsoft.com/office/powerpoint/2010/main" val="57490222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8C8BA556-F4B1-4072-9E85-1596AA9A7514}" type="slidenum">
              <a:rPr lang="en-US" smtClean="0"/>
              <a:t>44</a:t>
            </a:fld>
            <a:endParaRPr lang="en-US"/>
          </a:p>
        </p:txBody>
      </p:sp>
      <p:pic>
        <p:nvPicPr>
          <p:cNvPr id="3" name="Picture 2" descr="Long-term Ozone predictions in LA.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0200" y="0"/>
            <a:ext cx="8461248" cy="6851904"/>
          </a:xfrm>
          <a:prstGeom prst="rect">
            <a:avLst/>
          </a:prstGeom>
        </p:spPr>
      </p:pic>
      <p:sp>
        <p:nvSpPr>
          <p:cNvPr id="4" name="TextBox 3"/>
          <p:cNvSpPr txBox="1"/>
          <p:nvPr/>
        </p:nvSpPr>
        <p:spPr>
          <a:xfrm>
            <a:off x="1143000" y="76200"/>
            <a:ext cx="6781800" cy="830997"/>
          </a:xfrm>
          <a:prstGeom prst="rect">
            <a:avLst/>
          </a:prstGeom>
          <a:noFill/>
        </p:spPr>
        <p:txBody>
          <a:bodyPr wrap="square" rtlCol="0">
            <a:spAutoFit/>
          </a:bodyPr>
          <a:lstStyle/>
          <a:p>
            <a:r>
              <a:rPr lang="en-US" sz="2400" b="1" dirty="0" smtClean="0"/>
              <a:t>Long-term average O3 predictions from the composite LUR-CTM Spatio-temporal model</a:t>
            </a:r>
            <a:endParaRPr lang="en-US" sz="2400" b="1" dirty="0"/>
          </a:p>
        </p:txBody>
      </p:sp>
    </p:spTree>
    <p:extLst>
      <p:ext uri="{BB962C8B-B14F-4D97-AF65-F5344CB8AC3E}">
        <p14:creationId xmlns:p14="http://schemas.microsoft.com/office/powerpoint/2010/main" val="153328982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8C8BA556-F4B1-4072-9E85-1596AA9A7514}" type="slidenum">
              <a:rPr lang="en-US" smtClean="0"/>
              <a:t>45</a:t>
            </a:fld>
            <a:endParaRPr lang="en-US"/>
          </a:p>
        </p:txBody>
      </p:sp>
      <p:pic>
        <p:nvPicPr>
          <p:cNvPr id="3" name="Picture 2" descr="Figure 3 Prediction of (LUR+CMAQ)-LUR alone.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52800" y="952501"/>
            <a:ext cx="5159827" cy="5943599"/>
          </a:xfrm>
          <a:prstGeom prst="rect">
            <a:avLst/>
          </a:prstGeom>
        </p:spPr>
      </p:pic>
      <p:sp>
        <p:nvSpPr>
          <p:cNvPr id="4" name="TextBox 3"/>
          <p:cNvSpPr txBox="1"/>
          <p:nvPr/>
        </p:nvSpPr>
        <p:spPr>
          <a:xfrm>
            <a:off x="304800" y="533400"/>
            <a:ext cx="8382000" cy="830997"/>
          </a:xfrm>
          <a:prstGeom prst="rect">
            <a:avLst/>
          </a:prstGeom>
          <a:noFill/>
        </p:spPr>
        <p:txBody>
          <a:bodyPr wrap="square" rtlCol="0">
            <a:spAutoFit/>
          </a:bodyPr>
          <a:lstStyle/>
          <a:p>
            <a:r>
              <a:rPr lang="en-US" sz="2400" dirty="0" smtClean="0"/>
              <a:t>Differences between composite LUR-CTM ST model and LUR ST model alone.</a:t>
            </a:r>
          </a:p>
        </p:txBody>
      </p:sp>
      <p:sp>
        <p:nvSpPr>
          <p:cNvPr id="5" name="TextBox 4"/>
          <p:cNvSpPr txBox="1"/>
          <p:nvPr/>
        </p:nvSpPr>
        <p:spPr>
          <a:xfrm>
            <a:off x="304800" y="1676400"/>
            <a:ext cx="2819400" cy="3416320"/>
          </a:xfrm>
          <a:prstGeom prst="rect">
            <a:avLst/>
          </a:prstGeom>
          <a:noFill/>
        </p:spPr>
        <p:txBody>
          <a:bodyPr wrap="square" rtlCol="0">
            <a:spAutoFit/>
          </a:bodyPr>
          <a:lstStyle/>
          <a:p>
            <a:r>
              <a:rPr lang="en-US" dirty="0"/>
              <a:t>Levels of O3 estimates were substantially higher in the rural areas and lower in urban areas by hybrid model than those by LUR </a:t>
            </a:r>
            <a:r>
              <a:rPr lang="en-US" dirty="0" smtClean="0"/>
              <a:t>model alone.</a:t>
            </a:r>
          </a:p>
          <a:p>
            <a:r>
              <a:rPr lang="en-US" dirty="0"/>
              <a:t>L</a:t>
            </a:r>
            <a:r>
              <a:rPr lang="en-US" dirty="0" smtClean="0"/>
              <a:t>evels </a:t>
            </a:r>
            <a:r>
              <a:rPr lang="en-US" dirty="0"/>
              <a:t>of PM2.5 estimates were slightly higher in a large region across the Los Angeles area, except the mountain area.</a:t>
            </a:r>
          </a:p>
          <a:p>
            <a:endParaRPr lang="en-US" dirty="0"/>
          </a:p>
        </p:txBody>
      </p:sp>
    </p:spTree>
    <p:extLst>
      <p:ext uri="{BB962C8B-B14F-4D97-AF65-F5344CB8AC3E}">
        <p14:creationId xmlns:p14="http://schemas.microsoft.com/office/powerpoint/2010/main" val="423983996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solidFill>
                  <a:schemeClr val="bg2"/>
                </a:solidFill>
                <a:latin typeface="Courier" charset="0"/>
                <a:ea typeface="Courier" charset="0"/>
                <a:cs typeface="Courier" charset="0"/>
              </a:rPr>
              <a:t>6</a:t>
            </a:r>
            <a:r>
              <a:rPr lang="en-US" sz="3200" dirty="0" smtClean="0">
                <a:solidFill>
                  <a:schemeClr val="bg2"/>
                </a:solidFill>
              </a:rPr>
              <a:t>. Summary and wish list:</a:t>
            </a:r>
            <a:endParaRPr lang="en-US" sz="3200" dirty="0">
              <a:solidFill>
                <a:schemeClr val="bg2"/>
              </a:solidFill>
            </a:endParaRPr>
          </a:p>
        </p:txBody>
      </p:sp>
      <p:sp>
        <p:nvSpPr>
          <p:cNvPr id="3" name="Content Placeholder 2"/>
          <p:cNvSpPr>
            <a:spLocks noGrp="1"/>
          </p:cNvSpPr>
          <p:nvPr>
            <p:ph idx="1"/>
          </p:nvPr>
        </p:nvSpPr>
        <p:spPr>
          <a:xfrm>
            <a:off x="457200" y="1593574"/>
            <a:ext cx="8229600" cy="5105400"/>
          </a:xfrm>
        </p:spPr>
        <p:txBody>
          <a:bodyPr/>
          <a:lstStyle/>
          <a:p>
            <a:r>
              <a:rPr lang="en-US" sz="2800" dirty="0"/>
              <a:t>Spatiotemporal </a:t>
            </a:r>
            <a:r>
              <a:rPr lang="en-US" sz="2800" dirty="0" smtClean="0"/>
              <a:t>model summary</a:t>
            </a:r>
            <a:endParaRPr lang="en-US" sz="2800" dirty="0"/>
          </a:p>
          <a:p>
            <a:pPr lvl="1"/>
            <a:r>
              <a:rPr lang="en-US" sz="2400" dirty="0"/>
              <a:t>Incorporates cohort-specific monitoring data</a:t>
            </a:r>
          </a:p>
          <a:p>
            <a:pPr lvl="1"/>
            <a:r>
              <a:rPr lang="en-US" sz="2400" dirty="0"/>
              <a:t>Allows for unbalanced monitoring design</a:t>
            </a:r>
          </a:p>
          <a:p>
            <a:pPr lvl="1"/>
            <a:r>
              <a:rPr lang="en-US" sz="2400" dirty="0"/>
              <a:t>Provides predictions at flexible time scales and with fine-scale spatial </a:t>
            </a:r>
            <a:r>
              <a:rPr lang="en-US" sz="2400" dirty="0" smtClean="0"/>
              <a:t>resolution</a:t>
            </a:r>
          </a:p>
          <a:p>
            <a:pPr lvl="1"/>
            <a:r>
              <a:rPr lang="en-US" sz="2400" dirty="0" smtClean="0"/>
              <a:t>Can use both spatial and spatio-temporal covariates, including deterministic CTM model or remote sensing (satellite) predictions.</a:t>
            </a:r>
          </a:p>
          <a:p>
            <a:pPr marL="0" indent="0">
              <a:buNone/>
            </a:pPr>
            <a:endParaRPr lang="en-US" dirty="0"/>
          </a:p>
        </p:txBody>
      </p:sp>
      <p:sp>
        <p:nvSpPr>
          <p:cNvPr id="4" name="Slide Number Placeholder 3"/>
          <p:cNvSpPr>
            <a:spLocks noGrp="1"/>
          </p:cNvSpPr>
          <p:nvPr>
            <p:ph type="sldNum" sz="quarter" idx="12"/>
          </p:nvPr>
        </p:nvSpPr>
        <p:spPr/>
        <p:txBody>
          <a:bodyPr/>
          <a:lstStyle/>
          <a:p>
            <a:fld id="{8C8BA556-F4B1-4072-9E85-1596AA9A7514}" type="slidenum">
              <a:rPr lang="en-US" smtClean="0"/>
              <a:t>46</a:t>
            </a:fld>
            <a:endParaRPr lang="en-US"/>
          </a:p>
        </p:txBody>
      </p:sp>
    </p:spTree>
    <p:extLst>
      <p:ext uri="{BB962C8B-B14F-4D97-AF65-F5344CB8AC3E}">
        <p14:creationId xmlns:p14="http://schemas.microsoft.com/office/powerpoint/2010/main" val="278237265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solidFill>
                  <a:schemeClr val="bg2"/>
                </a:solidFill>
                <a:latin typeface="Courier" charset="0"/>
                <a:ea typeface="Courier" charset="0"/>
                <a:cs typeface="Courier" charset="0"/>
              </a:rPr>
              <a:t>6</a:t>
            </a:r>
            <a:r>
              <a:rPr lang="en-US" sz="4000" dirty="0">
                <a:solidFill>
                  <a:schemeClr val="bg2"/>
                </a:solidFill>
              </a:rPr>
              <a:t>. </a:t>
            </a:r>
            <a:r>
              <a:rPr lang="en-US" sz="3200" dirty="0">
                <a:solidFill>
                  <a:schemeClr val="bg2"/>
                </a:solidFill>
              </a:rPr>
              <a:t>Summary</a:t>
            </a:r>
            <a:r>
              <a:rPr lang="en-US" sz="4000" dirty="0">
                <a:solidFill>
                  <a:schemeClr val="bg2"/>
                </a:solidFill>
              </a:rPr>
              <a:t> and wish list:</a:t>
            </a:r>
            <a:endParaRPr lang="en-US" sz="4000" dirty="0"/>
          </a:p>
        </p:txBody>
      </p:sp>
      <p:sp>
        <p:nvSpPr>
          <p:cNvPr id="3" name="Content Placeholder 2"/>
          <p:cNvSpPr>
            <a:spLocks noGrp="1"/>
          </p:cNvSpPr>
          <p:nvPr>
            <p:ph idx="1"/>
          </p:nvPr>
        </p:nvSpPr>
        <p:spPr>
          <a:xfrm>
            <a:off x="533400" y="1524000"/>
            <a:ext cx="8153400" cy="5029200"/>
          </a:xfrm>
        </p:spPr>
        <p:txBody>
          <a:bodyPr/>
          <a:lstStyle/>
          <a:p>
            <a:r>
              <a:rPr lang="en-US" dirty="0" smtClean="0"/>
              <a:t>Topics for future development</a:t>
            </a:r>
          </a:p>
          <a:p>
            <a:pPr lvl="1"/>
            <a:r>
              <a:rPr lang="en-US" sz="2400" dirty="0" smtClean="0"/>
              <a:t>Spatially </a:t>
            </a:r>
            <a:r>
              <a:rPr lang="en-US" sz="2400" dirty="0"/>
              <a:t>varying coefficients of </a:t>
            </a:r>
            <a:r>
              <a:rPr lang="en-US" sz="2400" dirty="0" err="1"/>
              <a:t>spatio</a:t>
            </a:r>
            <a:r>
              <a:rPr lang="en-US" sz="2400" dirty="0"/>
              <a:t>-temporal </a:t>
            </a:r>
            <a:r>
              <a:rPr lang="en-US" sz="2400" dirty="0" smtClean="0"/>
              <a:t>covariates, notably for satellite and CTM predictions as covariates</a:t>
            </a:r>
          </a:p>
          <a:p>
            <a:pPr lvl="1"/>
            <a:r>
              <a:rPr lang="en-US" sz="2400" dirty="0" smtClean="0"/>
              <a:t>Investigating strategies where there are too few sites (and perhaps too few temporal observations) for confidence in the SVD approach to temporal basis functions.</a:t>
            </a:r>
          </a:p>
          <a:p>
            <a:pPr lvl="1"/>
            <a:r>
              <a:rPr lang="en-US" sz="2400" dirty="0" smtClean="0"/>
              <a:t>Examining contribution of spatiotemporal meteorological data in addition to temporal basis functions (which can pick up most of the temporal variation attributable to meteorology).</a:t>
            </a:r>
          </a:p>
          <a:p>
            <a:endParaRPr lang="en-US" dirty="0"/>
          </a:p>
        </p:txBody>
      </p:sp>
      <p:sp>
        <p:nvSpPr>
          <p:cNvPr id="4" name="Slide Number Placeholder 3"/>
          <p:cNvSpPr>
            <a:spLocks noGrp="1"/>
          </p:cNvSpPr>
          <p:nvPr>
            <p:ph type="sldNum" sz="quarter" idx="12"/>
          </p:nvPr>
        </p:nvSpPr>
        <p:spPr/>
        <p:txBody>
          <a:bodyPr/>
          <a:lstStyle/>
          <a:p>
            <a:fld id="{8C8BA556-F4B1-4072-9E85-1596AA9A7514}" type="slidenum">
              <a:rPr lang="en-US" smtClean="0"/>
              <a:t>47</a:t>
            </a:fld>
            <a:endParaRPr lang="en-US"/>
          </a:p>
        </p:txBody>
      </p:sp>
    </p:spTree>
    <p:extLst>
      <p:ext uri="{BB962C8B-B14F-4D97-AF65-F5344CB8AC3E}">
        <p14:creationId xmlns:p14="http://schemas.microsoft.com/office/powerpoint/2010/main" val="53066460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solidFill>
                  <a:schemeClr val="bg2"/>
                </a:solidFill>
                <a:latin typeface="Courier" charset="0"/>
                <a:ea typeface="Courier" charset="0"/>
                <a:cs typeface="Courier" charset="0"/>
              </a:rPr>
              <a:t>6</a:t>
            </a:r>
            <a:r>
              <a:rPr lang="en-US" sz="4000" dirty="0">
                <a:solidFill>
                  <a:schemeClr val="bg2"/>
                </a:solidFill>
              </a:rPr>
              <a:t>. </a:t>
            </a:r>
            <a:r>
              <a:rPr lang="en-US" sz="3200" dirty="0">
                <a:solidFill>
                  <a:schemeClr val="bg2"/>
                </a:solidFill>
              </a:rPr>
              <a:t>Summary</a:t>
            </a:r>
            <a:r>
              <a:rPr lang="en-US" sz="4000" dirty="0">
                <a:solidFill>
                  <a:schemeClr val="bg2"/>
                </a:solidFill>
              </a:rPr>
              <a:t> and wish </a:t>
            </a:r>
            <a:r>
              <a:rPr lang="en-US" sz="4000" dirty="0" smtClean="0">
                <a:solidFill>
                  <a:schemeClr val="bg2"/>
                </a:solidFill>
              </a:rPr>
              <a:t>list (cont.):</a:t>
            </a:r>
            <a:endParaRPr lang="en-US" sz="4000" dirty="0"/>
          </a:p>
        </p:txBody>
      </p:sp>
      <p:sp>
        <p:nvSpPr>
          <p:cNvPr id="3" name="Content Placeholder 2"/>
          <p:cNvSpPr>
            <a:spLocks noGrp="1"/>
          </p:cNvSpPr>
          <p:nvPr>
            <p:ph idx="1"/>
          </p:nvPr>
        </p:nvSpPr>
        <p:spPr/>
        <p:txBody>
          <a:bodyPr/>
          <a:lstStyle/>
          <a:p>
            <a:pPr lvl="1"/>
            <a:r>
              <a:rPr lang="en-US" sz="2400" dirty="0"/>
              <a:t>New, more flexible strategies for covariate data, including</a:t>
            </a:r>
          </a:p>
          <a:p>
            <a:pPr lvl="2"/>
            <a:r>
              <a:rPr lang="en-US" sz="2000" dirty="0"/>
              <a:t>imputation of missing covariate data (critical for satellite data</a:t>
            </a:r>
            <a:r>
              <a:rPr lang="en-US" sz="2000" dirty="0" smtClean="0"/>
              <a:t>); using CMAQ for imputation of missing satellite data</a:t>
            </a:r>
            <a:endParaRPr lang="en-US" sz="2000" dirty="0"/>
          </a:p>
          <a:p>
            <a:pPr lvl="2"/>
            <a:r>
              <a:rPr lang="en-US" sz="2000" dirty="0"/>
              <a:t>more flexible strategies for covariate selection, such as penalized methods (alternative to PLS which requires multiple fixed sites)</a:t>
            </a:r>
          </a:p>
          <a:p>
            <a:pPr lvl="1"/>
            <a:r>
              <a:rPr lang="en-US" sz="2400" dirty="0"/>
              <a:t>Incorporate nonstationary spatial covariance</a:t>
            </a:r>
          </a:p>
          <a:p>
            <a:endParaRPr lang="en-US" dirty="0"/>
          </a:p>
        </p:txBody>
      </p:sp>
      <p:sp>
        <p:nvSpPr>
          <p:cNvPr id="4" name="Slide Number Placeholder 3"/>
          <p:cNvSpPr>
            <a:spLocks noGrp="1"/>
          </p:cNvSpPr>
          <p:nvPr>
            <p:ph type="sldNum" sz="quarter" idx="12"/>
          </p:nvPr>
        </p:nvSpPr>
        <p:spPr/>
        <p:txBody>
          <a:bodyPr/>
          <a:lstStyle/>
          <a:p>
            <a:fld id="{8C8BA556-F4B1-4072-9E85-1596AA9A7514}" type="slidenum">
              <a:rPr lang="en-US" smtClean="0"/>
              <a:t>48</a:t>
            </a:fld>
            <a:endParaRPr lang="en-US"/>
          </a:p>
        </p:txBody>
      </p:sp>
    </p:spTree>
    <p:extLst>
      <p:ext uri="{BB962C8B-B14F-4D97-AF65-F5344CB8AC3E}">
        <p14:creationId xmlns:p14="http://schemas.microsoft.com/office/powerpoint/2010/main" val="86019856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8C8BA556-F4B1-4072-9E85-1596AA9A7514}" type="slidenum">
              <a:rPr lang="en-US" smtClean="0"/>
              <a:t>49</a:t>
            </a:fld>
            <a:endParaRPr lang="en-US"/>
          </a:p>
        </p:txBody>
      </p:sp>
      <p:sp>
        <p:nvSpPr>
          <p:cNvPr id="3" name="TextBox 2"/>
          <p:cNvSpPr txBox="1"/>
          <p:nvPr/>
        </p:nvSpPr>
        <p:spPr>
          <a:xfrm>
            <a:off x="381000" y="914400"/>
            <a:ext cx="8305800" cy="6124754"/>
          </a:xfrm>
          <a:prstGeom prst="rect">
            <a:avLst/>
          </a:prstGeom>
          <a:noFill/>
        </p:spPr>
        <p:txBody>
          <a:bodyPr wrap="square" rtlCol="0">
            <a:spAutoFit/>
          </a:bodyPr>
          <a:lstStyle/>
          <a:p>
            <a:pPr marL="457200" indent="-457200"/>
            <a:r>
              <a:rPr lang="en-US" sz="1600" dirty="0" smtClean="0"/>
              <a:t>2010  </a:t>
            </a:r>
            <a:r>
              <a:rPr lang="en-US" sz="1600" dirty="0" err="1" smtClean="0"/>
              <a:t>Szpiro</a:t>
            </a:r>
            <a:r>
              <a:rPr lang="en-US" sz="1600" dirty="0" smtClean="0"/>
              <a:t> </a:t>
            </a:r>
            <a:r>
              <a:rPr lang="en-US" sz="1600" dirty="0"/>
              <a:t>AA, </a:t>
            </a:r>
            <a:r>
              <a:rPr lang="en-US" sz="1600" dirty="0" smtClean="0"/>
              <a:t>Sampson PD, Sheppard </a:t>
            </a:r>
            <a:r>
              <a:rPr lang="en-US" sz="1600" dirty="0"/>
              <a:t>L, Lumley T, Adar SD, Kaufman JD (2010).  Predicting intra-urban variation </a:t>
            </a:r>
            <a:r>
              <a:rPr lang="en-US" sz="1600" dirty="0" smtClean="0"/>
              <a:t>in </a:t>
            </a:r>
            <a:r>
              <a:rPr lang="en-US" sz="1600" dirty="0"/>
              <a:t>air pollution concentrations with complex </a:t>
            </a:r>
            <a:r>
              <a:rPr lang="en-US" sz="1600" dirty="0" err="1"/>
              <a:t>spatio</a:t>
            </a:r>
            <a:r>
              <a:rPr lang="en-US" sz="1600" dirty="0"/>
              <a:t>-temporal dependencies.  </a:t>
            </a:r>
            <a:r>
              <a:rPr lang="en-US" sz="1600" i="1" dirty="0" err="1"/>
              <a:t>Environmetrics</a:t>
            </a:r>
            <a:r>
              <a:rPr lang="en-US" sz="1600" dirty="0"/>
              <a:t>, 21(6), 606-631</a:t>
            </a:r>
            <a:r>
              <a:rPr lang="en-US" sz="1600" dirty="0" smtClean="0"/>
              <a:t>.</a:t>
            </a:r>
            <a:endParaRPr lang="en-US" sz="1600" b="1" dirty="0" smtClean="0"/>
          </a:p>
          <a:p>
            <a:pPr marL="457200" indent="-457200"/>
            <a:r>
              <a:rPr lang="en-US" sz="1600" dirty="0" smtClean="0"/>
              <a:t>2011  Sampson </a:t>
            </a:r>
            <a:r>
              <a:rPr lang="en-US" sz="1600" dirty="0"/>
              <a:t>PD, </a:t>
            </a:r>
            <a:r>
              <a:rPr lang="en-US" sz="1600" dirty="0" err="1"/>
              <a:t>Szpiro</a:t>
            </a:r>
            <a:r>
              <a:rPr lang="en-US" sz="1600" dirty="0"/>
              <a:t> AA, Sheppard L, Lindstrom J, and Kaufman JD. (2011) Pragmatic estimation of a </a:t>
            </a:r>
            <a:r>
              <a:rPr lang="en-US" sz="1600" dirty="0" err="1"/>
              <a:t>spatio</a:t>
            </a:r>
            <a:r>
              <a:rPr lang="en-US" sz="1600" dirty="0"/>
              <a:t>-temporal air quality model with irregular monitoring data. </a:t>
            </a:r>
            <a:r>
              <a:rPr lang="en-US" sz="1600" i="1" dirty="0" smtClean="0"/>
              <a:t>Atmospheric  Environment</a:t>
            </a:r>
            <a:r>
              <a:rPr lang="en-US" sz="1600" dirty="0" smtClean="0"/>
              <a:t>, </a:t>
            </a:r>
            <a:r>
              <a:rPr lang="en-US" sz="1600" dirty="0"/>
              <a:t>45, 6593-6606</a:t>
            </a:r>
            <a:r>
              <a:rPr lang="en-US" sz="1600" dirty="0" smtClean="0"/>
              <a:t>.</a:t>
            </a:r>
          </a:p>
          <a:p>
            <a:pPr marL="457200" indent="-457200"/>
            <a:r>
              <a:rPr lang="en-US" sz="1600" dirty="0" smtClean="0"/>
              <a:t>2013  Johan </a:t>
            </a:r>
            <a:r>
              <a:rPr lang="en-US" sz="1600" dirty="0"/>
              <a:t>Lindstrom, Adam </a:t>
            </a:r>
            <a:r>
              <a:rPr lang="en-US" sz="1600" dirty="0" err="1"/>
              <a:t>Szpiro</a:t>
            </a:r>
            <a:r>
              <a:rPr lang="en-US" sz="1600" dirty="0"/>
              <a:t>, Paul D. Sampson, Silas Bergen and </a:t>
            </a:r>
            <a:r>
              <a:rPr lang="en-US" sz="1600" dirty="0" err="1"/>
              <a:t>Assaf</a:t>
            </a:r>
            <a:r>
              <a:rPr lang="en-US" sz="1600" dirty="0"/>
              <a:t> P. </a:t>
            </a:r>
            <a:r>
              <a:rPr lang="en-US" sz="1600" dirty="0" err="1"/>
              <a:t>Oron</a:t>
            </a:r>
            <a:r>
              <a:rPr lang="en-US" sz="1600" dirty="0"/>
              <a:t>  (2013). </a:t>
            </a:r>
            <a:r>
              <a:rPr lang="en-US" sz="1600" dirty="0" err="1"/>
              <a:t>SpatioTemporal</a:t>
            </a:r>
            <a:r>
              <a:rPr lang="en-US" sz="1600" dirty="0"/>
              <a:t>: </a:t>
            </a:r>
            <a:r>
              <a:rPr lang="en-US" sz="1600" dirty="0" err="1"/>
              <a:t>Spatio</a:t>
            </a:r>
            <a:r>
              <a:rPr lang="en-US" sz="1600" dirty="0"/>
              <a:t>-Temporal Model Estimation. R package version  1.1.7. https://</a:t>
            </a:r>
            <a:r>
              <a:rPr lang="en-US" sz="1600" dirty="0" smtClean="0"/>
              <a:t>CRAN.R-</a:t>
            </a:r>
            <a:r>
              <a:rPr lang="en-US" sz="1600" dirty="0" err="1" smtClean="0"/>
              <a:t>project.org</a:t>
            </a:r>
            <a:r>
              <a:rPr lang="en-US" sz="1600" dirty="0" smtClean="0"/>
              <a:t>/package=</a:t>
            </a:r>
            <a:r>
              <a:rPr lang="en-US" sz="1600" dirty="0" err="1" smtClean="0"/>
              <a:t>SpatioTemporal</a:t>
            </a:r>
            <a:endParaRPr lang="en-US" sz="1600" dirty="0"/>
          </a:p>
          <a:p>
            <a:pPr marL="457200" indent="-457200"/>
            <a:r>
              <a:rPr lang="en-US" sz="1600" dirty="0" smtClean="0"/>
              <a:t>2014  </a:t>
            </a:r>
            <a:r>
              <a:rPr lang="en-US" sz="1600" dirty="0" err="1" smtClean="0"/>
              <a:t>Lindström</a:t>
            </a:r>
            <a:r>
              <a:rPr lang="en-US" sz="1600" dirty="0"/>
              <a:t>, J. </a:t>
            </a:r>
            <a:r>
              <a:rPr lang="en-US" sz="1600" dirty="0" err="1"/>
              <a:t>Szpiro</a:t>
            </a:r>
            <a:r>
              <a:rPr lang="en-US" sz="1600" dirty="0"/>
              <a:t>, A.A., Sampson, P.D., </a:t>
            </a:r>
            <a:r>
              <a:rPr lang="en-US" sz="1600" dirty="0" err="1"/>
              <a:t>Oron</a:t>
            </a:r>
            <a:r>
              <a:rPr lang="en-US" sz="1600" dirty="0"/>
              <a:t>, A.P., Richards, M., Larson, T.V., Sheppard, L.  (2014).  A flexible </a:t>
            </a:r>
            <a:r>
              <a:rPr lang="en-US" sz="1600" dirty="0" err="1"/>
              <a:t>spatio</a:t>
            </a:r>
            <a:r>
              <a:rPr lang="en-US" sz="1600" dirty="0"/>
              <a:t>-temporal model for air pollution allowing for </a:t>
            </a:r>
            <a:r>
              <a:rPr lang="en-US" sz="1600" dirty="0" err="1"/>
              <a:t>spatio</a:t>
            </a:r>
            <a:r>
              <a:rPr lang="en-US" sz="1600" dirty="0"/>
              <a:t>-temporal covariates. </a:t>
            </a:r>
            <a:r>
              <a:rPr lang="en-US" sz="1600" i="1" dirty="0"/>
              <a:t>Environmental and Ecological Statistics</a:t>
            </a:r>
            <a:r>
              <a:rPr lang="en-US" sz="1600" dirty="0"/>
              <a:t>, 21, 411-433</a:t>
            </a:r>
            <a:r>
              <a:rPr lang="en-US" sz="1600" dirty="0" smtClean="0"/>
              <a:t>.</a:t>
            </a:r>
            <a:endParaRPr lang="en-US" sz="1600" dirty="0"/>
          </a:p>
          <a:p>
            <a:pPr marL="457200" indent="-457200"/>
            <a:r>
              <a:rPr lang="en-US" sz="1600" dirty="0" smtClean="0"/>
              <a:t>2015  Keller </a:t>
            </a:r>
            <a:r>
              <a:rPr lang="en-US" sz="1600" dirty="0"/>
              <a:t>JP, Olives Kim SY, Sheppard L, Sampson PD, </a:t>
            </a:r>
            <a:r>
              <a:rPr lang="en-US" sz="1600" dirty="0" err="1"/>
              <a:t>Szpiro</a:t>
            </a:r>
            <a:r>
              <a:rPr lang="en-US" sz="1600" dirty="0"/>
              <a:t> AA, </a:t>
            </a:r>
            <a:r>
              <a:rPr lang="en-US" sz="1600" dirty="0" err="1"/>
              <a:t>Oron</a:t>
            </a:r>
            <a:r>
              <a:rPr lang="en-US" sz="1600" dirty="0"/>
              <a:t> AP, Lindstrom J, </a:t>
            </a:r>
            <a:r>
              <a:rPr lang="en-US" sz="1600" dirty="0" err="1"/>
              <a:t>Vedal</a:t>
            </a:r>
            <a:r>
              <a:rPr lang="en-US" sz="1600" dirty="0"/>
              <a:t> S, Kaufman JD. (</a:t>
            </a:r>
            <a:r>
              <a:rPr lang="en-US" sz="1600" dirty="0" smtClean="0"/>
              <a:t>2015).  </a:t>
            </a:r>
            <a:r>
              <a:rPr lang="en-US" sz="1600" dirty="0"/>
              <a:t>A Uniform Spatiotemporal Modeling Approach for Prediction of Multiple Air Pollutants in the Multi-Ethnic Study of Atherosclerosis and Air Pollution.  </a:t>
            </a:r>
            <a:r>
              <a:rPr lang="en-US" sz="1600" i="1" dirty="0" smtClean="0"/>
              <a:t>Environmental </a:t>
            </a:r>
            <a:r>
              <a:rPr lang="en-US" sz="1600" i="1" dirty="0"/>
              <a:t>Health </a:t>
            </a:r>
            <a:r>
              <a:rPr lang="en-US" sz="1600" i="1" dirty="0" smtClean="0"/>
              <a:t>Perspectives</a:t>
            </a:r>
            <a:r>
              <a:rPr lang="en-US" sz="1600" dirty="0" smtClean="0"/>
              <a:t>.</a:t>
            </a:r>
            <a:endParaRPr lang="en-US" sz="1600" dirty="0"/>
          </a:p>
          <a:p>
            <a:pPr marL="457200" indent="-457200"/>
            <a:r>
              <a:rPr lang="en-US" sz="1600" dirty="0" smtClean="0"/>
              <a:t>2015  Wang</a:t>
            </a:r>
            <a:r>
              <a:rPr lang="en-US" sz="1600" dirty="0"/>
              <a:t>, M., Keller, J.P, Adar, S.D., Kim, S-Y., Larson, T.V., Olives, C., Sampson, P.D., Sheppard, L., </a:t>
            </a:r>
            <a:r>
              <a:rPr lang="en-US" sz="1600" dirty="0" err="1"/>
              <a:t>Szpiro</a:t>
            </a:r>
            <a:r>
              <a:rPr lang="en-US" sz="1600" dirty="0"/>
              <a:t>, A.A., </a:t>
            </a:r>
            <a:r>
              <a:rPr lang="en-US" sz="1600" dirty="0" err="1"/>
              <a:t>Vedal</a:t>
            </a:r>
            <a:r>
              <a:rPr lang="en-US" sz="1600" dirty="0"/>
              <a:t>, S., Kaufman, J.D.  (2015).  Development of Spatiotemporal Models for Ozone in Six Metropolitan regions of the United States: The MESA Air Study.  </a:t>
            </a:r>
            <a:r>
              <a:rPr lang="en-US" sz="1600" i="1" dirty="0"/>
              <a:t>Atmospheric Environment</a:t>
            </a:r>
            <a:r>
              <a:rPr lang="en-US" sz="1600" dirty="0"/>
              <a:t>, 123, 79-87. </a:t>
            </a:r>
            <a:r>
              <a:rPr lang="en-US" sz="1600" dirty="0" smtClean="0"/>
              <a:t>2011.</a:t>
            </a:r>
          </a:p>
          <a:p>
            <a:pPr marL="457200" indent="-457200"/>
            <a:r>
              <a:rPr lang="en-US" sz="1600" dirty="0" smtClean="0"/>
              <a:t>2016  Wang</a:t>
            </a:r>
            <a:r>
              <a:rPr lang="en-US" sz="1600" dirty="0"/>
              <a:t>, M., Sampson, P.D., Hu, J., </a:t>
            </a:r>
            <a:r>
              <a:rPr lang="en-US" sz="1600" dirty="0" err="1"/>
              <a:t>Kleeman</a:t>
            </a:r>
            <a:r>
              <a:rPr lang="en-US" sz="1600" dirty="0"/>
              <a:t>, M., Keller, J.P., Olives, C., </a:t>
            </a:r>
            <a:r>
              <a:rPr lang="en-US" sz="1600" dirty="0" err="1"/>
              <a:t>Szpiro</a:t>
            </a:r>
            <a:r>
              <a:rPr lang="en-US" sz="1600" dirty="0"/>
              <a:t>, A.A., </a:t>
            </a:r>
            <a:r>
              <a:rPr lang="en-US" sz="1600" dirty="0" err="1"/>
              <a:t>Vedal</a:t>
            </a:r>
            <a:r>
              <a:rPr lang="en-US" sz="1600" dirty="0"/>
              <a:t>, S., Kaufman, J.D. (2016)  Combining Land-Use Regression and Chemical Transport Modeling in a </a:t>
            </a:r>
            <a:r>
              <a:rPr lang="en-US" sz="1600" dirty="0" err="1"/>
              <a:t>Spatio</a:t>
            </a:r>
            <a:r>
              <a:rPr lang="en-US" sz="1600" dirty="0"/>
              <a:t>-temporal Geostatistical Model for Ozone and PM2.5.  </a:t>
            </a:r>
            <a:r>
              <a:rPr lang="en-US" sz="1600" i="1" dirty="0"/>
              <a:t>Environmental Science &amp; Technology</a:t>
            </a:r>
            <a:r>
              <a:rPr lang="en-US" sz="1600" dirty="0"/>
              <a:t>, 50(10), 5111-5118. </a:t>
            </a:r>
            <a:r>
              <a:rPr lang="en-US" sz="1600" dirty="0" smtClean="0"/>
              <a:t> </a:t>
            </a:r>
            <a:endParaRPr lang="en-US" sz="1600" dirty="0"/>
          </a:p>
        </p:txBody>
      </p:sp>
      <p:sp>
        <p:nvSpPr>
          <p:cNvPr id="4" name="TextBox 3"/>
          <p:cNvSpPr txBox="1"/>
          <p:nvPr/>
        </p:nvSpPr>
        <p:spPr>
          <a:xfrm>
            <a:off x="685800" y="457200"/>
            <a:ext cx="5791200" cy="584775"/>
          </a:xfrm>
          <a:prstGeom prst="rect">
            <a:avLst/>
          </a:prstGeom>
          <a:noFill/>
        </p:spPr>
        <p:txBody>
          <a:bodyPr wrap="square" rtlCol="0">
            <a:spAutoFit/>
          </a:bodyPr>
          <a:lstStyle/>
          <a:p>
            <a:pPr fontAlgn="base">
              <a:spcBef>
                <a:spcPct val="0"/>
              </a:spcBef>
              <a:spcAft>
                <a:spcPct val="0"/>
              </a:spcAft>
            </a:pPr>
            <a:r>
              <a:rPr lang="en-US" sz="3200" dirty="0" smtClean="0">
                <a:solidFill>
                  <a:schemeClr val="tx2"/>
                </a:solidFill>
                <a:latin typeface="Courier" charset="0"/>
                <a:ea typeface="Courier" charset="0"/>
                <a:cs typeface="Courier" charset="0"/>
              </a:rPr>
              <a:t>7</a:t>
            </a:r>
            <a:r>
              <a:rPr lang="en-US" sz="3200" dirty="0" smtClean="0">
                <a:solidFill>
                  <a:schemeClr val="tx2"/>
                </a:solidFill>
                <a:latin typeface="+mj-lt"/>
                <a:ea typeface="+mj-ea"/>
                <a:cs typeface="+mj-cs"/>
              </a:rPr>
              <a:t>.  Some References</a:t>
            </a:r>
            <a:r>
              <a:rPr lang="en-US" sz="3200" dirty="0">
                <a:solidFill>
                  <a:schemeClr val="tx2"/>
                </a:solidFill>
                <a:latin typeface="+mj-lt"/>
                <a:ea typeface="+mj-ea"/>
                <a:cs typeface="+mj-cs"/>
              </a:rPr>
              <a:t>:</a:t>
            </a:r>
          </a:p>
        </p:txBody>
      </p:sp>
    </p:spTree>
    <p:extLst>
      <p:ext uri="{BB962C8B-B14F-4D97-AF65-F5344CB8AC3E}">
        <p14:creationId xmlns:p14="http://schemas.microsoft.com/office/powerpoint/2010/main" val="10788189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8C8BA556-F4B1-4072-9E85-1596AA9A7514}" type="slidenum">
              <a:rPr lang="en-US" smtClean="0"/>
              <a:t>5</a:t>
            </a:fld>
            <a:endParaRPr lang="en-US"/>
          </a:p>
        </p:txBody>
      </p:sp>
      <p:pic>
        <p:nvPicPr>
          <p:cNvPr id="6" name="Picture 5"/>
          <p:cNvPicPr>
            <a:picLocks noChangeAspect="1"/>
          </p:cNvPicPr>
          <p:nvPr/>
        </p:nvPicPr>
        <p:blipFill>
          <a:blip r:embed="rId3"/>
          <a:stretch>
            <a:fillRect/>
          </a:stretch>
        </p:blipFill>
        <p:spPr>
          <a:xfrm>
            <a:off x="1219200" y="440754"/>
            <a:ext cx="6019800" cy="5358081"/>
          </a:xfrm>
          <a:prstGeom prst="rect">
            <a:avLst/>
          </a:prstGeom>
        </p:spPr>
      </p:pic>
      <p:sp>
        <p:nvSpPr>
          <p:cNvPr id="7" name="TextBox 6"/>
          <p:cNvSpPr txBox="1"/>
          <p:nvPr/>
        </p:nvSpPr>
        <p:spPr>
          <a:xfrm>
            <a:off x="381000" y="5798835"/>
            <a:ext cx="8153400" cy="923330"/>
          </a:xfrm>
          <a:prstGeom prst="rect">
            <a:avLst/>
          </a:prstGeom>
          <a:noFill/>
        </p:spPr>
        <p:txBody>
          <a:bodyPr wrap="square" rtlCol="0">
            <a:spAutoFit/>
          </a:bodyPr>
          <a:lstStyle/>
          <a:p>
            <a:r>
              <a:rPr lang="en-US" b="1" dirty="0" smtClean="0"/>
              <a:t>Schematic of data</a:t>
            </a:r>
            <a:r>
              <a:rPr lang="en-US" dirty="0" smtClean="0"/>
              <a:t>.  Each measurement is a point in space x time.  </a:t>
            </a:r>
            <a:r>
              <a:rPr lang="en-US" b="1" dirty="0" smtClean="0"/>
              <a:t>AQS</a:t>
            </a:r>
            <a:r>
              <a:rPr lang="en-US" dirty="0" smtClean="0"/>
              <a:t>: temporally rich at multiple locations;  </a:t>
            </a:r>
            <a:r>
              <a:rPr lang="en-US" b="1" dirty="0" smtClean="0"/>
              <a:t>MESA Air </a:t>
            </a:r>
            <a:r>
              <a:rPr lang="en-US" dirty="0" smtClean="0"/>
              <a:t>2005-2009: 5 fixed sites, 177 “snapshot” sites, Home sites (4 monitors moving from one 2-week period to another)</a:t>
            </a:r>
            <a:endParaRPr lang="en-US" dirty="0"/>
          </a:p>
        </p:txBody>
      </p:sp>
    </p:spTree>
    <p:extLst>
      <p:ext uri="{BB962C8B-B14F-4D97-AF65-F5344CB8AC3E}">
        <p14:creationId xmlns:p14="http://schemas.microsoft.com/office/powerpoint/2010/main" val="9800549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2"/>
                </a:solidFill>
              </a:rPr>
              <a:t>Outline:</a:t>
            </a:r>
            <a:endParaRPr lang="en-US" dirty="0">
              <a:solidFill>
                <a:schemeClr val="bg2"/>
              </a:solidFill>
            </a:endParaRPr>
          </a:p>
        </p:txBody>
      </p:sp>
      <p:sp>
        <p:nvSpPr>
          <p:cNvPr id="3" name="Content Placeholder 2"/>
          <p:cNvSpPr>
            <a:spLocks noGrp="1"/>
          </p:cNvSpPr>
          <p:nvPr>
            <p:ph idx="1"/>
          </p:nvPr>
        </p:nvSpPr>
        <p:spPr>
          <a:xfrm>
            <a:off x="457200" y="1524000"/>
            <a:ext cx="8229600" cy="5181600"/>
          </a:xfrm>
        </p:spPr>
        <p:txBody>
          <a:bodyPr/>
          <a:lstStyle/>
          <a:p>
            <a:pPr marL="514350" indent="-514350">
              <a:buSzPct val="100000"/>
              <a:buFont typeface="+mj-lt"/>
              <a:buAutoNum type="arabicPeriod"/>
            </a:pPr>
            <a:r>
              <a:rPr lang="en-US" sz="2800" dirty="0" smtClean="0"/>
              <a:t>Background, </a:t>
            </a:r>
            <a:r>
              <a:rPr lang="en-US" sz="2800" dirty="0" err="1" smtClean="0"/>
              <a:t>spatio</a:t>
            </a:r>
            <a:r>
              <a:rPr lang="en-US" sz="2800" dirty="0" smtClean="0"/>
              <a:t>-temporal monitoring data and model structure (EOFs and land use regressions)</a:t>
            </a:r>
          </a:p>
          <a:p>
            <a:pPr marL="514350" indent="-514350">
              <a:buSzPct val="100000"/>
              <a:buFont typeface="+mj-lt"/>
              <a:buAutoNum type="arabicPeriod" startAt="2"/>
            </a:pPr>
            <a:r>
              <a:rPr lang="en-US" sz="2800" dirty="0" smtClean="0"/>
              <a:t>UW </a:t>
            </a:r>
            <a:r>
              <a:rPr lang="en-US" sz="2800" dirty="0" err="1" smtClean="0"/>
              <a:t>spatio</a:t>
            </a:r>
            <a:r>
              <a:rPr lang="en-US" sz="2800" dirty="0" smtClean="0"/>
              <a:t>-temporal model and </a:t>
            </a:r>
            <a:r>
              <a:rPr lang="en-US" sz="2400" dirty="0" err="1" smtClean="0">
                <a:latin typeface="Courier" charset="0"/>
                <a:ea typeface="Courier" charset="0"/>
                <a:cs typeface="Courier" charset="0"/>
              </a:rPr>
              <a:t>SpatioTemporal</a:t>
            </a:r>
            <a:r>
              <a:rPr lang="en-US" sz="2800" dirty="0" smtClean="0"/>
              <a:t> R package</a:t>
            </a:r>
          </a:p>
          <a:p>
            <a:pPr marL="514350" indent="-514350">
              <a:buSzPct val="100000"/>
              <a:buFont typeface="+mj-lt"/>
              <a:buAutoNum type="arabicPeriod" startAt="2"/>
            </a:pPr>
            <a:r>
              <a:rPr lang="en-US" sz="2800" dirty="0" smtClean="0"/>
              <a:t>Model fitting procedures</a:t>
            </a:r>
          </a:p>
          <a:p>
            <a:pPr marL="514350" indent="-514350">
              <a:buSzPct val="100000"/>
              <a:buFont typeface="+mj-lt"/>
              <a:buAutoNum type="arabicPeriod" startAt="2"/>
            </a:pPr>
            <a:r>
              <a:rPr lang="en-US" sz="2800" dirty="0" smtClean="0"/>
              <a:t>NOx example application</a:t>
            </a:r>
          </a:p>
          <a:p>
            <a:pPr marL="514350" indent="-514350">
              <a:buSzPct val="100000"/>
              <a:buFont typeface="+mj-lt"/>
              <a:buAutoNum type="arabicPeriod" startAt="2"/>
            </a:pPr>
            <a:r>
              <a:rPr lang="en-US" sz="2800" dirty="0" smtClean="0"/>
              <a:t>Ozone application with CMAQ </a:t>
            </a:r>
            <a:r>
              <a:rPr lang="en-US" sz="2800" dirty="0" err="1" smtClean="0"/>
              <a:t>spatio</a:t>
            </a:r>
            <a:r>
              <a:rPr lang="en-US" sz="2800" dirty="0" smtClean="0"/>
              <a:t>-temporal covariate</a:t>
            </a:r>
          </a:p>
          <a:p>
            <a:pPr marL="514350" indent="-514350">
              <a:buSzPct val="100000"/>
              <a:buFont typeface="+mj-lt"/>
              <a:buAutoNum type="arabicPeriod" startAt="2"/>
            </a:pPr>
            <a:r>
              <a:rPr lang="en-US" sz="2800" dirty="0" smtClean="0"/>
              <a:t>Summary and development wish list.</a:t>
            </a:r>
          </a:p>
          <a:p>
            <a:pPr>
              <a:buFont typeface="Arial" charset="0"/>
              <a:buChar char="•"/>
            </a:pPr>
            <a:endParaRPr lang="en-US" dirty="0" smtClean="0"/>
          </a:p>
        </p:txBody>
      </p:sp>
      <p:sp>
        <p:nvSpPr>
          <p:cNvPr id="4" name="Slide Number Placeholder 3"/>
          <p:cNvSpPr>
            <a:spLocks noGrp="1"/>
          </p:cNvSpPr>
          <p:nvPr>
            <p:ph type="sldNum" sz="quarter" idx="12"/>
          </p:nvPr>
        </p:nvSpPr>
        <p:spPr/>
        <p:txBody>
          <a:bodyPr/>
          <a:lstStyle/>
          <a:p>
            <a:fld id="{8C8BA556-F4B1-4072-9E85-1596AA9A7514}" type="slidenum">
              <a:rPr lang="en-US" smtClean="0"/>
              <a:t>6</a:t>
            </a:fld>
            <a:endParaRPr lang="en-US"/>
          </a:p>
        </p:txBody>
      </p:sp>
    </p:spTree>
    <p:extLst>
      <p:ext uri="{BB962C8B-B14F-4D97-AF65-F5344CB8AC3E}">
        <p14:creationId xmlns:p14="http://schemas.microsoft.com/office/powerpoint/2010/main" val="163076390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09599"/>
            <a:ext cx="8610600" cy="950457"/>
          </a:xfrm>
        </p:spPr>
        <p:txBody>
          <a:bodyPr/>
          <a:lstStyle/>
          <a:p>
            <a:r>
              <a:rPr lang="en-US" sz="3200" dirty="0" smtClean="0">
                <a:latin typeface="Courier" charset="0"/>
                <a:ea typeface="Courier" charset="0"/>
                <a:cs typeface="Courier" charset="0"/>
              </a:rPr>
              <a:t>1</a:t>
            </a:r>
            <a:r>
              <a:rPr lang="en-US" sz="3200" dirty="0" smtClean="0">
                <a:latin typeface="+mj-lt"/>
              </a:rPr>
              <a:t>.  Background: Methods in recent texts have not met our space-time modeling needs.</a:t>
            </a:r>
            <a:endParaRPr lang="en-US" sz="3200" dirty="0">
              <a:latin typeface="+mj-lt"/>
            </a:endParaRPr>
          </a:p>
        </p:txBody>
      </p:sp>
      <p:sp>
        <p:nvSpPr>
          <p:cNvPr id="3" name="Content Placeholder 2"/>
          <p:cNvSpPr>
            <a:spLocks noGrp="1"/>
          </p:cNvSpPr>
          <p:nvPr>
            <p:ph idx="1"/>
          </p:nvPr>
        </p:nvSpPr>
        <p:spPr>
          <a:xfrm>
            <a:off x="457200" y="1560057"/>
            <a:ext cx="8229600" cy="1981199"/>
          </a:xfrm>
        </p:spPr>
        <p:txBody>
          <a:bodyPr/>
          <a:lstStyle/>
          <a:p>
            <a:r>
              <a:rPr lang="en-US" sz="2400" dirty="0" err="1" smtClean="0">
                <a:latin typeface="+mn-lt"/>
              </a:rPr>
              <a:t>Nhu</a:t>
            </a:r>
            <a:r>
              <a:rPr lang="en-US" sz="2400" dirty="0" smtClean="0">
                <a:latin typeface="+mn-lt"/>
              </a:rPr>
              <a:t> D. Le, and James V. </a:t>
            </a:r>
            <a:r>
              <a:rPr lang="en-US" sz="2400" dirty="0" err="1" smtClean="0">
                <a:latin typeface="+mn-lt"/>
              </a:rPr>
              <a:t>Zidek</a:t>
            </a:r>
            <a:r>
              <a:rPr lang="en-US" sz="2400" dirty="0" smtClean="0">
                <a:latin typeface="+mn-lt"/>
              </a:rPr>
              <a:t>, </a:t>
            </a:r>
            <a:r>
              <a:rPr lang="en-US" sz="2400" i="1" dirty="0" smtClean="0">
                <a:latin typeface="+mn-lt"/>
              </a:rPr>
              <a:t>Statistical analysis of environmental space-time processes, </a:t>
            </a:r>
            <a:r>
              <a:rPr lang="en-US" sz="2400" dirty="0" smtClean="0">
                <a:latin typeface="+mn-lt"/>
              </a:rPr>
              <a:t>2010</a:t>
            </a:r>
          </a:p>
          <a:p>
            <a:r>
              <a:rPr lang="en-US" sz="2400" dirty="0">
                <a:latin typeface="+mn-lt"/>
              </a:rPr>
              <a:t>Noel </a:t>
            </a:r>
            <a:r>
              <a:rPr lang="en-US" sz="2400" dirty="0" err="1">
                <a:latin typeface="+mn-lt"/>
              </a:rPr>
              <a:t>Cressie</a:t>
            </a:r>
            <a:r>
              <a:rPr lang="en-US" sz="2400" dirty="0">
                <a:latin typeface="+mn-lt"/>
              </a:rPr>
              <a:t> and Chris </a:t>
            </a:r>
            <a:r>
              <a:rPr lang="en-US" sz="2400" dirty="0" err="1">
                <a:latin typeface="+mn-lt"/>
              </a:rPr>
              <a:t>Wikle</a:t>
            </a:r>
            <a:r>
              <a:rPr lang="en-US" sz="2400" i="1" dirty="0" smtClean="0">
                <a:latin typeface="+mn-lt"/>
              </a:rPr>
              <a:t>,  Statistics for Spatio-temporal data.</a:t>
            </a:r>
            <a:r>
              <a:rPr lang="en-US" sz="2400" dirty="0" smtClean="0">
                <a:latin typeface="+mn-lt"/>
              </a:rPr>
              <a:t> 2011</a:t>
            </a:r>
          </a:p>
          <a:p>
            <a:r>
              <a:rPr lang="en-US" sz="2400" dirty="0" err="1" smtClean="0"/>
              <a:t>Sudipto</a:t>
            </a:r>
            <a:r>
              <a:rPr lang="en-US" sz="2400" dirty="0" smtClean="0"/>
              <a:t> Banerjee, Brad Carlin and Alan </a:t>
            </a:r>
            <a:r>
              <a:rPr lang="en-US" sz="2400" dirty="0" err="1" smtClean="0"/>
              <a:t>Gelfand</a:t>
            </a:r>
            <a:r>
              <a:rPr lang="en-US" sz="2400" dirty="0" smtClean="0"/>
              <a:t>, </a:t>
            </a:r>
            <a:r>
              <a:rPr lang="en-US" sz="2400" i="1" dirty="0" smtClean="0"/>
              <a:t>Hierarchica</a:t>
            </a:r>
            <a:r>
              <a:rPr lang="en-US" sz="2400" i="1" dirty="0"/>
              <a:t>l</a:t>
            </a:r>
            <a:r>
              <a:rPr lang="en-US" sz="2400" i="1" dirty="0" smtClean="0"/>
              <a:t> Modeling and Analysis for Spatial Data,</a:t>
            </a:r>
            <a:r>
              <a:rPr lang="en-US" sz="2400" dirty="0" smtClean="0"/>
              <a:t> 2</a:t>
            </a:r>
            <a:r>
              <a:rPr lang="en-US" sz="2400" baseline="30000" dirty="0" smtClean="0"/>
              <a:t>nd</a:t>
            </a:r>
            <a:r>
              <a:rPr lang="en-US" sz="2400" dirty="0" smtClean="0"/>
              <a:t> ed. 2015</a:t>
            </a:r>
            <a:endParaRPr lang="en-US" sz="2400" dirty="0" smtClean="0">
              <a:latin typeface="+mn-lt"/>
            </a:endParaRPr>
          </a:p>
        </p:txBody>
      </p:sp>
      <p:sp>
        <p:nvSpPr>
          <p:cNvPr id="4" name="Slide Number Placeholder 3"/>
          <p:cNvSpPr>
            <a:spLocks noGrp="1"/>
          </p:cNvSpPr>
          <p:nvPr>
            <p:ph type="sldNum" sz="quarter" idx="12"/>
          </p:nvPr>
        </p:nvSpPr>
        <p:spPr/>
        <p:txBody>
          <a:bodyPr/>
          <a:lstStyle/>
          <a:p>
            <a:fld id="{8C8BA556-F4B1-4072-9E85-1596AA9A7514}" type="slidenum">
              <a:rPr lang="en-US" smtClean="0"/>
              <a:t>7</a:t>
            </a:fld>
            <a:endParaRPr lang="en-US"/>
          </a:p>
        </p:txBody>
      </p:sp>
      <p:sp>
        <p:nvSpPr>
          <p:cNvPr id="6" name="TextBox 5"/>
          <p:cNvSpPr txBox="1"/>
          <p:nvPr/>
        </p:nvSpPr>
        <p:spPr>
          <a:xfrm>
            <a:off x="457200" y="4142244"/>
            <a:ext cx="8153400" cy="2677656"/>
          </a:xfrm>
          <a:prstGeom prst="rect">
            <a:avLst/>
          </a:prstGeom>
          <a:noFill/>
        </p:spPr>
        <p:txBody>
          <a:bodyPr wrap="square" rtlCol="0">
            <a:spAutoFit/>
          </a:bodyPr>
          <a:lstStyle/>
          <a:p>
            <a:r>
              <a:rPr lang="en-US" sz="2400" dirty="0" smtClean="0"/>
              <a:t>What we needed when we began 17 years ago was:</a:t>
            </a:r>
          </a:p>
          <a:p>
            <a:pPr marL="285750" indent="-285750">
              <a:buFontTx/>
              <a:buChar char="-"/>
            </a:pPr>
            <a:r>
              <a:rPr lang="en-US" sz="2400" dirty="0" smtClean="0"/>
              <a:t>Flexible statistical modeling framework accommodating irregular space-time monitoring data from multiple networks</a:t>
            </a:r>
          </a:p>
          <a:p>
            <a:pPr marL="285750" indent="-285750">
              <a:buFontTx/>
              <a:buChar char="-"/>
            </a:pPr>
            <a:r>
              <a:rPr lang="en-US" sz="2400" dirty="0" smtClean="0"/>
              <a:t>Ability to incorporate effects of spatial and/or spatio-temporal covariates explaining heterogeneous spatio-temporal trend at fine spatial scales (10s of meters)</a:t>
            </a:r>
          </a:p>
          <a:p>
            <a:pPr marL="285750" indent="-285750">
              <a:buFontTx/>
              <a:buChar char="-"/>
            </a:pPr>
            <a:r>
              <a:rPr lang="en-US" sz="2400" dirty="0" smtClean="0"/>
              <a:t>A correspondingly convenient/flexible software system</a:t>
            </a:r>
            <a:endParaRPr lang="en-US" sz="2400" dirty="0"/>
          </a:p>
        </p:txBody>
      </p:sp>
    </p:spTree>
    <p:extLst>
      <p:ext uri="{BB962C8B-B14F-4D97-AF65-F5344CB8AC3E}">
        <p14:creationId xmlns:p14="http://schemas.microsoft.com/office/powerpoint/2010/main" val="7800521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lide Number Placeholder 5"/>
          <p:cNvSpPr>
            <a:spLocks noGrp="1"/>
          </p:cNvSpPr>
          <p:nvPr>
            <p:ph type="sldNum" sz="quarter" idx="12"/>
          </p:nvPr>
        </p:nvSpPr>
        <p:spPr/>
        <p:txBody>
          <a:bodyPr/>
          <a:lstStyle/>
          <a:p>
            <a:pPr>
              <a:defRPr/>
            </a:pPr>
            <a:fld id="{35C529B4-434E-5F41-9A11-26304A70E963}" type="slidenum">
              <a:rPr lang="en-US" altLang="x-none"/>
              <a:pPr>
                <a:defRPr/>
              </a:pPr>
              <a:t>8</a:t>
            </a:fld>
            <a:endParaRPr lang="en-US" altLang="x-none"/>
          </a:p>
        </p:txBody>
      </p:sp>
      <p:sp>
        <p:nvSpPr>
          <p:cNvPr id="5122" name="Rectangle 2"/>
          <p:cNvSpPr>
            <a:spLocks noGrp="1" noChangeArrowheads="1"/>
          </p:cNvSpPr>
          <p:nvPr>
            <p:ph type="title"/>
          </p:nvPr>
        </p:nvSpPr>
        <p:spPr>
          <a:noFill/>
        </p:spPr>
        <p:txBody>
          <a:bodyPr/>
          <a:lstStyle/>
          <a:p>
            <a:pPr eaLnBrk="1" hangingPunct="1">
              <a:defRPr/>
            </a:pPr>
            <a:r>
              <a:rPr lang="en-US" altLang="x-none" dirty="0" err="1" smtClean="0">
                <a:solidFill>
                  <a:schemeClr val="bg2"/>
                </a:solidFill>
                <a:effectLst>
                  <a:outerShdw blurRad="38100" dist="38100" dir="2700000" algn="tl">
                    <a:srgbClr val="FFFFFF"/>
                  </a:outerShdw>
                </a:effectLst>
              </a:rPr>
              <a:t>Spatio</a:t>
            </a:r>
            <a:r>
              <a:rPr lang="en-US" altLang="x-none" dirty="0" smtClean="0">
                <a:solidFill>
                  <a:schemeClr val="bg2"/>
                </a:solidFill>
                <a:effectLst>
                  <a:outerShdw blurRad="38100" dist="38100" dir="2700000" algn="tl">
                    <a:srgbClr val="FFFFFF"/>
                  </a:outerShdw>
                </a:effectLst>
              </a:rPr>
              <a:t>-temporal models</a:t>
            </a:r>
          </a:p>
        </p:txBody>
      </p:sp>
      <p:sp>
        <p:nvSpPr>
          <p:cNvPr id="5123" name="Rectangle 3"/>
          <p:cNvSpPr>
            <a:spLocks noGrp="1" noChangeArrowheads="1"/>
          </p:cNvSpPr>
          <p:nvPr>
            <p:ph type="body" idx="1"/>
          </p:nvPr>
        </p:nvSpPr>
        <p:spPr>
          <a:xfrm>
            <a:off x="457200" y="1828800"/>
            <a:ext cx="8229600" cy="4876800"/>
          </a:xfrm>
        </p:spPr>
        <p:txBody>
          <a:bodyPr/>
          <a:lstStyle/>
          <a:p>
            <a:pPr eaLnBrk="1" hangingPunct="1">
              <a:lnSpc>
                <a:spcPct val="90000"/>
              </a:lnSpc>
              <a:buFontTx/>
              <a:buNone/>
            </a:pPr>
            <a:r>
              <a:rPr lang="it-IT" altLang="x-none" sz="2800" dirty="0"/>
              <a:t>A general </a:t>
            </a:r>
            <a:r>
              <a:rPr lang="it-IT" altLang="x-none" sz="2800" dirty="0" err="1"/>
              <a:t>spatio-temporal</a:t>
            </a:r>
            <a:r>
              <a:rPr lang="it-IT" altLang="x-none" sz="2800" dirty="0"/>
              <a:t> </a:t>
            </a:r>
            <a:r>
              <a:rPr lang="it-IT" altLang="x-none" sz="2800" dirty="0" err="1"/>
              <a:t>process</a:t>
            </a:r>
            <a:r>
              <a:rPr lang="it-IT" altLang="x-none" sz="2800" dirty="0"/>
              <a:t>:</a:t>
            </a:r>
          </a:p>
          <a:p>
            <a:pPr eaLnBrk="1" hangingPunct="1">
              <a:lnSpc>
                <a:spcPct val="90000"/>
              </a:lnSpc>
            </a:pPr>
            <a:endParaRPr lang="it-IT" altLang="x-none" sz="2800" dirty="0"/>
          </a:p>
          <a:p>
            <a:pPr eaLnBrk="1" hangingPunct="1">
              <a:lnSpc>
                <a:spcPct val="90000"/>
              </a:lnSpc>
            </a:pPr>
            <a:endParaRPr lang="it-IT" altLang="x-none" sz="2800" dirty="0"/>
          </a:p>
          <a:p>
            <a:pPr eaLnBrk="1" hangingPunct="1">
              <a:lnSpc>
                <a:spcPct val="90000"/>
              </a:lnSpc>
              <a:buFontTx/>
              <a:buNone/>
            </a:pPr>
            <a:r>
              <a:rPr lang="it-IT" altLang="x-none" sz="2800" dirty="0" err="1"/>
              <a:t>where</a:t>
            </a:r>
            <a:r>
              <a:rPr lang="it-IT" altLang="x-none" sz="2800" dirty="0"/>
              <a:t>:</a:t>
            </a:r>
          </a:p>
          <a:p>
            <a:pPr eaLnBrk="1" hangingPunct="1">
              <a:lnSpc>
                <a:spcPct val="90000"/>
              </a:lnSpc>
              <a:buFontTx/>
              <a:buNone/>
            </a:pPr>
            <a:r>
              <a:rPr lang="it-IT" altLang="x-none" sz="2800" dirty="0">
                <a:ea typeface="Times New Roman" charset="0"/>
                <a:cs typeface="Times New Roman" charset="0"/>
              </a:rPr>
              <a:t>  </a:t>
            </a:r>
            <a:r>
              <a:rPr lang="en-US" altLang="x-none" sz="2800" dirty="0">
                <a:ea typeface="Times New Roman" charset="0"/>
                <a:cs typeface="Times New Roman" charset="0"/>
              </a:rPr>
              <a:t>    </a:t>
            </a:r>
            <a:r>
              <a:rPr lang="it-IT" altLang="x-none" sz="2800" dirty="0">
                <a:ea typeface="Times New Roman" charset="0"/>
                <a:cs typeface="Times New Roman" charset="0"/>
              </a:rPr>
              <a:t>     </a:t>
            </a:r>
            <a:r>
              <a:rPr lang="en-US" altLang="x-none" sz="2800" dirty="0">
                <a:ea typeface="Times New Roman" charset="0"/>
                <a:cs typeface="Times New Roman" charset="0"/>
              </a:rPr>
              <a:t> </a:t>
            </a:r>
            <a:r>
              <a:rPr lang="it-IT" altLang="x-none" sz="2800" dirty="0">
                <a:ea typeface="Times New Roman" charset="0"/>
                <a:cs typeface="Times New Roman" charset="0"/>
              </a:rPr>
              <a:t> </a:t>
            </a:r>
            <a:r>
              <a:rPr lang="en-US" altLang="x-none" sz="2400" dirty="0">
                <a:ea typeface="Times New Roman" charset="0"/>
                <a:cs typeface="Times New Roman" charset="0"/>
              </a:rPr>
              <a:t>is the </a:t>
            </a:r>
            <a:r>
              <a:rPr lang="en-US" altLang="x-none" sz="2400" dirty="0" err="1">
                <a:ea typeface="Times New Roman" charset="0"/>
                <a:cs typeface="Times New Roman" charset="0"/>
              </a:rPr>
              <a:t>spatio</a:t>
            </a:r>
            <a:r>
              <a:rPr lang="en-US" altLang="x-none" sz="2400" dirty="0">
                <a:ea typeface="Times New Roman" charset="0"/>
                <a:cs typeface="Times New Roman" charset="0"/>
              </a:rPr>
              <a:t>-temporal mean field or trend</a:t>
            </a:r>
            <a:r>
              <a:rPr lang="en-US" altLang="x-none" sz="2800" dirty="0">
                <a:ea typeface="Times New Roman" charset="0"/>
                <a:cs typeface="Times New Roman" charset="0"/>
              </a:rPr>
              <a:t>,</a:t>
            </a:r>
          </a:p>
          <a:p>
            <a:pPr eaLnBrk="1" hangingPunct="1">
              <a:lnSpc>
                <a:spcPct val="90000"/>
              </a:lnSpc>
              <a:buFontTx/>
              <a:buNone/>
            </a:pPr>
            <a:r>
              <a:rPr lang="en-US" altLang="x-none" sz="2800" dirty="0">
                <a:ea typeface="Times New Roman" charset="0"/>
                <a:cs typeface="Times New Roman" charset="0"/>
              </a:rPr>
              <a:t>       </a:t>
            </a:r>
            <a:r>
              <a:rPr lang="it-IT" altLang="x-none" sz="2800" dirty="0">
                <a:ea typeface="Times New Roman" charset="0"/>
                <a:cs typeface="Times New Roman" charset="0"/>
              </a:rPr>
              <a:t>      </a:t>
            </a:r>
            <a:r>
              <a:rPr lang="en-US" altLang="x-none" sz="2400" dirty="0">
                <a:ea typeface="Times New Roman" charset="0"/>
                <a:cs typeface="Times New Roman" charset="0"/>
              </a:rPr>
              <a:t>denotes a smooth </a:t>
            </a:r>
            <a:r>
              <a:rPr lang="en-US" altLang="x-none" sz="2400" dirty="0" err="1">
                <a:ea typeface="Times New Roman" charset="0"/>
                <a:cs typeface="Times New Roman" charset="0"/>
              </a:rPr>
              <a:t>spatio</a:t>
            </a:r>
            <a:r>
              <a:rPr lang="en-US" altLang="x-none" sz="2400" dirty="0">
                <a:ea typeface="Times New Roman" charset="0"/>
                <a:cs typeface="Times New Roman" charset="0"/>
              </a:rPr>
              <a:t>-temporal underlying process</a:t>
            </a:r>
            <a:r>
              <a:rPr lang="en-US" altLang="x-none" sz="2800" dirty="0">
                <a:ea typeface="Times New Roman" charset="0"/>
                <a:cs typeface="Times New Roman" charset="0"/>
              </a:rPr>
              <a:t>,</a:t>
            </a:r>
          </a:p>
          <a:p>
            <a:pPr eaLnBrk="1" hangingPunct="1">
              <a:lnSpc>
                <a:spcPct val="90000"/>
              </a:lnSpc>
              <a:buFontTx/>
              <a:buNone/>
            </a:pPr>
            <a:r>
              <a:rPr lang="en-US" altLang="x-none" sz="2800" dirty="0">
                <a:ea typeface="Times New Roman" charset="0"/>
                <a:cs typeface="Times New Roman" charset="0"/>
              </a:rPr>
              <a:t> </a:t>
            </a:r>
            <a:r>
              <a:rPr lang="it-IT" altLang="x-none" sz="2800" dirty="0">
                <a:ea typeface="Times New Roman" charset="0"/>
                <a:cs typeface="Times New Roman" charset="0"/>
              </a:rPr>
              <a:t> </a:t>
            </a:r>
            <a:r>
              <a:rPr lang="en-US" altLang="x-none" sz="2800" dirty="0">
                <a:ea typeface="Times New Roman" charset="0"/>
                <a:cs typeface="Times New Roman" charset="0"/>
              </a:rPr>
              <a:t>     </a:t>
            </a:r>
            <a:r>
              <a:rPr lang="it-IT" altLang="x-none" sz="2800" dirty="0">
                <a:ea typeface="Times New Roman" charset="0"/>
                <a:cs typeface="Times New Roman" charset="0"/>
              </a:rPr>
              <a:t>      </a:t>
            </a:r>
            <a:r>
              <a:rPr lang="en-US" altLang="x-none" sz="2400" dirty="0">
                <a:ea typeface="Times New Roman" charset="0"/>
                <a:cs typeface="Times New Roman" charset="0"/>
              </a:rPr>
              <a:t>is a </a:t>
            </a:r>
            <a:r>
              <a:rPr lang="en-US" altLang="x-none" sz="2400" dirty="0" err="1">
                <a:ea typeface="Times New Roman" charset="0"/>
                <a:cs typeface="Times New Roman" charset="0"/>
              </a:rPr>
              <a:t>gaussian</a:t>
            </a:r>
            <a:r>
              <a:rPr lang="en-US" altLang="x-none" sz="2400" dirty="0">
                <a:ea typeface="Times New Roman" charset="0"/>
                <a:cs typeface="Times New Roman" charset="0"/>
              </a:rPr>
              <a:t> noise process, that represents the </a:t>
            </a:r>
            <a:r>
              <a:rPr lang="en-US" altLang="x-none" sz="2400" dirty="0" err="1">
                <a:ea typeface="Times New Roman" charset="0"/>
                <a:cs typeface="Times New Roman" charset="0"/>
              </a:rPr>
              <a:t>spatio</a:t>
            </a:r>
            <a:r>
              <a:rPr lang="en-US" altLang="x-none" sz="2400" dirty="0">
                <a:ea typeface="Times New Roman" charset="0"/>
                <a:cs typeface="Times New Roman" charset="0"/>
              </a:rPr>
              <a:t>-</a:t>
            </a:r>
            <a:r>
              <a:rPr lang="it-IT" altLang="x-none" sz="2400" dirty="0">
                <a:ea typeface="Times New Roman" charset="0"/>
                <a:cs typeface="Times New Roman" charset="0"/>
              </a:rPr>
              <a:t/>
            </a:r>
            <a:br>
              <a:rPr lang="it-IT" altLang="x-none" sz="2400" dirty="0">
                <a:ea typeface="Times New Roman" charset="0"/>
                <a:cs typeface="Times New Roman" charset="0"/>
              </a:rPr>
            </a:br>
            <a:r>
              <a:rPr lang="it-IT" altLang="x-none" sz="2400" dirty="0">
                <a:ea typeface="Times New Roman" charset="0"/>
                <a:cs typeface="Times New Roman" charset="0"/>
              </a:rPr>
              <a:t>          </a:t>
            </a:r>
            <a:r>
              <a:rPr lang="en-US" altLang="x-none" sz="2400" dirty="0">
                <a:ea typeface="Times New Roman" charset="0"/>
                <a:cs typeface="Times New Roman" charset="0"/>
              </a:rPr>
              <a:t>temporal measurement error (and small scale spatial </a:t>
            </a:r>
            <a:r>
              <a:rPr lang="it-IT" altLang="x-none" sz="2400" dirty="0">
                <a:ea typeface="Times New Roman" charset="0"/>
                <a:cs typeface="Times New Roman" charset="0"/>
              </a:rPr>
              <a:t/>
            </a:r>
            <a:br>
              <a:rPr lang="it-IT" altLang="x-none" sz="2400" dirty="0">
                <a:ea typeface="Times New Roman" charset="0"/>
                <a:cs typeface="Times New Roman" charset="0"/>
              </a:rPr>
            </a:br>
            <a:r>
              <a:rPr lang="it-IT" altLang="x-none" sz="2400" dirty="0">
                <a:ea typeface="Times New Roman" charset="0"/>
                <a:cs typeface="Times New Roman" charset="0"/>
              </a:rPr>
              <a:t>          </a:t>
            </a:r>
            <a:r>
              <a:rPr lang="en-US" altLang="x-none" sz="2400" dirty="0">
                <a:ea typeface="Times New Roman" charset="0"/>
                <a:cs typeface="Times New Roman" charset="0"/>
              </a:rPr>
              <a:t>variability</a:t>
            </a:r>
            <a:r>
              <a:rPr lang="en-US" altLang="x-none" sz="2400" dirty="0" smtClean="0">
                <a:ea typeface="Times New Roman" charset="0"/>
                <a:cs typeface="Times New Roman" charset="0"/>
              </a:rPr>
              <a:t>).</a:t>
            </a:r>
          </a:p>
          <a:p>
            <a:pPr eaLnBrk="1" hangingPunct="1">
              <a:lnSpc>
                <a:spcPct val="90000"/>
              </a:lnSpc>
              <a:buFontTx/>
              <a:buNone/>
            </a:pPr>
            <a:endParaRPr lang="en-US" altLang="x-none" sz="1800" dirty="0">
              <a:ea typeface="Times New Roman" charset="0"/>
              <a:cs typeface="Times New Roman" charset="0"/>
            </a:endParaRPr>
          </a:p>
          <a:p>
            <a:pPr eaLnBrk="1" hangingPunct="1">
              <a:lnSpc>
                <a:spcPct val="90000"/>
              </a:lnSpc>
              <a:buFontTx/>
              <a:buNone/>
            </a:pPr>
            <a:endParaRPr lang="en-US" altLang="x-none" sz="2800" dirty="0"/>
          </a:p>
        </p:txBody>
      </p:sp>
      <p:sp>
        <p:nvSpPr>
          <p:cNvPr id="5125" name="Rectangle 5"/>
          <p:cNvSpPr>
            <a:spLocks noChangeArrowheads="1"/>
          </p:cNvSpPr>
          <p:nvPr/>
        </p:nvSpPr>
        <p:spPr bwMode="auto">
          <a:xfrm>
            <a:off x="2876550" y="326231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1" hangingPunct="1">
              <a:defRPr/>
            </a:pPr>
            <a:endParaRPr lang="en-US"/>
          </a:p>
        </p:txBody>
      </p:sp>
      <p:graphicFrame>
        <p:nvGraphicFramePr>
          <p:cNvPr id="6149" name="Object 4"/>
          <p:cNvGraphicFramePr>
            <a:graphicFrameLocks noChangeAspect="1"/>
          </p:cNvGraphicFramePr>
          <p:nvPr/>
        </p:nvGraphicFramePr>
        <p:xfrm>
          <a:off x="1219200" y="2593975"/>
          <a:ext cx="6172200" cy="606425"/>
        </p:xfrm>
        <a:graphic>
          <a:graphicData uri="http://schemas.openxmlformats.org/presentationml/2006/ole">
            <mc:AlternateContent xmlns:mc="http://schemas.openxmlformats.org/markup-compatibility/2006">
              <mc:Choice xmlns:v="urn:schemas-microsoft-com:vml" Requires="v">
                <p:oleObj spid="_x0000_s21710" r:id="rId4" imgW="2032000" imgH="203200" progId="Equation.3">
                  <p:embed/>
                </p:oleObj>
              </mc:Choice>
              <mc:Fallback>
                <p:oleObj r:id="rId4" imgW="2032000" imgH="2032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19200" y="2593975"/>
                        <a:ext cx="6172200" cy="60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5127" name="Rectangle 7"/>
          <p:cNvSpPr>
            <a:spLocks noChangeArrowheads="1"/>
          </p:cNvSpPr>
          <p:nvPr/>
        </p:nvSpPr>
        <p:spPr bwMode="auto">
          <a:xfrm>
            <a:off x="4200525" y="326231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1" hangingPunct="1">
              <a:defRPr/>
            </a:pPr>
            <a:endParaRPr lang="en-US"/>
          </a:p>
        </p:txBody>
      </p:sp>
      <p:graphicFrame>
        <p:nvGraphicFramePr>
          <p:cNvPr id="6151" name="Object 6"/>
          <p:cNvGraphicFramePr>
            <a:graphicFrameLocks noChangeAspect="1"/>
          </p:cNvGraphicFramePr>
          <p:nvPr/>
        </p:nvGraphicFramePr>
        <p:xfrm>
          <a:off x="609600" y="3733800"/>
          <a:ext cx="1143000" cy="512763"/>
        </p:xfrm>
        <a:graphic>
          <a:graphicData uri="http://schemas.openxmlformats.org/presentationml/2006/ole">
            <mc:AlternateContent xmlns:mc="http://schemas.openxmlformats.org/markup-compatibility/2006">
              <mc:Choice xmlns:v="urn:schemas-microsoft-com:vml" Requires="v">
                <p:oleObj spid="_x0000_s21711" r:id="rId6" imgW="444307" imgH="203112" progId="Equation.3">
                  <p:embed/>
                </p:oleObj>
              </mc:Choice>
              <mc:Fallback>
                <p:oleObj r:id="rId6" imgW="444307" imgH="203112"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9600" y="3733800"/>
                        <a:ext cx="1143000" cy="51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5129" name="Rectangle 9"/>
          <p:cNvSpPr>
            <a:spLocks noChangeArrowheads="1"/>
          </p:cNvSpPr>
          <p:nvPr/>
        </p:nvSpPr>
        <p:spPr bwMode="auto">
          <a:xfrm>
            <a:off x="4200525" y="326231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1" hangingPunct="1">
              <a:defRPr/>
            </a:pPr>
            <a:endParaRPr lang="en-US"/>
          </a:p>
        </p:txBody>
      </p:sp>
      <p:graphicFrame>
        <p:nvGraphicFramePr>
          <p:cNvPr id="6153" name="Object 8"/>
          <p:cNvGraphicFramePr>
            <a:graphicFrameLocks noChangeAspect="1"/>
          </p:cNvGraphicFramePr>
          <p:nvPr/>
        </p:nvGraphicFramePr>
        <p:xfrm>
          <a:off x="685800" y="4203700"/>
          <a:ext cx="990600" cy="444500"/>
        </p:xfrm>
        <a:graphic>
          <a:graphicData uri="http://schemas.openxmlformats.org/presentationml/2006/ole">
            <mc:AlternateContent xmlns:mc="http://schemas.openxmlformats.org/markup-compatibility/2006">
              <mc:Choice xmlns:v="urn:schemas-microsoft-com:vml" Requires="v">
                <p:oleObj spid="_x0000_s21712" r:id="rId8" imgW="444307" imgH="203112" progId="Equation.3">
                  <p:embed/>
                </p:oleObj>
              </mc:Choice>
              <mc:Fallback>
                <p:oleObj r:id="rId8" imgW="444307" imgH="203112" progId="Equation.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85800" y="4203700"/>
                        <a:ext cx="990600"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5131" name="Rectangle 11"/>
          <p:cNvSpPr>
            <a:spLocks noChangeArrowheads="1"/>
          </p:cNvSpPr>
          <p:nvPr/>
        </p:nvSpPr>
        <p:spPr bwMode="auto">
          <a:xfrm>
            <a:off x="4224338" y="326231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1" hangingPunct="1">
              <a:defRPr/>
            </a:pPr>
            <a:endParaRPr lang="en-US"/>
          </a:p>
        </p:txBody>
      </p:sp>
      <p:graphicFrame>
        <p:nvGraphicFramePr>
          <p:cNvPr id="6155" name="Object 10"/>
          <p:cNvGraphicFramePr>
            <a:graphicFrameLocks noChangeAspect="1"/>
          </p:cNvGraphicFramePr>
          <p:nvPr/>
        </p:nvGraphicFramePr>
        <p:xfrm>
          <a:off x="685800" y="4684713"/>
          <a:ext cx="1066800" cy="511175"/>
        </p:xfrm>
        <a:graphic>
          <a:graphicData uri="http://schemas.openxmlformats.org/presentationml/2006/ole">
            <mc:AlternateContent xmlns:mc="http://schemas.openxmlformats.org/markup-compatibility/2006">
              <mc:Choice xmlns:v="urn:schemas-microsoft-com:vml" Requires="v">
                <p:oleObj spid="_x0000_s21713" r:id="rId10" imgW="418918" imgH="203112" progId="Equation.3">
                  <p:embed/>
                </p:oleObj>
              </mc:Choice>
              <mc:Fallback>
                <p:oleObj r:id="rId10" imgW="418918" imgH="203112" progId="Equation.3">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85800" y="4684713"/>
                        <a:ext cx="1066800"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13124278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838200"/>
          </a:xfrm>
        </p:spPr>
        <p:txBody>
          <a:bodyPr/>
          <a:lstStyle/>
          <a:p>
            <a:r>
              <a:rPr lang="en-US" sz="3600" dirty="0">
                <a:solidFill>
                  <a:schemeClr val="bg2"/>
                </a:solidFill>
              </a:rPr>
              <a:t>Strategies for </a:t>
            </a:r>
            <a:r>
              <a:rPr lang="en-US" sz="3600" dirty="0" err="1">
                <a:solidFill>
                  <a:schemeClr val="bg2"/>
                </a:solidFill>
              </a:rPr>
              <a:t>spatio</a:t>
            </a:r>
            <a:r>
              <a:rPr lang="en-US" sz="3600" dirty="0">
                <a:solidFill>
                  <a:schemeClr val="bg2"/>
                </a:solidFill>
              </a:rPr>
              <a:t>-temporal modeling</a:t>
            </a:r>
            <a:r>
              <a:rPr lang="en-US" sz="3600" dirty="0" smtClean="0">
                <a:solidFill>
                  <a:schemeClr val="bg2"/>
                </a:solidFill>
              </a:rPr>
              <a:t>:</a:t>
            </a:r>
            <a:endParaRPr lang="en-US" sz="3600" dirty="0">
              <a:solidFill>
                <a:schemeClr val="bg2"/>
              </a:solidFill>
              <a:latin typeface="Courier" charset="0"/>
              <a:ea typeface="Courier" charset="0"/>
              <a:cs typeface="Courier" charset="0"/>
            </a:endParaRPr>
          </a:p>
        </p:txBody>
      </p:sp>
      <p:sp>
        <p:nvSpPr>
          <p:cNvPr id="3" name="Content Placeholder 2"/>
          <p:cNvSpPr>
            <a:spLocks noGrp="1"/>
          </p:cNvSpPr>
          <p:nvPr>
            <p:ph idx="1"/>
          </p:nvPr>
        </p:nvSpPr>
        <p:spPr>
          <a:xfrm>
            <a:off x="457200" y="1823830"/>
            <a:ext cx="8229600" cy="4038600"/>
          </a:xfrm>
        </p:spPr>
        <p:txBody>
          <a:bodyPr/>
          <a:lstStyle/>
          <a:p>
            <a:pPr lvl="1"/>
            <a:r>
              <a:rPr lang="en-US" i="1" dirty="0" smtClean="0">
                <a:latin typeface="+mn-lt"/>
              </a:rPr>
              <a:t>Spatial models varying (or evolving) in time</a:t>
            </a:r>
            <a:r>
              <a:rPr lang="en-US" dirty="0" smtClean="0">
                <a:latin typeface="+mn-lt"/>
              </a:rPr>
              <a:t>, including “dynamic” models</a:t>
            </a:r>
          </a:p>
          <a:p>
            <a:pPr lvl="1"/>
            <a:r>
              <a:rPr lang="en-US" i="1" dirty="0" smtClean="0">
                <a:latin typeface="+mn-lt"/>
              </a:rPr>
              <a:t>Temporal models </a:t>
            </a:r>
            <a:r>
              <a:rPr lang="en-US" dirty="0" smtClean="0">
                <a:latin typeface="+mn-lt"/>
              </a:rPr>
              <a:t>(at monitoring sites and arbitrary locations) </a:t>
            </a:r>
            <a:r>
              <a:rPr lang="en-US" i="1" dirty="0" smtClean="0">
                <a:latin typeface="+mn-lt"/>
              </a:rPr>
              <a:t>varying in space</a:t>
            </a:r>
            <a:r>
              <a:rPr lang="en-US" dirty="0" smtClean="0">
                <a:latin typeface="+mn-lt"/>
              </a:rPr>
              <a:t>. </a:t>
            </a:r>
          </a:p>
          <a:p>
            <a:pPr lvl="1"/>
            <a:r>
              <a:rPr lang="en-US" dirty="0">
                <a:solidFill>
                  <a:schemeClr val="bg2"/>
                </a:solidFill>
                <a:cs typeface="Tahoma" pitchFamily="34" charset="0"/>
              </a:rPr>
              <a:t>UW </a:t>
            </a:r>
            <a:r>
              <a:rPr lang="en-US" dirty="0" err="1">
                <a:solidFill>
                  <a:schemeClr val="bg2"/>
                </a:solidFill>
                <a:cs typeface="Tahoma" pitchFamily="34" charset="0"/>
              </a:rPr>
              <a:t>Spatio</a:t>
            </a:r>
            <a:r>
              <a:rPr lang="en-US" dirty="0">
                <a:solidFill>
                  <a:schemeClr val="bg2"/>
                </a:solidFill>
                <a:cs typeface="Tahoma" pitchFamily="34" charset="0"/>
              </a:rPr>
              <a:t>-temporal model</a:t>
            </a:r>
            <a:br>
              <a:rPr lang="en-US" dirty="0">
                <a:solidFill>
                  <a:schemeClr val="bg2"/>
                </a:solidFill>
                <a:cs typeface="Tahoma" pitchFamily="34" charset="0"/>
              </a:rPr>
            </a:br>
            <a:r>
              <a:rPr lang="en-US" dirty="0">
                <a:solidFill>
                  <a:schemeClr val="bg2"/>
                </a:solidFill>
                <a:cs typeface="Tahoma" pitchFamily="34" charset="0"/>
              </a:rPr>
              <a:t>and R package </a:t>
            </a:r>
            <a:r>
              <a:rPr lang="en-US" dirty="0" err="1" smtClean="0">
                <a:solidFill>
                  <a:schemeClr val="bg2"/>
                </a:solidFill>
                <a:latin typeface="Courier" charset="0"/>
                <a:ea typeface="Courier" charset="0"/>
                <a:cs typeface="Courier" charset="0"/>
              </a:rPr>
              <a:t>SpatioTemporal</a:t>
            </a:r>
            <a:r>
              <a:rPr lang="en-US" dirty="0" smtClean="0">
                <a:latin typeface="+mn-lt"/>
              </a:rPr>
              <a:t> adopt this second strategy, using a notion of </a:t>
            </a:r>
            <a:r>
              <a:rPr lang="en-US" i="1" dirty="0" smtClean="0">
                <a:latin typeface="+mn-lt"/>
              </a:rPr>
              <a:t>temporal basis functions</a:t>
            </a:r>
            <a:r>
              <a:rPr lang="en-US" dirty="0"/>
              <a:t> </a:t>
            </a:r>
            <a:r>
              <a:rPr lang="en-US" dirty="0" smtClean="0"/>
              <a:t>or </a:t>
            </a:r>
            <a:r>
              <a:rPr lang="en-US" i="1" dirty="0" smtClean="0"/>
              <a:t>empirical orthogonal functions</a:t>
            </a:r>
            <a:r>
              <a:rPr lang="en-US" dirty="0" smtClean="0"/>
              <a:t>.</a:t>
            </a:r>
            <a:endParaRPr lang="en-US" dirty="0">
              <a:latin typeface="+mn-lt"/>
            </a:endParaRPr>
          </a:p>
        </p:txBody>
      </p:sp>
      <p:sp>
        <p:nvSpPr>
          <p:cNvPr id="4" name="Slide Number Placeholder 3"/>
          <p:cNvSpPr>
            <a:spLocks noGrp="1"/>
          </p:cNvSpPr>
          <p:nvPr>
            <p:ph type="sldNum" sz="quarter" idx="12"/>
          </p:nvPr>
        </p:nvSpPr>
        <p:spPr/>
        <p:txBody>
          <a:bodyPr/>
          <a:lstStyle/>
          <a:p>
            <a:fld id="{8C8BA556-F4B1-4072-9E85-1596AA9A7514}" type="slidenum">
              <a:rPr lang="en-US" smtClean="0"/>
              <a:t>9</a:t>
            </a:fld>
            <a:endParaRPr lang="en-US"/>
          </a:p>
        </p:txBody>
      </p:sp>
    </p:spTree>
    <p:extLst>
      <p:ext uri="{BB962C8B-B14F-4D97-AF65-F5344CB8AC3E}">
        <p14:creationId xmlns:p14="http://schemas.microsoft.com/office/powerpoint/2010/main" val="3065364624"/>
      </p:ext>
    </p:extLst>
  </p:cSld>
  <p:clrMapOvr>
    <a:masterClrMapping/>
  </p:clrMapOvr>
  <p:timing>
    <p:tnLst>
      <p:par>
        <p:cTn id="1" dur="indefinite" restart="never" nodeType="tmRoot"/>
      </p:par>
    </p:tnLst>
  </p:timing>
</p:sld>
</file>

<file path=ppt/theme/theme1.xml><?xml version="1.0" encoding="utf-8"?>
<a:theme xmlns:a="http://schemas.openxmlformats.org/drawingml/2006/main" name="MESA.Air.ppt.template">
  <a:themeElements>
    <a:clrScheme name="Quadrant 2">
      <a:dk1>
        <a:srgbClr val="000000"/>
      </a:dk1>
      <a:lt1>
        <a:srgbClr val="FFFFFF"/>
      </a:lt1>
      <a:dk2>
        <a:srgbClr val="420000"/>
      </a:dk2>
      <a:lt2>
        <a:srgbClr val="660000"/>
      </a:lt2>
      <a:accent1>
        <a:srgbClr val="CCCC00"/>
      </a:accent1>
      <a:accent2>
        <a:srgbClr val="999966"/>
      </a:accent2>
      <a:accent3>
        <a:srgbClr val="FFFFFF"/>
      </a:accent3>
      <a:accent4>
        <a:srgbClr val="000000"/>
      </a:accent4>
      <a:accent5>
        <a:srgbClr val="E2E2AA"/>
      </a:accent5>
      <a:accent6>
        <a:srgbClr val="8A8A5C"/>
      </a:accent6>
      <a:hlink>
        <a:srgbClr val="996633"/>
      </a:hlink>
      <a:folHlink>
        <a:srgbClr val="993300"/>
      </a:folHlink>
    </a:clrScheme>
    <a:fontScheme name="Urban Pop">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Quadrant 1">
        <a:dk1>
          <a:srgbClr val="5C5674"/>
        </a:dk1>
        <a:lt1>
          <a:srgbClr val="FFFFFF"/>
        </a:lt1>
        <a:dk2>
          <a:srgbClr val="85986A"/>
        </a:dk2>
        <a:lt2>
          <a:srgbClr val="FFFFFF"/>
        </a:lt2>
        <a:accent1>
          <a:srgbClr val="666633"/>
        </a:accent1>
        <a:accent2>
          <a:srgbClr val="ADC5B8"/>
        </a:accent2>
        <a:accent3>
          <a:srgbClr val="C2CAB9"/>
        </a:accent3>
        <a:accent4>
          <a:srgbClr val="DADADA"/>
        </a:accent4>
        <a:accent5>
          <a:srgbClr val="B8B8AD"/>
        </a:accent5>
        <a:accent6>
          <a:srgbClr val="9CB2A6"/>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Quadrant 2">
        <a:dk1>
          <a:srgbClr val="000000"/>
        </a:dk1>
        <a:lt1>
          <a:srgbClr val="FFFFFF"/>
        </a:lt1>
        <a:dk2>
          <a:srgbClr val="420000"/>
        </a:dk2>
        <a:lt2>
          <a:srgbClr val="660000"/>
        </a:lt2>
        <a:accent1>
          <a:srgbClr val="CCCC00"/>
        </a:accent1>
        <a:accent2>
          <a:srgbClr val="999966"/>
        </a:accent2>
        <a:accent3>
          <a:srgbClr val="FFFFFF"/>
        </a:accent3>
        <a:accent4>
          <a:srgbClr val="000000"/>
        </a:accent4>
        <a:accent5>
          <a:srgbClr val="E2E2AA"/>
        </a:accent5>
        <a:accent6>
          <a:srgbClr val="8A8A5C"/>
        </a:accent6>
        <a:hlink>
          <a:srgbClr val="996633"/>
        </a:hlink>
        <a:folHlink>
          <a:srgbClr val="993300"/>
        </a:folHlink>
      </a:clrScheme>
      <a:clrMap bg1="lt1" tx1="dk1" bg2="lt2" tx2="dk2" accent1="accent1" accent2="accent2" accent3="accent3" accent4="accent4" accent5="accent5" accent6="accent6" hlink="hlink" folHlink="folHlink"/>
    </a:extraClrScheme>
    <a:extraClrScheme>
      <a:clrScheme name="Quadrant 3">
        <a:dk1>
          <a:srgbClr val="618052"/>
        </a:dk1>
        <a:lt1>
          <a:srgbClr val="FFFFE3"/>
        </a:lt1>
        <a:dk2>
          <a:srgbClr val="162E36"/>
        </a:dk2>
        <a:lt2>
          <a:srgbClr val="FFFFFF"/>
        </a:lt2>
        <a:accent1>
          <a:srgbClr val="336699"/>
        </a:accent1>
        <a:accent2>
          <a:srgbClr val="69888B"/>
        </a:accent2>
        <a:accent3>
          <a:srgbClr val="ABADAE"/>
        </a:accent3>
        <a:accent4>
          <a:srgbClr val="DADAC2"/>
        </a:accent4>
        <a:accent5>
          <a:srgbClr val="ADB8CA"/>
        </a:accent5>
        <a:accent6>
          <a:srgbClr val="5E7B7D"/>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Quadrant 4">
        <a:dk1>
          <a:srgbClr val="000000"/>
        </a:dk1>
        <a:lt1>
          <a:srgbClr val="FFFFFF"/>
        </a:lt1>
        <a:dk2>
          <a:srgbClr val="000000"/>
        </a:dk2>
        <a:lt2>
          <a:srgbClr val="CC0000"/>
        </a:lt2>
        <a:accent1>
          <a:srgbClr val="FFCC00"/>
        </a:accent1>
        <a:accent2>
          <a:srgbClr val="3366CC"/>
        </a:accent2>
        <a:accent3>
          <a:srgbClr val="FFFFFF"/>
        </a:accent3>
        <a:accent4>
          <a:srgbClr val="000000"/>
        </a:accent4>
        <a:accent5>
          <a:srgbClr val="FFE2AA"/>
        </a:accent5>
        <a:accent6>
          <a:srgbClr val="2D5CB9"/>
        </a:accent6>
        <a:hlink>
          <a:srgbClr val="666699"/>
        </a:hlink>
        <a:folHlink>
          <a:srgbClr val="C0C0C0"/>
        </a:folHlink>
      </a:clrScheme>
      <a:clrMap bg1="lt1" tx1="dk1" bg2="lt2" tx2="dk2" accent1="accent1" accent2="accent2" accent3="accent3" accent4="accent4" accent5="accent5" accent6="accent6" hlink="hlink" folHlink="folHlink"/>
    </a:extraClrScheme>
    <a:extraClrScheme>
      <a:clrScheme name="Quadrant 5">
        <a:dk1>
          <a:srgbClr val="666699"/>
        </a:dk1>
        <a:lt1>
          <a:srgbClr val="FFFFFF"/>
        </a:lt1>
        <a:dk2>
          <a:srgbClr val="000033"/>
        </a:dk2>
        <a:lt2>
          <a:srgbClr val="FFFFFF"/>
        </a:lt2>
        <a:accent1>
          <a:srgbClr val="9966FF"/>
        </a:accent1>
        <a:accent2>
          <a:srgbClr val="CCCCFF"/>
        </a:accent2>
        <a:accent3>
          <a:srgbClr val="AAAAAD"/>
        </a:accent3>
        <a:accent4>
          <a:srgbClr val="DADADA"/>
        </a:accent4>
        <a:accent5>
          <a:srgbClr val="CAB8FF"/>
        </a:accent5>
        <a:accent6>
          <a:srgbClr val="B9B9E7"/>
        </a:accent6>
        <a:hlink>
          <a:srgbClr val="CCCC00"/>
        </a:hlink>
        <a:folHlink>
          <a:srgbClr val="CC9900"/>
        </a:folHlink>
      </a:clrScheme>
      <a:clrMap bg1="dk2" tx1="lt1" bg2="dk1" tx2="lt2" accent1="accent1" accent2="accent2" accent3="accent3" accent4="accent4" accent5="accent5" accent6="accent6" hlink="hlink" folHlink="folHlink"/>
    </a:extraClrScheme>
    <a:extraClrScheme>
      <a:clrScheme name="Quadrant 6">
        <a:dk1>
          <a:srgbClr val="000000"/>
        </a:dk1>
        <a:lt1>
          <a:srgbClr val="FFFFFF"/>
        </a:lt1>
        <a:dk2>
          <a:srgbClr val="000000"/>
        </a:dk2>
        <a:lt2>
          <a:srgbClr val="669966"/>
        </a:lt2>
        <a:accent1>
          <a:srgbClr val="CCCCFF"/>
        </a:accent1>
        <a:accent2>
          <a:srgbClr val="9999CC"/>
        </a:accent2>
        <a:accent3>
          <a:srgbClr val="FFFFFF"/>
        </a:accent3>
        <a:accent4>
          <a:srgbClr val="000000"/>
        </a:accent4>
        <a:accent5>
          <a:srgbClr val="E2E2FF"/>
        </a:accent5>
        <a:accent6>
          <a:srgbClr val="8A8AB9"/>
        </a:accent6>
        <a:hlink>
          <a:srgbClr val="000066"/>
        </a:hlink>
        <a:folHlink>
          <a:srgbClr val="333399"/>
        </a:folHlink>
      </a:clrScheme>
      <a:clrMap bg1="lt1" tx1="dk1" bg2="lt2" tx2="dk2" accent1="accent1" accent2="accent2" accent3="accent3" accent4="accent4" accent5="accent5" accent6="accent6" hlink="hlink" folHlink="folHlink"/>
    </a:extraClrScheme>
    <a:extraClrScheme>
      <a:clrScheme name="Quadrant 7">
        <a:dk1>
          <a:srgbClr val="0099CC"/>
        </a:dk1>
        <a:lt1>
          <a:srgbClr val="FFFFFF"/>
        </a:lt1>
        <a:dk2>
          <a:srgbClr val="000099"/>
        </a:dk2>
        <a:lt2>
          <a:srgbClr val="FFFFFF"/>
        </a:lt2>
        <a:accent1>
          <a:srgbClr val="0099CC"/>
        </a:accent1>
        <a:accent2>
          <a:srgbClr val="6600FF"/>
        </a:accent2>
        <a:accent3>
          <a:srgbClr val="AAAACA"/>
        </a:accent3>
        <a:accent4>
          <a:srgbClr val="DADADA"/>
        </a:accent4>
        <a:accent5>
          <a:srgbClr val="AACAE2"/>
        </a:accent5>
        <a:accent6>
          <a:srgbClr val="5C00E7"/>
        </a:accent6>
        <a:hlink>
          <a:srgbClr val="FFCC00"/>
        </a:hlink>
        <a:folHlink>
          <a:srgbClr val="00CCFF"/>
        </a:folHlink>
      </a:clrScheme>
      <a:clrMap bg1="dk2" tx1="lt1" bg2="dk1" tx2="lt2" accent1="accent1" accent2="accent2" accent3="accent3" accent4="accent4" accent5="accent5" accent6="accent6" hlink="hlink" folHlink="folHlink"/>
    </a:extraClrScheme>
    <a:extraClrScheme>
      <a:clrScheme name="Quadrant 8">
        <a:dk1>
          <a:srgbClr val="000033"/>
        </a:dk1>
        <a:lt1>
          <a:srgbClr val="FFFFFF"/>
        </a:lt1>
        <a:dk2>
          <a:srgbClr val="003366"/>
        </a:dk2>
        <a:lt2>
          <a:srgbClr val="275C6D"/>
        </a:lt2>
        <a:accent1>
          <a:srgbClr val="A7D2DF"/>
        </a:accent1>
        <a:accent2>
          <a:srgbClr val="108DA6"/>
        </a:accent2>
        <a:accent3>
          <a:srgbClr val="FFFFFF"/>
        </a:accent3>
        <a:accent4>
          <a:srgbClr val="00002A"/>
        </a:accent4>
        <a:accent5>
          <a:srgbClr val="D0E5EC"/>
        </a:accent5>
        <a:accent6>
          <a:srgbClr val="0D7F96"/>
        </a:accent6>
        <a:hlink>
          <a:srgbClr val="666699"/>
        </a:hlink>
        <a:folHlink>
          <a:srgbClr val="9999FF"/>
        </a:folHlink>
      </a:clrScheme>
      <a:clrMap bg1="lt1" tx1="dk1" bg2="lt2" tx2="dk2" accent1="accent1" accent2="accent2" accent3="accent3" accent4="accent4" accent5="accent5" accent6="accent6" hlink="hlink" folHlink="folHlink"/>
    </a:extraClrScheme>
    <a:extraClrScheme>
      <a:clrScheme name="Quadrant 9">
        <a:dk1>
          <a:srgbClr val="CC3300"/>
        </a:dk1>
        <a:lt1>
          <a:srgbClr val="FFFFFF"/>
        </a:lt1>
        <a:dk2>
          <a:srgbClr val="000000"/>
        </a:dk2>
        <a:lt2>
          <a:srgbClr val="FFFFCC"/>
        </a:lt2>
        <a:accent1>
          <a:srgbClr val="FF9900"/>
        </a:accent1>
        <a:accent2>
          <a:srgbClr val="993300"/>
        </a:accent2>
        <a:accent3>
          <a:srgbClr val="AAAAAA"/>
        </a:accent3>
        <a:accent4>
          <a:srgbClr val="DADADA"/>
        </a:accent4>
        <a:accent5>
          <a:srgbClr val="FFCAAA"/>
        </a:accent5>
        <a:accent6>
          <a:srgbClr val="8A2D00"/>
        </a:accent6>
        <a:hlink>
          <a:srgbClr val="CEC5A2"/>
        </a:hlink>
        <a:folHlink>
          <a:srgbClr val="DDDDDD"/>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24204</TotalTime>
  <Words>3304</Words>
  <Application>Microsoft Macintosh PowerPoint</Application>
  <PresentationFormat>On-screen Show (4:3)</PresentationFormat>
  <Paragraphs>273</Paragraphs>
  <Slides>49</Slides>
  <Notes>22</Notes>
  <HiddenSlides>0</HiddenSlides>
  <MMClips>0</MMClips>
  <ScaleCrop>false</ScaleCrop>
  <HeadingPairs>
    <vt:vector size="8" baseType="variant">
      <vt:variant>
        <vt:lpstr>Fonts Used</vt:lpstr>
      </vt:variant>
      <vt:variant>
        <vt:i4>14</vt:i4>
      </vt:variant>
      <vt:variant>
        <vt:lpstr>Theme</vt:lpstr>
      </vt:variant>
      <vt:variant>
        <vt:i4>1</vt:i4>
      </vt:variant>
      <vt:variant>
        <vt:lpstr>Embedded OLE Servers</vt:lpstr>
      </vt:variant>
      <vt:variant>
        <vt:i4>3</vt:i4>
      </vt:variant>
      <vt:variant>
        <vt:lpstr>Slide Titles</vt:lpstr>
      </vt:variant>
      <vt:variant>
        <vt:i4>49</vt:i4>
      </vt:variant>
    </vt:vector>
  </HeadingPairs>
  <TitlesOfParts>
    <vt:vector size="67" baseType="lpstr">
      <vt:lpstr>Calibri</vt:lpstr>
      <vt:lpstr>Cambria</vt:lpstr>
      <vt:lpstr>Cambria Math</vt:lpstr>
      <vt:lpstr>Courier</vt:lpstr>
      <vt:lpstr>Courier New</vt:lpstr>
      <vt:lpstr>Gill Sans</vt:lpstr>
      <vt:lpstr>Gill Sans MT</vt:lpstr>
      <vt:lpstr>Lucida Handwriting</vt:lpstr>
      <vt:lpstr>Symbol</vt:lpstr>
      <vt:lpstr>Tahoma</vt:lpstr>
      <vt:lpstr>Times</vt:lpstr>
      <vt:lpstr>Times New Roman</vt:lpstr>
      <vt:lpstr>Wingdings</vt:lpstr>
      <vt:lpstr>Arial</vt:lpstr>
      <vt:lpstr>MESA.Air.ppt.template</vt:lpstr>
      <vt:lpstr>Equation.3</vt:lpstr>
      <vt:lpstr>Equation</vt:lpstr>
      <vt:lpstr>Document</vt:lpstr>
      <vt:lpstr> Spatio-temporal Modeling of Environmental Data for Epidemiologic Health Effects Analyses</vt:lpstr>
      <vt:lpstr>The MESA Air study</vt:lpstr>
      <vt:lpstr>PowerPoint Presentation</vt:lpstr>
      <vt:lpstr>Spatio-temporal modeling for MESA Air</vt:lpstr>
      <vt:lpstr>PowerPoint Presentation</vt:lpstr>
      <vt:lpstr>Outline:</vt:lpstr>
      <vt:lpstr>1.  Background: Methods in recent texts have not met our space-time modeling needs.</vt:lpstr>
      <vt:lpstr>Spatio-temporal models</vt:lpstr>
      <vt:lpstr>Strategies for spatio-temporal modeling:</vt:lpstr>
      <vt:lpstr>PowerPoint Presentation</vt:lpstr>
      <vt:lpstr>PowerPoint Presentation</vt:lpstr>
      <vt:lpstr>A spatio-temporal model based on exploratory EOF</vt:lpstr>
      <vt:lpstr>NO2 Time Trends in CA</vt:lpstr>
      <vt:lpstr>NO2 Time Trends in CA</vt:lpstr>
      <vt:lpstr>NO2 Time Trends in CA</vt:lpstr>
      <vt:lpstr>Smooth temporal basis functions</vt:lpstr>
      <vt:lpstr>2. UW Spatio-temporal Statistical Model</vt:lpstr>
      <vt:lpstr>2. UW Spatio-temporal Statistical Model</vt:lpstr>
      <vt:lpstr>2. UW Spatio-temporal Statistical Model</vt:lpstr>
      <vt:lpstr>Remark:</vt:lpstr>
      <vt:lpstr>The “land use” regressions in the space-time model</vt:lpstr>
      <vt:lpstr>Covariate Selection </vt:lpstr>
      <vt:lpstr>The SpatioTemporal R package </vt:lpstr>
      <vt:lpstr>PowerPoint Presentation</vt:lpstr>
      <vt:lpstr>PowerPoint Presentation</vt:lpstr>
      <vt:lpstr>The SpatioTemporal R package:  Computation</vt:lpstr>
      <vt:lpstr>SpatioTemporal R package summary:</vt:lpstr>
      <vt:lpstr>PowerPoint Presentation</vt:lpstr>
      <vt:lpstr>3. Model fitting procedures:  Model Selection</vt:lpstr>
      <vt:lpstr>Evaluation of model predictions</vt:lpstr>
      <vt:lpstr>For the case of the monitoring data in MESA Air</vt:lpstr>
      <vt:lpstr>Temporally adjusted R2</vt:lpstr>
      <vt:lpstr>4.  NOx example</vt:lpstr>
      <vt:lpstr>NOX Predictions: 2000 Average</vt:lpstr>
      <vt:lpstr>NOX Predictions: 2000 Average</vt:lpstr>
      <vt:lpstr>PowerPoint Presentation</vt:lpstr>
      <vt:lpstr>PowerPoint Presentation</vt:lpstr>
      <vt:lpstr>Combining Land Use Regression and Chemical Transport Modeling in a Spatio-temporal Geostatistical Model for Ozone and PM2.5 in Los Angeles, California Meng Wang1, Paul D. Sampson2, Michael Kleeman3, Joshua P. Keller4, Casey Olives1, Adam A. Szpiro4, Sverre Vedal1, Joel  D. Kaufman1</vt:lpstr>
      <vt:lpstr>Details</vt:lpstr>
      <vt:lpstr>PowerPoint Presentation</vt:lpstr>
      <vt:lpstr>PowerPoint Presentation</vt:lpstr>
      <vt:lpstr>PowerPoint Presentation</vt:lpstr>
      <vt:lpstr>PowerPoint Presentation</vt:lpstr>
      <vt:lpstr>PowerPoint Presentation</vt:lpstr>
      <vt:lpstr>PowerPoint Presentation</vt:lpstr>
      <vt:lpstr>6. Summary and wish list:</vt:lpstr>
      <vt:lpstr>6. Summary and wish list:</vt:lpstr>
      <vt:lpstr>6. Summary and wish list (cont.):</vt:lpstr>
      <vt:lpstr>PowerPoint Presentation</vt:lpstr>
    </vt:vector>
  </TitlesOfParts>
  <Company>DEOHS</Company>
  <LinksUpToDate>false</LinksUpToDate>
  <SharedDoc>false</SharedDoc>
  <HyperlinksChanged>false</HyperlinksChanged>
  <AppVersion>15.0039</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Preliminary Analysis:  Clinical Events and Air Pollutants</dc:title>
  <dc:creator>colives</dc:creator>
  <cp:lastModifiedBy>Paul D. Sampson</cp:lastModifiedBy>
  <cp:revision>593</cp:revision>
  <cp:lastPrinted>2017-08-08T03:12:42Z</cp:lastPrinted>
  <dcterms:created xsi:type="dcterms:W3CDTF">2013-04-06T02:55:20Z</dcterms:created>
  <dcterms:modified xsi:type="dcterms:W3CDTF">2017-10-24T07:01:23Z</dcterms:modified>
</cp:coreProperties>
</file>