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4.xml" ContentType="application/vnd.openxmlformats-officedocument.presentationml.notesSlide+xml"/>
  <Override PartName="/ppt/embeddings/oleObject20.bin" ContentType="application/vnd.openxmlformats-officedocument.oleObject"/>
  <Override PartName="/ppt/notesSlides/notesSlide1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6.xml" ContentType="application/vnd.openxmlformats-officedocument.presentationml.notesSlide+xml"/>
  <Override PartName="/ppt/embeddings/oleObject26.bin" ContentType="application/vnd.openxmlformats-officedocument.oleObject"/>
  <Override PartName="/ppt/notesSlides/notesSlide1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9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90" r:id="rId4"/>
    <p:sldId id="257" r:id="rId5"/>
    <p:sldId id="258" r:id="rId6"/>
    <p:sldId id="279" r:id="rId7"/>
    <p:sldId id="276" r:id="rId8"/>
    <p:sldId id="259" r:id="rId9"/>
    <p:sldId id="260" r:id="rId10"/>
    <p:sldId id="261" r:id="rId11"/>
    <p:sldId id="262" r:id="rId12"/>
    <p:sldId id="288" r:id="rId13"/>
    <p:sldId id="263" r:id="rId14"/>
    <p:sldId id="264" r:id="rId15"/>
    <p:sldId id="285" r:id="rId16"/>
    <p:sldId id="287" r:id="rId17"/>
    <p:sldId id="277" r:id="rId18"/>
    <p:sldId id="265" r:id="rId19"/>
    <p:sldId id="278" r:id="rId20"/>
    <p:sldId id="267" r:id="rId21"/>
    <p:sldId id="268" r:id="rId22"/>
    <p:sldId id="280" r:id="rId23"/>
    <p:sldId id="272" r:id="rId24"/>
    <p:sldId id="292" r:id="rId25"/>
    <p:sldId id="295" r:id="rId26"/>
    <p:sldId id="273" r:id="rId27"/>
    <p:sldId id="281" r:id="rId28"/>
    <p:sldId id="291" r:id="rId29"/>
    <p:sldId id="293" r:id="rId30"/>
    <p:sldId id="302" r:id="rId31"/>
    <p:sldId id="294" r:id="rId32"/>
    <p:sldId id="303" r:id="rId33"/>
    <p:sldId id="296" r:id="rId34"/>
    <p:sldId id="297" r:id="rId35"/>
    <p:sldId id="298" r:id="rId36"/>
    <p:sldId id="299" r:id="rId37"/>
    <p:sldId id="300" r:id="rId38"/>
    <p:sldId id="301" r:id="rId39"/>
  </p:sldIdLst>
  <p:sldSz cx="6400800" cy="64103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40"/>
    <a:srgbClr val="008000"/>
    <a:srgbClr val="FF0066"/>
    <a:srgbClr val="000DA3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1128" y="-112"/>
      </p:cViewPr>
      <p:guideLst>
        <p:guide orient="horz" pos="2019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7.emf"/><Relationship Id="rId5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23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800100"/>
            <a:ext cx="32004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108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Delta=</a:t>
            </a:r>
            <a:r>
              <a:rPr lang="en-US" dirty="0" err="1" smtClean="0"/>
              <a:t>sum_i</a:t>
            </a:r>
            <a:r>
              <a:rPr lang="en-US" dirty="0" smtClean="0"/>
              <a:t> del^2/del s_i^2 epsilon(s) white noise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Two approximations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990725"/>
            <a:ext cx="5441950" cy="137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438" y="3632200"/>
            <a:ext cx="4479925" cy="1638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9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60888" y="569913"/>
            <a:ext cx="1360487" cy="5122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569913"/>
            <a:ext cx="3929063" cy="5122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4119563"/>
            <a:ext cx="5440362" cy="1273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716213"/>
            <a:ext cx="5440362" cy="1403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7175"/>
            <a:ext cx="5759450" cy="1068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35100"/>
            <a:ext cx="2827338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2033588"/>
            <a:ext cx="282733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200" y="1435100"/>
            <a:ext cx="2828925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200" y="2033588"/>
            <a:ext cx="282892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64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5588"/>
            <a:ext cx="2105025" cy="108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00" y="255588"/>
            <a:ext cx="3578225" cy="5470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1341438"/>
            <a:ext cx="2105025" cy="438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21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5" y="4487863"/>
            <a:ext cx="3841750" cy="528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125" y="573088"/>
            <a:ext cx="3841750" cy="3846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125" y="5016500"/>
            <a:ext cx="3841750" cy="752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59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569913"/>
            <a:ext cx="544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52613"/>
            <a:ext cx="54419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7525" y="0"/>
            <a:ext cx="768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+mj-lt"/>
          <a:ea typeface="ＭＳ Ｐゴシック" charset="0"/>
          <a:cs typeface="ＭＳ Ｐゴシック" charset="0"/>
        </a:defRPr>
      </a:lvl1pPr>
      <a:lvl2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  <a:cs typeface="ＭＳ Ｐゴシック" charset="0"/>
        </a:defRPr>
      </a:lvl2pPr>
      <a:lvl3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  <a:cs typeface="ＭＳ Ｐゴシック" charset="0"/>
        </a:defRPr>
      </a:lvl3pPr>
      <a:lvl4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  <a:cs typeface="ＭＳ Ｐゴシック" charset="0"/>
        </a:defRPr>
      </a:lvl4pPr>
      <a:lvl5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</a:defRPr>
      </a:lvl6pPr>
      <a:lvl7pPr marL="9144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</a:defRPr>
      </a:lvl7pPr>
      <a:lvl8pPr marL="13716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</a:defRPr>
      </a:lvl8pPr>
      <a:lvl9pPr marL="18288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charset="0"/>
        </a:defRPr>
      </a:lvl9pPr>
    </p:titleStyle>
    <p:bodyStyle>
      <a:lvl1pPr marL="0" indent="0" algn="l" defTabSz="639763" rtl="0" eaLnBrk="0" fontAlgn="base" hangingPunct="0">
        <a:spcBef>
          <a:spcPct val="20000"/>
        </a:spcBef>
        <a:spcAft>
          <a:spcPct val="0"/>
        </a:spcAft>
        <a:buNone/>
        <a:defRPr sz="2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9725" indent="0" algn="l" defTabSz="639763" rtl="0" eaLnBrk="0" fontAlgn="base" hangingPunct="0">
        <a:spcBef>
          <a:spcPct val="20000"/>
        </a:spcBef>
        <a:spcAft>
          <a:spcPct val="0"/>
        </a:spcAft>
        <a:buNone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639762" indent="0" algn="l" defTabSz="639763" rtl="0" eaLnBrk="0" fontAlgn="base" hangingPunct="0">
        <a:spcBef>
          <a:spcPct val="20000"/>
        </a:spcBef>
        <a:spcAft>
          <a:spcPct val="0"/>
        </a:spcAft>
        <a:buNone/>
        <a:defRPr sz="1700" b="1">
          <a:solidFill>
            <a:schemeClr val="tx1"/>
          </a:solidFill>
          <a:latin typeface="+mn-lt"/>
          <a:ea typeface="ＭＳ Ｐゴシック" charset="-128"/>
        </a:defRPr>
      </a:lvl3pPr>
      <a:lvl4pPr marL="960437" indent="0" algn="l" defTabSz="639763" rtl="0" eaLnBrk="0" fontAlgn="base" hangingPunct="0">
        <a:spcBef>
          <a:spcPct val="20000"/>
        </a:spcBef>
        <a:spcAft>
          <a:spcPct val="0"/>
        </a:spcAft>
        <a:buNone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1279525" indent="0" algn="l" defTabSz="639763" rtl="0" eaLnBrk="0" fontAlgn="base" hangingPunct="0">
        <a:spcBef>
          <a:spcPct val="20000"/>
        </a:spcBef>
        <a:spcAft>
          <a:spcPct val="0"/>
        </a:spcAft>
        <a:buNone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18970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3542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28114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2686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548640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Markov random fields</a:t>
            </a:r>
          </a:p>
        </p:txBody>
      </p:sp>
      <p:pic>
        <p:nvPicPr>
          <p:cNvPr id="15363" name="Picture 4" descr="nrcs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043511"/>
            <a:ext cx="510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Help from David Bolin, Johan </a:t>
            </a:r>
            <a:r>
              <a:rPr lang="en-GB" sz="2400" dirty="0" err="1" smtClean="0"/>
              <a:t>Lindstr</a:t>
            </a:r>
            <a:r>
              <a:rPr lang="en-GB" sz="2400" dirty="0" err="1" smtClean="0"/>
              <a:t>öm</a:t>
            </a:r>
            <a:r>
              <a:rPr lang="en-GB" sz="2400" dirty="0" smtClean="0"/>
              <a:t> and Finn Lindgren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Hammersley-Clifford theorem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Assume P(z)&gt;0 for all z. Then P is a MRF on a (finite) graph with respect to a </a:t>
            </a:r>
            <a:r>
              <a:rPr lang="en-US" dirty="0" err="1">
                <a:latin typeface="Helvetica" charset="0"/>
              </a:rPr>
              <a:t>neighbourhood</a:t>
            </a:r>
            <a:r>
              <a:rPr lang="en-US" dirty="0">
                <a:latin typeface="Helvetica" charset="0"/>
              </a:rPr>
              <a:t> system </a:t>
            </a:r>
            <a:r>
              <a:rPr lang="en-US" dirty="0" err="1" smtClean="0">
                <a:latin typeface="Symbol" charset="0"/>
                <a:sym typeface="Symbol" charset="0"/>
              </a:rPr>
              <a:t>Δ</a:t>
            </a:r>
            <a:r>
              <a:rPr lang="en-US" dirty="0" smtClean="0">
                <a:latin typeface="Symbol" charset="0"/>
                <a:sym typeface="Symbol" charset="0"/>
              </a:rPr>
              <a:t> </a:t>
            </a:r>
            <a:r>
              <a:rPr lang="en-US" dirty="0" err="1" smtClean="0">
                <a:latin typeface="Helvetica" charset="0"/>
              </a:rPr>
              <a:t>iff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P is a Gibbs measure corresponding to a nearest </a:t>
            </a:r>
            <a:r>
              <a:rPr lang="en-US" dirty="0" err="1">
                <a:latin typeface="Helvetica" charset="0"/>
              </a:rPr>
              <a:t>neighbour</a:t>
            </a:r>
            <a:r>
              <a:rPr lang="en-US" dirty="0">
                <a:latin typeface="Helvetica" charset="0"/>
              </a:rPr>
              <a:t> potential.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Does a given </a:t>
            </a:r>
            <a:r>
              <a:rPr lang="en-US" dirty="0" err="1">
                <a:latin typeface="Helvetica" charset="0"/>
              </a:rPr>
              <a:t>nn</a:t>
            </a:r>
            <a:r>
              <a:rPr lang="en-US" dirty="0">
                <a:latin typeface="Helvetica" charset="0"/>
              </a:rPr>
              <a:t> potential correspond to a unique P?</a:t>
            </a:r>
          </a:p>
        </p:txBody>
      </p:sp>
      <p:graphicFrame>
        <p:nvGraphicFramePr>
          <p:cNvPr id="147460" name="Object 2"/>
          <p:cNvGraphicFramePr>
            <a:graphicFrameLocks noChangeAspect="1"/>
          </p:cNvGraphicFramePr>
          <p:nvPr/>
        </p:nvGraphicFramePr>
        <p:xfrm>
          <a:off x="4292600" y="2882900"/>
          <a:ext cx="165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4" imgW="165100" imgH="266700" progId="Equation.DSMT4">
                  <p:embed/>
                </p:oleObj>
              </mc:Choice>
              <mc:Fallback>
                <p:oleObj name="Equation" r:id="rId4" imgW="165100" imgH="266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882900"/>
                        <a:ext cx="165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P_Cliffo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0" y="4883294"/>
            <a:ext cx="1379254" cy="1527031"/>
          </a:xfrm>
          <a:prstGeom prst="rect">
            <a:avLst/>
          </a:prstGeom>
        </p:spPr>
      </p:pic>
      <p:pic>
        <p:nvPicPr>
          <p:cNvPr id="3" name="Picture 2" descr="hammersley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81562"/>
            <a:ext cx="1139505" cy="1528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825549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John </a:t>
            </a:r>
            <a:r>
              <a:rPr lang="en-US" b="0" dirty="0" err="1" smtClean="0"/>
              <a:t>Hammersley</a:t>
            </a:r>
            <a:endParaRPr lang="en-US" b="0" dirty="0" smtClean="0"/>
          </a:p>
          <a:p>
            <a:r>
              <a:rPr lang="en-US" b="0" dirty="0" smtClean="0"/>
              <a:t>1920-2004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957762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Peter Clifford</a:t>
            </a:r>
          </a:p>
          <a:p>
            <a:r>
              <a:rPr lang="en-US" b="0" dirty="0" smtClean="0"/>
              <a:t>1944-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Ising model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Model for ferromagnetic spin (values +1 or -1). Stationary nn pair potential V(i,j)=V(j,i); V(i,i)=V(0,0)=v</a:t>
            </a:r>
            <a:r>
              <a:rPr lang="en-US" baseline="-25000">
                <a:latin typeface="Helvetica" charset="0"/>
              </a:rPr>
              <a:t>0</a:t>
            </a:r>
            <a:r>
              <a:rPr lang="en-US">
                <a:latin typeface="Helvetica" charset="0"/>
              </a:rPr>
              <a:t>; V(0,e</a:t>
            </a:r>
            <a:r>
              <a:rPr lang="en-US" baseline="-25000">
                <a:latin typeface="Helvetica" charset="0"/>
              </a:rPr>
              <a:t>N</a:t>
            </a:r>
            <a:r>
              <a:rPr lang="en-US">
                <a:latin typeface="Helvetica" charset="0"/>
              </a:rPr>
              <a:t>)=V(0,e</a:t>
            </a:r>
            <a:r>
              <a:rPr lang="en-US" baseline="-25000">
                <a:latin typeface="Helvetica" charset="0"/>
              </a:rPr>
              <a:t>E</a:t>
            </a:r>
            <a:r>
              <a:rPr lang="en-US">
                <a:latin typeface="Helvetica" charset="0"/>
              </a:rPr>
              <a:t>)=v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.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so					    where</a:t>
            </a:r>
          </a:p>
        </p:txBody>
      </p:sp>
      <p:graphicFrame>
        <p:nvGraphicFramePr>
          <p:cNvPr id="148484" name="Object 2"/>
          <p:cNvGraphicFramePr>
            <a:graphicFrameLocks noChangeAspect="1"/>
          </p:cNvGraphicFramePr>
          <p:nvPr/>
        </p:nvGraphicFramePr>
        <p:xfrm>
          <a:off x="635000" y="3276600"/>
          <a:ext cx="454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4" imgW="4546600" imgH="927100" progId="Equation.DSMT4">
                  <p:embed/>
                </p:oleObj>
              </mc:Choice>
              <mc:Fallback>
                <p:oleObj name="Equation" r:id="rId4" imgW="4546600" imgH="927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76600"/>
                        <a:ext cx="454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3"/>
          <p:cNvGraphicFramePr>
            <a:graphicFrameLocks noChangeAspect="1"/>
          </p:cNvGraphicFramePr>
          <p:nvPr/>
        </p:nvGraphicFramePr>
        <p:xfrm>
          <a:off x="990600" y="4318000"/>
          <a:ext cx="279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6" imgW="2794000" imgH="736600" progId="Equation.DSMT4">
                  <p:embed/>
                </p:oleObj>
              </mc:Choice>
              <mc:Fallback>
                <p:oleObj name="Equation" r:id="rId6" imgW="27940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18000"/>
                        <a:ext cx="279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4"/>
          <p:cNvGraphicFramePr>
            <a:graphicFrameLocks noChangeAspect="1"/>
          </p:cNvGraphicFramePr>
          <p:nvPr/>
        </p:nvGraphicFramePr>
        <p:xfrm>
          <a:off x="1079500" y="5257800"/>
          <a:ext cx="337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8" imgW="3378200" imgH="482600" progId="Equation.DSMT4">
                  <p:embed/>
                </p:oleObj>
              </mc:Choice>
              <mc:Fallback>
                <p:oleObj name="Equation" r:id="rId8" imgW="33782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257800"/>
                        <a:ext cx="3378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Interpretation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v</a:t>
            </a:r>
            <a:r>
              <a:rPr lang="en-US" baseline="-25000" dirty="0">
                <a:latin typeface="Helvetica" charset="0"/>
              </a:rPr>
              <a:t>0</a:t>
            </a:r>
            <a:r>
              <a:rPr lang="en-US" dirty="0">
                <a:latin typeface="Helvetica" charset="0"/>
              </a:rPr>
              <a:t> is related to the external magnetic field (if it is strong the field will tend to have the same sign as the external field)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v</a:t>
            </a:r>
            <a:r>
              <a:rPr lang="en-US" baseline="-25000" dirty="0">
                <a:latin typeface="Helvetica" charset="0"/>
              </a:rPr>
              <a:t>1 </a:t>
            </a:r>
            <a:r>
              <a:rPr lang="en-US" dirty="0">
                <a:latin typeface="Helvetica" charset="0"/>
              </a:rPr>
              <a:t>corresponds to inverse temperature (in Kelvins), so will be large for low temperatures.</a:t>
            </a:r>
          </a:p>
        </p:txBody>
      </p:sp>
      <p:pic>
        <p:nvPicPr>
          <p:cNvPr id="2" name="Picture 1" descr="is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" y="4694041"/>
            <a:ext cx="1748777" cy="1697038"/>
          </a:xfrm>
          <a:prstGeom prst="rect">
            <a:avLst/>
          </a:prstGeom>
        </p:spPr>
      </p:pic>
      <p:pic>
        <p:nvPicPr>
          <p:cNvPr id="3" name="Picture 2" descr="peier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67606"/>
            <a:ext cx="1295400" cy="162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872162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Ernst </a:t>
            </a:r>
            <a:r>
              <a:rPr lang="en-US" b="0" dirty="0" err="1" smtClean="0"/>
              <a:t>Ising</a:t>
            </a:r>
            <a:endParaRPr lang="en-US" b="0" dirty="0" smtClean="0"/>
          </a:p>
          <a:p>
            <a:r>
              <a:rPr lang="en-US" b="0" dirty="0" smtClean="0"/>
              <a:t>1900-1998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714532" y="4729162"/>
            <a:ext cx="1467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Rudolf </a:t>
            </a:r>
            <a:r>
              <a:rPr lang="en-US" b="0" dirty="0" err="1" smtClean="0"/>
              <a:t>Peierls</a:t>
            </a:r>
            <a:endParaRPr lang="en-US" b="0" dirty="0" smtClean="0"/>
          </a:p>
          <a:p>
            <a:r>
              <a:rPr lang="en-US" b="0" dirty="0" smtClean="0"/>
              <a:t>1907-1995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Phase transition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000" dirty="0">
                <a:latin typeface="Helvetica" charset="0"/>
              </a:rPr>
              <a:t>At very low temperature there is a tendency for spontaneous magnetization. </a:t>
            </a:r>
          </a:p>
          <a:p>
            <a:pPr marL="0" indent="0">
              <a:buFontTx/>
              <a:buNone/>
            </a:pPr>
            <a:r>
              <a:rPr lang="en-US" sz="2000" dirty="0">
                <a:latin typeface="Helvetica" charset="0"/>
              </a:rPr>
              <a:t>For the </a:t>
            </a:r>
            <a:r>
              <a:rPr lang="en-US" sz="2000" dirty="0" err="1">
                <a:latin typeface="Helvetica" charset="0"/>
              </a:rPr>
              <a:t>Ising</a:t>
            </a:r>
            <a:r>
              <a:rPr lang="en-US" sz="2000" dirty="0">
                <a:latin typeface="Helvetica" charset="0"/>
              </a:rPr>
              <a:t> model, the boundary conditions can affect the distribution of x</a:t>
            </a:r>
            <a:r>
              <a:rPr lang="en-US" sz="2000" baseline="-25000" dirty="0">
                <a:latin typeface="Helvetica" charset="0"/>
              </a:rPr>
              <a:t>0</a:t>
            </a:r>
            <a:r>
              <a:rPr lang="en-US" sz="2000" dirty="0">
                <a:latin typeface="Helvetica" charset="0"/>
              </a:rPr>
              <a:t>.</a:t>
            </a:r>
            <a:endParaRPr lang="en-US" sz="2000" baseline="-25000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sz="2000" dirty="0">
                <a:latin typeface="Helvetica" charset="0"/>
              </a:rPr>
              <a:t>In fact, there is a critical temperature (or value of v</a:t>
            </a:r>
            <a:r>
              <a:rPr lang="en-US" sz="2000" baseline="-25000" dirty="0">
                <a:latin typeface="Helvetica" charset="0"/>
              </a:rPr>
              <a:t>1</a:t>
            </a:r>
            <a:r>
              <a:rPr lang="en-US" sz="2000" dirty="0">
                <a:latin typeface="Helvetica" charset="0"/>
              </a:rPr>
              <a:t>) such that for temperatures below </a:t>
            </a:r>
            <a:r>
              <a:rPr lang="en-US" sz="2000" dirty="0" smtClean="0">
                <a:latin typeface="Helvetica" charset="0"/>
              </a:rPr>
              <a:t>this value, </a:t>
            </a:r>
            <a:r>
              <a:rPr lang="en-US" sz="2000" dirty="0">
                <a:latin typeface="Helvetica" charset="0"/>
              </a:rPr>
              <a:t>the boundary conditions are felt.</a:t>
            </a:r>
          </a:p>
          <a:p>
            <a:pPr marL="0" indent="0">
              <a:buFontTx/>
              <a:buNone/>
            </a:pPr>
            <a:r>
              <a:rPr lang="en-US" sz="2000" dirty="0">
                <a:latin typeface="Helvetica" charset="0"/>
              </a:rPr>
              <a:t>Thus there can be different probabilities at the origin depending on the values on an arbitrary distant boundary!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Simulated Ising fields</a:t>
            </a:r>
          </a:p>
        </p:txBody>
      </p:sp>
      <p:pic>
        <p:nvPicPr>
          <p:cNvPr id="37891" name="Picture 4" descr="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371600"/>
            <a:ext cx="49545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auto-models</a:t>
            </a:r>
          </a:p>
        </p:txBody>
      </p:sp>
      <p:sp>
        <p:nvSpPr>
          <p:cNvPr id="4608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Let Q(x)=log(P(x)/P(0)). Besag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dirty="0">
                <a:latin typeface="Helvetica" charset="0"/>
              </a:rPr>
              <a:t>s auto-models are defined by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When         	 and </a:t>
            </a:r>
            <a:r>
              <a:rPr lang="en-US" dirty="0" err="1">
                <a:latin typeface="Helvetica" charset="0"/>
              </a:rPr>
              <a:t>G</a:t>
            </a:r>
            <a:r>
              <a:rPr lang="en-US" baseline="-25000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(</a:t>
            </a:r>
            <a:r>
              <a:rPr lang="en-US" dirty="0" err="1">
                <a:latin typeface="Helvetica" charset="0"/>
              </a:rPr>
              <a:t>z</a:t>
            </a:r>
            <a:r>
              <a:rPr lang="en-US" baseline="-25000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)</a:t>
            </a:r>
            <a:r>
              <a:rPr lang="en-US" dirty="0" smtClean="0">
                <a:latin typeface="Helvetica" charset="0"/>
              </a:rPr>
              <a:t>=</a:t>
            </a:r>
            <a:r>
              <a:rPr lang="en-US" dirty="0" smtClean="0">
                <a:latin typeface="Symbol" charset="0"/>
                <a:sym typeface="Symbol" charset="0"/>
              </a:rPr>
              <a:t>α</a:t>
            </a:r>
            <a:r>
              <a:rPr lang="en-US" baseline="-25000" dirty="0" err="1" smtClean="0">
                <a:latin typeface="Helvetica" charset="0"/>
              </a:rPr>
              <a:t>i</a:t>
            </a:r>
            <a:r>
              <a:rPr lang="en-US" dirty="0" smtClean="0">
                <a:latin typeface="Symbol" charset="0"/>
                <a:sym typeface="Symbol" charset="0"/>
              </a:rPr>
              <a:t> </a:t>
            </a:r>
            <a:r>
              <a:rPr lang="en-US" dirty="0" smtClean="0">
                <a:latin typeface="Helvetica" charset="0"/>
              </a:rPr>
              <a:t>we </a:t>
            </a:r>
            <a:r>
              <a:rPr lang="en-US" dirty="0">
                <a:latin typeface="Helvetica" charset="0"/>
              </a:rPr>
              <a:t>get the </a:t>
            </a:r>
            <a:r>
              <a:rPr lang="en-US" i="1" dirty="0" err="1">
                <a:latin typeface="Helvetica" charset="0"/>
              </a:rPr>
              <a:t>autologistic</a:t>
            </a:r>
            <a:r>
              <a:rPr lang="en-US" dirty="0">
                <a:latin typeface="Helvetica" charset="0"/>
              </a:rPr>
              <a:t> model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When 				     and </a:t>
            </a:r>
            <a:r>
              <a:rPr lang="en-US" dirty="0" smtClean="0">
                <a:latin typeface="Symbol" charset="0"/>
                <a:sym typeface="Symbol" charset="0"/>
              </a:rPr>
              <a:t>β</a:t>
            </a:r>
            <a:r>
              <a:rPr lang="en-US" baseline="-25000" dirty="0" smtClean="0">
                <a:latin typeface="Helvetica" charset="0"/>
              </a:rPr>
              <a:t>ij</a:t>
            </a:r>
            <a:r>
              <a:rPr lang="en-US" dirty="0">
                <a:latin typeface="Helvetica" charset="0"/>
              </a:rPr>
              <a:t>≤0	we get the </a:t>
            </a:r>
            <a:r>
              <a:rPr lang="en-US" i="1" dirty="0">
                <a:latin typeface="Helvetica" charset="0"/>
              </a:rPr>
              <a:t>auto-Poisson</a:t>
            </a:r>
            <a:r>
              <a:rPr lang="en-US" dirty="0">
                <a:latin typeface="Helvetica" charset="0"/>
              </a:rPr>
              <a:t> model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143000" y="2590800"/>
          <a:ext cx="375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Equation" r:id="rId4" imgW="3759200" imgH="787400" progId="Equation.DSMT4">
                  <p:embed/>
                </p:oleObj>
              </mc:Choice>
              <mc:Fallback>
                <p:oleObj name="Equation" r:id="rId4" imgW="37592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3759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333500" y="3429000"/>
          <a:ext cx="110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6" imgW="1104900" imgH="342900" progId="Equation.DSMT4">
                  <p:embed/>
                </p:oleObj>
              </mc:Choice>
              <mc:Fallback>
                <p:oleObj name="Equation" r:id="rId6" imgW="11049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29000"/>
                        <a:ext cx="1104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371600" y="4140200"/>
          <a:ext cx="271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8" imgW="2717800" imgH="406400" progId="Equation.DSMT4">
                  <p:embed/>
                </p:oleObj>
              </mc:Choice>
              <mc:Fallback>
                <p:oleObj name="Equation" r:id="rId8" imgW="27178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40200"/>
                        <a:ext cx="2717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Pseudolikelihood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Another approximate approach is to write down a function of the data which is the product of the 	    , I.e., acting as if the neighborhoods of each point were independent. </a:t>
            </a: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This as an estimating equation, but not an optimal one. In fact, in cases of high dependence it tends to be biased.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276600" y="2552700"/>
          <a:ext cx="80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4" imgW="800100" imgH="393700" progId="Equation.DSMT4">
                  <p:embed/>
                </p:oleObj>
              </mc:Choice>
              <mc:Fallback>
                <p:oleObj name="Equation" r:id="rId4" imgW="8001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52700"/>
                        <a:ext cx="800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Recall the Gaussian formula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If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then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Let 		  be the </a:t>
            </a:r>
            <a:r>
              <a:rPr lang="en-US" i="1">
                <a:latin typeface="Helvetica" charset="0"/>
              </a:rPr>
              <a:t>precision matrix</a:t>
            </a:r>
            <a:r>
              <a:rPr lang="en-US">
                <a:latin typeface="Helvetica" charset="0"/>
              </a:rPr>
              <a:t>. Then the conditional precision matrix is</a:t>
            </a:r>
          </a:p>
        </p:txBody>
      </p:sp>
      <p:graphicFrame>
        <p:nvGraphicFramePr>
          <p:cNvPr id="185348" name="Object 2"/>
          <p:cNvGraphicFramePr>
            <a:graphicFrameLocks noChangeAspect="1"/>
          </p:cNvGraphicFramePr>
          <p:nvPr/>
        </p:nvGraphicFramePr>
        <p:xfrm>
          <a:off x="1060450" y="1676400"/>
          <a:ext cx="3314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2" name="Equation" r:id="rId4" imgW="3314700" imgH="774700" progId="Equation.DSMT4">
                  <p:embed/>
                </p:oleObj>
              </mc:Choice>
              <mc:Fallback>
                <p:oleObj name="Equation" r:id="rId4" imgW="3314700" imgH="774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676400"/>
                        <a:ext cx="3314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3"/>
          <p:cNvGraphicFramePr>
            <a:graphicFrameLocks noChangeAspect="1"/>
          </p:cNvGraphicFramePr>
          <p:nvPr/>
        </p:nvGraphicFramePr>
        <p:xfrm>
          <a:off x="1346200" y="2679700"/>
          <a:ext cx="3949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6" imgW="3949700" imgH="901700" progId="Equation.DSMT4">
                  <p:embed/>
                </p:oleObj>
              </mc:Choice>
              <mc:Fallback>
                <p:oleObj name="Equation" r:id="rId6" imgW="39497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679700"/>
                        <a:ext cx="3949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0" name="Object 4"/>
          <p:cNvGraphicFramePr>
            <a:graphicFrameLocks noChangeAspect="1"/>
          </p:cNvGraphicFramePr>
          <p:nvPr/>
        </p:nvGraphicFramePr>
        <p:xfrm>
          <a:off x="1054100" y="3886200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Equation" r:id="rId8" imgW="901700" imgH="317500" progId="Equation.DSMT4">
                  <p:embed/>
                </p:oleObj>
              </mc:Choice>
              <mc:Fallback>
                <p:oleObj name="Equation" r:id="rId8" imgW="901700" imgH="317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886200"/>
                        <a:ext cx="901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5"/>
          <p:cNvGraphicFramePr>
            <a:graphicFrameLocks noChangeAspect="1"/>
          </p:cNvGraphicFramePr>
          <p:nvPr/>
        </p:nvGraphicFramePr>
        <p:xfrm>
          <a:off x="4279900" y="2882900"/>
          <a:ext cx="165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5" name="Equation" r:id="rId10" imgW="165100" imgH="266700" progId="Equation.DSMT4">
                  <p:embed/>
                </p:oleObj>
              </mc:Choice>
              <mc:Fallback>
                <p:oleObj name="Equation" r:id="rId10" imgW="165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882900"/>
                        <a:ext cx="165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6"/>
          <p:cNvGraphicFramePr>
            <a:graphicFrameLocks noChangeAspect="1"/>
          </p:cNvGraphicFramePr>
          <p:nvPr/>
        </p:nvGraphicFramePr>
        <p:xfrm>
          <a:off x="1143000" y="4648200"/>
          <a:ext cx="317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" name="Equation" r:id="rId12" imgW="3175000" imgH="508000" progId="Equation.DSMT4">
                  <p:embed/>
                </p:oleObj>
              </mc:Choice>
              <mc:Fallback>
                <p:oleObj name="Equation" r:id="rId12" imgW="31750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3175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Gaussian MRFs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We want a setup in which	</a:t>
            </a:r>
            <a:r>
              <a:rPr lang="en-US" dirty="0" smtClean="0">
                <a:latin typeface="Helvetica" charset="0"/>
              </a:rPr>
              <a:t>    whenever </a:t>
            </a:r>
            <a:r>
              <a:rPr lang="en-US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and j are not neighbors.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Using the Gaussian formula we see that the condition is met </a:t>
            </a:r>
            <a:r>
              <a:rPr lang="en-US" dirty="0" err="1">
                <a:latin typeface="Helvetica" charset="0"/>
              </a:rPr>
              <a:t>iff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ij</a:t>
            </a:r>
            <a:r>
              <a:rPr lang="en-US" dirty="0">
                <a:latin typeface="Helvetica" charset="0"/>
              </a:rPr>
              <a:t> = 0.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Typically the precision matrix of a GMRF is sparse where the covariance is not. This allows fast computation of likelihoods, simulation etc.</a:t>
            </a:r>
          </a:p>
        </p:txBody>
      </p:sp>
      <p:graphicFrame>
        <p:nvGraphicFramePr>
          <p:cNvPr id="151556" name="Object 2"/>
          <p:cNvGraphicFramePr>
            <a:graphicFrameLocks noChangeAspect="1"/>
          </p:cNvGraphicFramePr>
          <p:nvPr/>
        </p:nvGraphicFramePr>
        <p:xfrm>
          <a:off x="4038600" y="18288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4" imgW="1409700" imgH="457200" progId="Equation.DSMT4">
                  <p:embed/>
                </p:oleObj>
              </mc:Choice>
              <mc:Fallback>
                <p:oleObj name="Equation" r:id="rId4" imgW="14097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An AR(1) process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Let 				   . The lag k autocorrelation is </a:t>
            </a:r>
            <a:r>
              <a:rPr lang="en-US" dirty="0" err="1" smtClean="0">
                <a:latin typeface="Symbol" charset="0"/>
                <a:sym typeface="Symbol" charset="0"/>
              </a:rPr>
              <a:t>φ</a:t>
            </a:r>
            <a:r>
              <a:rPr lang="en-US" baseline="30000" dirty="0" err="1" smtClean="0">
                <a:latin typeface="Helvetica" charset="0"/>
              </a:rPr>
              <a:t>|</a:t>
            </a:r>
            <a:r>
              <a:rPr lang="en-US" baseline="30000" dirty="0" err="1">
                <a:latin typeface="Helvetica" charset="0"/>
              </a:rPr>
              <a:t>k</a:t>
            </a:r>
            <a:r>
              <a:rPr lang="en-US" baseline="30000" dirty="0">
                <a:latin typeface="Helvetica" charset="0"/>
              </a:rPr>
              <a:t>|</a:t>
            </a:r>
            <a:r>
              <a:rPr lang="en-US" dirty="0">
                <a:latin typeface="Helvetica" charset="0"/>
              </a:rPr>
              <a:t>. The precision matrix has 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ij</a:t>
            </a:r>
            <a:r>
              <a:rPr lang="en-US" dirty="0">
                <a:latin typeface="Helvetica" charset="0"/>
              </a:rPr>
              <a:t> = </a:t>
            </a:r>
            <a:r>
              <a:rPr lang="en-US" dirty="0" err="1" smtClean="0">
                <a:latin typeface="Symbol" charset="0"/>
                <a:sym typeface="Symbol" charset="0"/>
              </a:rPr>
              <a:t>φ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if </a:t>
            </a:r>
            <a:r>
              <a:rPr lang="en-US" dirty="0" smtClean="0">
                <a:latin typeface="Helvetica" charset="0"/>
              </a:rPr>
              <a:t>|</a:t>
            </a:r>
            <a:r>
              <a:rPr lang="en-US" dirty="0" err="1" smtClean="0">
                <a:latin typeface="Helvetica" charset="0"/>
              </a:rPr>
              <a:t>i</a:t>
            </a:r>
            <a:r>
              <a:rPr lang="en-US" dirty="0" smtClean="0">
                <a:latin typeface="Helvetica" charset="0"/>
              </a:rPr>
              <a:t>-</a:t>
            </a:r>
            <a:r>
              <a:rPr lang="en-US" dirty="0">
                <a:latin typeface="Helvetica" charset="0"/>
              </a:rPr>
              <a:t>j|=1, Q</a:t>
            </a:r>
            <a:r>
              <a:rPr lang="en-US" baseline="-25000" dirty="0">
                <a:latin typeface="Helvetica" charset="0"/>
              </a:rPr>
              <a:t>11</a:t>
            </a:r>
            <a:r>
              <a:rPr lang="en-US" dirty="0">
                <a:latin typeface="Helvetica" charset="0"/>
              </a:rPr>
              <a:t>=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nn</a:t>
            </a:r>
            <a:r>
              <a:rPr lang="en-US" dirty="0">
                <a:latin typeface="Helvetica" charset="0"/>
              </a:rPr>
              <a:t>=1 and 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ii</a:t>
            </a:r>
            <a:r>
              <a:rPr lang="en-US" dirty="0">
                <a:latin typeface="Helvetica" charset="0"/>
              </a:rPr>
              <a:t>=1</a:t>
            </a:r>
            <a:r>
              <a:rPr lang="en-US" dirty="0" smtClean="0">
                <a:latin typeface="Helvetica" charset="0"/>
              </a:rPr>
              <a:t>+</a:t>
            </a:r>
            <a:r>
              <a:rPr lang="en-US" dirty="0" smtClean="0">
                <a:latin typeface="Symbol" charset="0"/>
                <a:sym typeface="Symbol" charset="0"/>
              </a:rPr>
              <a:t>φ</a:t>
            </a:r>
            <a:r>
              <a:rPr lang="en-US" baseline="30000" dirty="0" smtClean="0">
                <a:latin typeface="Helvetica" charset="0"/>
              </a:rPr>
              <a:t>2 </a:t>
            </a:r>
            <a:r>
              <a:rPr lang="en-US" dirty="0" smtClean="0">
                <a:latin typeface="Helvetica" charset="0"/>
              </a:rPr>
              <a:t>elsewhere, all other 0.</a:t>
            </a: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Thus </a:t>
            </a:r>
            <a:r>
              <a:rPr lang="en-US" dirty="0" err="1" smtClean="0">
                <a:latin typeface="Symbol" charset="0"/>
                <a:sym typeface="Symbol" charset="0"/>
              </a:rPr>
              <a:t>Σ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has </a:t>
            </a:r>
            <a:r>
              <a:rPr lang="en-US" dirty="0" smtClean="0">
                <a:latin typeface="Helvetica" charset="0"/>
              </a:rPr>
              <a:t>N</a:t>
            </a:r>
            <a:r>
              <a:rPr lang="en-US" baseline="30000" dirty="0" smtClean="0">
                <a:latin typeface="Helvetica" charset="0"/>
              </a:rPr>
              <a:t>2</a:t>
            </a:r>
            <a:r>
              <a:rPr lang="en-US" baseline="30000" dirty="0">
                <a:latin typeface="Helvetica" charset="0"/>
              </a:rPr>
              <a:t>	</a:t>
            </a:r>
            <a:r>
              <a:rPr lang="en-US" dirty="0">
                <a:latin typeface="Helvetica" charset="0"/>
              </a:rPr>
              <a:t>non-zero elements, while Q has </a:t>
            </a:r>
            <a:r>
              <a:rPr lang="en-US" dirty="0" smtClean="0">
                <a:latin typeface="Helvetica" charset="0"/>
              </a:rPr>
              <a:t>N+</a:t>
            </a:r>
            <a:r>
              <a:rPr lang="en-US" dirty="0">
                <a:latin typeface="Helvetica" charset="0"/>
              </a:rPr>
              <a:t>2</a:t>
            </a:r>
            <a:r>
              <a:rPr lang="en-US" dirty="0" smtClean="0">
                <a:latin typeface="Helvetica" charset="0"/>
              </a:rPr>
              <a:t>(N-</a:t>
            </a:r>
            <a:r>
              <a:rPr lang="en-US" dirty="0">
                <a:latin typeface="Helvetica" charset="0"/>
              </a:rPr>
              <a:t>1)=</a:t>
            </a:r>
            <a:r>
              <a:rPr lang="en-US" dirty="0" smtClean="0">
                <a:latin typeface="Helvetica" charset="0"/>
              </a:rPr>
              <a:t>3N-</a:t>
            </a:r>
            <a:r>
              <a:rPr lang="en-US" dirty="0">
                <a:latin typeface="Helvetica" charset="0"/>
              </a:rPr>
              <a:t>2 non-zero elements.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Using the Gaussian formula we see that</a:t>
            </a:r>
          </a:p>
        </p:txBody>
      </p:sp>
      <p:graphicFrame>
        <p:nvGraphicFramePr>
          <p:cNvPr id="187396" name="Object 2"/>
          <p:cNvGraphicFramePr>
            <a:graphicFrameLocks noChangeAspect="1"/>
          </p:cNvGraphicFramePr>
          <p:nvPr/>
        </p:nvGraphicFramePr>
        <p:xfrm>
          <a:off x="1066800" y="1866900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Equation" r:id="rId4" imgW="2286000" imgH="406400" progId="Equation.DSMT4">
                  <p:embed/>
                </p:oleObj>
              </mc:Choice>
              <mc:Fallback>
                <p:oleObj name="Equation" r:id="rId4" imgW="2286000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66900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69003"/>
              </p:ext>
            </p:extLst>
          </p:nvPr>
        </p:nvGraphicFramePr>
        <p:xfrm>
          <a:off x="685800" y="4678362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Equation" r:id="rId6" imgW="2768600" imgH="736600" progId="Equation.DSMT4">
                  <p:embed/>
                </p:oleObj>
              </mc:Choice>
              <mc:Fallback>
                <p:oleObj name="Equation" r:id="rId6" imgW="27686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78362"/>
                        <a:ext cx="2768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64557"/>
              </p:ext>
            </p:extLst>
          </p:nvPr>
        </p:nvGraphicFramePr>
        <p:xfrm>
          <a:off x="3733800" y="4818062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Equation" r:id="rId8" imgW="1422400" imgH="444500" progId="Equation.DSMT4">
                  <p:embed/>
                </p:oleObj>
              </mc:Choice>
              <mc:Fallback>
                <p:oleObj name="Equation" r:id="rId8" imgW="14224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18062"/>
                        <a:ext cx="1422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lian.jpg"/>
          <p:cNvPicPr>
            <a:picLocks noGrp="1" noChangeAspect="1"/>
          </p:cNvPicPr>
          <p:nvPr>
            <p:ph idx="1"/>
          </p:nvPr>
        </p:nvPicPr>
        <p:blipFill>
          <a:blip r:embed="rId2"/>
          <a:srcRect t="658" b="658"/>
          <a:stretch>
            <a:fillRect/>
          </a:stretch>
        </p:blipFill>
        <p:spPr>
          <a:xfrm>
            <a:off x="304800" y="385763"/>
            <a:ext cx="2007615" cy="198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95362"/>
            <a:ext cx="14504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Julian </a:t>
            </a:r>
            <a:r>
              <a:rPr lang="en-GB" dirty="0" err="1" smtClean="0"/>
              <a:t>Besag</a:t>
            </a:r>
            <a:endParaRPr lang="en-GB" dirty="0" smtClean="0"/>
          </a:p>
          <a:p>
            <a:r>
              <a:rPr lang="en-GB" dirty="0" smtClean="0"/>
              <a:t>1945-2010</a:t>
            </a:r>
            <a:endParaRPr lang="en-GB" dirty="0"/>
          </a:p>
        </p:txBody>
      </p:sp>
      <p:pic>
        <p:nvPicPr>
          <p:cNvPr id="7" name="Picture 6" descr="r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9362"/>
            <a:ext cx="1790700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281362"/>
            <a:ext cx="1326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Håvard</a:t>
            </a:r>
            <a:r>
              <a:rPr lang="en-GB" dirty="0" smtClean="0"/>
              <a:t> Rue</a:t>
            </a:r>
          </a:p>
          <a:p>
            <a:r>
              <a:rPr lang="en-GB" dirty="0" smtClean="0"/>
              <a:t>1965-</a:t>
            </a:r>
            <a:endParaRPr lang="en-GB" dirty="0"/>
          </a:p>
        </p:txBody>
      </p:sp>
      <p:pic>
        <p:nvPicPr>
          <p:cNvPr id="9" name="Picture 8" descr="fin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3362"/>
            <a:ext cx="1651000" cy="2002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4805362"/>
            <a:ext cx="1552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Finn Lindgren</a:t>
            </a:r>
          </a:p>
          <a:p>
            <a:r>
              <a:rPr lang="en-GB" dirty="0" smtClean="0"/>
              <a:t>1973-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0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Conditional autoregression 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41950" cy="45577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Suppose that 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This is called a Gaussian conditional autoregressive </a:t>
            </a:r>
            <a:r>
              <a:rPr lang="en-US" dirty="0" smtClean="0">
                <a:latin typeface="Helvetica" charset="0"/>
              </a:rPr>
              <a:t>(CAR) model</a:t>
            </a:r>
            <a:r>
              <a:rPr lang="en-US" dirty="0">
                <a:latin typeface="Helvetica" charset="0"/>
              </a:rPr>
              <a:t>. WLOG </a:t>
            </a:r>
            <a:r>
              <a:rPr lang="en-US" dirty="0" err="1" smtClean="0">
                <a:latin typeface="Symbol" charset="0"/>
                <a:sym typeface="Symbol" charset="0"/>
              </a:rPr>
              <a:t>μ</a:t>
            </a:r>
            <a:r>
              <a:rPr lang="en-US" baseline="-25000" dirty="0" err="1" smtClean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=0. If also 			  these conditional distributions correspond to a multivariate joint Gaussian distribution, mean 0 and precision Q with 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ii</a:t>
            </a:r>
            <a:r>
              <a:rPr lang="en-US" dirty="0" smtClean="0">
                <a:latin typeface="Helvetica" charset="0"/>
              </a:rPr>
              <a:t>=</a:t>
            </a:r>
            <a:r>
              <a:rPr lang="en-US" dirty="0" err="1" smtClean="0">
                <a:latin typeface="Symbol" charset="0"/>
                <a:sym typeface="Symbol" charset="0"/>
              </a:rPr>
              <a:t>κ</a:t>
            </a:r>
            <a:r>
              <a:rPr lang="en-US" baseline="-25000" dirty="0" err="1" smtClean="0">
                <a:latin typeface="Helvetica" charset="0"/>
              </a:rPr>
              <a:t>i</a:t>
            </a:r>
            <a:r>
              <a:rPr lang="en-US" baseline="-25000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dirty="0" err="1">
                <a:latin typeface="Helvetica" charset="0"/>
              </a:rPr>
              <a:t>Q</a:t>
            </a:r>
            <a:r>
              <a:rPr lang="en-US" baseline="-25000" dirty="0" err="1">
                <a:latin typeface="Helvetica" charset="0"/>
              </a:rPr>
              <a:t>ij</a:t>
            </a:r>
            <a:r>
              <a:rPr lang="en-US" dirty="0">
                <a:latin typeface="Helvetica" charset="0"/>
              </a:rPr>
              <a:t>= </a:t>
            </a:r>
            <a:r>
              <a:rPr lang="en-US" dirty="0" smtClean="0">
                <a:latin typeface="Helvetica" charset="0"/>
              </a:rPr>
              <a:t>-</a:t>
            </a:r>
            <a:r>
              <a:rPr lang="en-US" dirty="0" err="1" smtClean="0">
                <a:latin typeface="Symbol" charset="0"/>
                <a:sym typeface="Symbol" charset="0"/>
              </a:rPr>
              <a:t>κ</a:t>
            </a:r>
            <a:r>
              <a:rPr lang="en-US" baseline="-25000" dirty="0" err="1" smtClean="0">
                <a:latin typeface="Helvetica" charset="0"/>
              </a:rPr>
              <a:t>i</a:t>
            </a:r>
            <a:r>
              <a:rPr lang="en-US" dirty="0" smtClean="0">
                <a:latin typeface="Symbol" charset="0"/>
                <a:sym typeface="Symbol" charset="0"/>
              </a:rPr>
              <a:t>β</a:t>
            </a:r>
            <a:r>
              <a:rPr lang="en-US" baseline="-25000" dirty="0" err="1" smtClean="0">
                <a:latin typeface="Helvetica" charset="0"/>
              </a:rPr>
              <a:t>ij</a:t>
            </a:r>
            <a:r>
              <a:rPr lang="en-US" dirty="0">
                <a:latin typeface="Helvetica" charset="0"/>
              </a:rPr>
              <a:t>, provided Q is positive definite. If the </a:t>
            </a:r>
            <a:r>
              <a:rPr lang="en-US" dirty="0" smtClean="0">
                <a:latin typeface="Symbol" charset="0"/>
                <a:sym typeface="Symbol" charset="0"/>
              </a:rPr>
              <a:t>β</a:t>
            </a:r>
            <a:r>
              <a:rPr lang="en-US" baseline="-25000" dirty="0" err="1" smtClean="0">
                <a:latin typeface="Helvetica" charset="0"/>
              </a:rPr>
              <a:t>ij</a:t>
            </a:r>
            <a:r>
              <a:rPr lang="en-US" baseline="-25000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are nonzero only when </a:t>
            </a:r>
            <a:r>
              <a:rPr lang="en-US" dirty="0" err="1">
                <a:latin typeface="Helvetica" charset="0"/>
              </a:rPr>
              <a:t>i~j</a:t>
            </a:r>
            <a:r>
              <a:rPr lang="en-US" dirty="0">
                <a:latin typeface="Helvetica" charset="0"/>
              </a:rPr>
              <a:t> we have a GMRF. </a:t>
            </a:r>
            <a:endParaRPr lang="en-US" baseline="-25000" dirty="0">
              <a:latin typeface="Helvetica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371600" y="2133600"/>
          <a:ext cx="396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4" imgW="3962400" imgH="635000" progId="Equation.DSMT4">
                  <p:embed/>
                </p:oleObj>
              </mc:Choice>
              <mc:Fallback>
                <p:oleObj name="Equation" r:id="rId4" imgW="3962400" imgH="63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3962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43008"/>
              </p:ext>
            </p:extLst>
          </p:nvPr>
        </p:nvGraphicFramePr>
        <p:xfrm>
          <a:off x="2273300" y="3517900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Equation" r:id="rId6" imgW="1308100" imgH="381000" progId="Equation.DSMT4">
                  <p:embed/>
                </p:oleObj>
              </mc:Choice>
              <mc:Fallback>
                <p:oleObj name="Equation" r:id="rId6" imgW="13081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517900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Likelihood calculation 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The </a:t>
            </a:r>
            <a:r>
              <a:rPr lang="en-US" dirty="0" err="1">
                <a:latin typeface="Helvetica" charset="0"/>
              </a:rPr>
              <a:t>Cholesky</a:t>
            </a:r>
            <a:r>
              <a:rPr lang="en-US" dirty="0">
                <a:latin typeface="Helvetica" charset="0"/>
              </a:rPr>
              <a:t> decomposition of a </a:t>
            </a:r>
            <a:r>
              <a:rPr lang="en-US" dirty="0" err="1">
                <a:latin typeface="Helvetica" charset="0"/>
              </a:rPr>
              <a:t>pd</a:t>
            </a:r>
            <a:r>
              <a:rPr lang="en-US" dirty="0">
                <a:latin typeface="Helvetica" charset="0"/>
              </a:rPr>
              <a:t> square matrix A is a lower triangular matrix L such that A=LL</a:t>
            </a:r>
            <a:r>
              <a:rPr lang="en-US" baseline="30000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To solve  Ay = b first solve </a:t>
            </a:r>
            <a:r>
              <a:rPr lang="en-US" dirty="0" err="1">
                <a:latin typeface="Helvetica" charset="0"/>
              </a:rPr>
              <a:t>Lv</a:t>
            </a:r>
            <a:r>
              <a:rPr lang="en-US" dirty="0">
                <a:latin typeface="Helvetica" charset="0"/>
              </a:rPr>
              <a:t> = b (forward substitution), then </a:t>
            </a:r>
            <a:r>
              <a:rPr lang="en-US" dirty="0" err="1">
                <a:latin typeface="Helvetica" charset="0"/>
              </a:rPr>
              <a:t>L</a:t>
            </a:r>
            <a:r>
              <a:rPr lang="en-US" baseline="30000" dirty="0" err="1">
                <a:latin typeface="Helvetica" charset="0"/>
              </a:rPr>
              <a:t>T</a:t>
            </a:r>
            <a:r>
              <a:rPr lang="en-US" dirty="0" err="1">
                <a:latin typeface="Helvetica" charset="0"/>
              </a:rPr>
              <a:t>y</a:t>
            </a:r>
            <a:r>
              <a:rPr lang="en-US" dirty="0">
                <a:latin typeface="Helvetica" charset="0"/>
              </a:rPr>
              <a:t> = v (backward substitution</a:t>
            </a:r>
            <a:r>
              <a:rPr lang="en-US" dirty="0" smtClean="0">
                <a:latin typeface="Helvetica" charset="0"/>
              </a:rPr>
              <a:t>).</a:t>
            </a: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If a precision matrix Q = LL</a:t>
            </a:r>
            <a:r>
              <a:rPr lang="en-US" baseline="30000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, 	</a:t>
            </a:r>
            <a:r>
              <a:rPr lang="en-US" dirty="0" smtClean="0">
                <a:latin typeface="Helvetica" charset="0"/>
              </a:rPr>
              <a:t>      log </a:t>
            </a:r>
            <a:r>
              <a:rPr lang="en-US" dirty="0" err="1">
                <a:latin typeface="Helvetica" charset="0"/>
              </a:rPr>
              <a:t>det</a:t>
            </a:r>
            <a:r>
              <a:rPr lang="en-US" dirty="0">
                <a:latin typeface="Helvetica" charset="0"/>
              </a:rPr>
              <a:t>(Q) = 2			. The quadratic form in the likelihood is </a:t>
            </a:r>
            <a:r>
              <a:rPr lang="en-US" dirty="0" err="1">
                <a:latin typeface="Helvetica" charset="0"/>
              </a:rPr>
              <a:t>w</a:t>
            </a:r>
            <a:r>
              <a:rPr lang="en-US" baseline="30000" dirty="0" err="1">
                <a:latin typeface="Helvetica" charset="0"/>
              </a:rPr>
              <a:t>T</a:t>
            </a:r>
            <a:r>
              <a:rPr lang="en-US" dirty="0" err="1">
                <a:latin typeface="Helvetica" charset="0"/>
              </a:rPr>
              <a:t>u</a:t>
            </a:r>
            <a:r>
              <a:rPr lang="en-US" dirty="0">
                <a:latin typeface="Helvetica" charset="0"/>
              </a:rPr>
              <a:t> where u=</a:t>
            </a:r>
            <a:r>
              <a:rPr lang="en-US" dirty="0" err="1">
                <a:latin typeface="Helvetica" charset="0"/>
              </a:rPr>
              <a:t>Qw</a:t>
            </a:r>
            <a:r>
              <a:rPr lang="en-US" dirty="0">
                <a:latin typeface="Helvetica" charset="0"/>
              </a:rPr>
              <a:t> and w=(z</a:t>
            </a:r>
            <a:r>
              <a:rPr lang="en-US" dirty="0" smtClean="0">
                <a:latin typeface="Helvetica" charset="0"/>
              </a:rPr>
              <a:t>-</a:t>
            </a:r>
            <a:r>
              <a:rPr lang="en-US" dirty="0" smtClean="0">
                <a:latin typeface="Symbol" charset="0"/>
                <a:sym typeface="Symbol" charset="0"/>
              </a:rPr>
              <a:t>μ</a:t>
            </a:r>
            <a:r>
              <a:rPr lang="en-US" dirty="0" smtClean="0">
                <a:latin typeface="Helvetica" charset="0"/>
              </a:rPr>
              <a:t>)</a:t>
            </a:r>
            <a:r>
              <a:rPr lang="en-US" dirty="0">
                <a:latin typeface="Helvetica" charset="0"/>
              </a:rPr>
              <a:t>. Note that</a:t>
            </a:r>
          </a:p>
        </p:txBody>
      </p:sp>
      <p:graphicFrame>
        <p:nvGraphicFramePr>
          <p:cNvPr id="154628" name="Object 2"/>
          <p:cNvGraphicFramePr>
            <a:graphicFrameLocks noChangeAspect="1"/>
          </p:cNvGraphicFramePr>
          <p:nvPr/>
        </p:nvGraphicFramePr>
        <p:xfrm>
          <a:off x="2362200" y="43053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Equation" r:id="rId4" imgW="1346200" imgH="457200" progId="Equation.DSMT4">
                  <p:embed/>
                </p:oleObj>
              </mc:Choice>
              <mc:Fallback>
                <p:oleObj name="Equation" r:id="rId4" imgW="13462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05300"/>
                        <a:ext cx="134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3"/>
          <p:cNvGraphicFramePr>
            <a:graphicFrameLocks noChangeAspect="1"/>
          </p:cNvGraphicFramePr>
          <p:nvPr/>
        </p:nvGraphicFramePr>
        <p:xfrm>
          <a:off x="1752600" y="5410200"/>
          <a:ext cx="2501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6" imgW="2501900" imgH="622300" progId="Equation.DSMT4">
                  <p:embed/>
                </p:oleObj>
              </mc:Choice>
              <mc:Fallback>
                <p:oleObj name="Equation" r:id="rId6" imgW="2501900" imgH="622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2501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Simulation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Let x ~ N(0,I), solve </a:t>
            </a:r>
            <a:r>
              <a:rPr lang="en-US" dirty="0" err="1">
                <a:latin typeface="Helvetica" charset="0"/>
              </a:rPr>
              <a:t>L</a:t>
            </a:r>
            <a:r>
              <a:rPr lang="en-US" baseline="30000" dirty="0" err="1">
                <a:latin typeface="Helvetica" charset="0"/>
              </a:rPr>
              <a:t>T</a:t>
            </a:r>
            <a:r>
              <a:rPr lang="en-US" dirty="0" err="1">
                <a:latin typeface="Helvetica" charset="0"/>
              </a:rPr>
              <a:t>v</a:t>
            </a:r>
            <a:r>
              <a:rPr lang="en-US" dirty="0">
                <a:latin typeface="Helvetica" charset="0"/>
              </a:rPr>
              <a:t> = x and set        z = </a:t>
            </a:r>
            <a:r>
              <a:rPr lang="en-US" dirty="0" smtClean="0">
                <a:latin typeface="Symbol" charset="0"/>
                <a:sym typeface="Symbol" charset="0"/>
              </a:rPr>
              <a:t>μ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+ v. 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Then E(z) = </a:t>
            </a:r>
            <a:r>
              <a:rPr lang="en-US" dirty="0" smtClean="0">
                <a:latin typeface="Symbol" charset="0"/>
                <a:sym typeface="Symbol" charset="0"/>
              </a:rPr>
              <a:t>μ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dirty="0" err="1">
                <a:latin typeface="Helvetica" charset="0"/>
              </a:rPr>
              <a:t>Var</a:t>
            </a:r>
            <a:r>
              <a:rPr lang="en-US" dirty="0">
                <a:latin typeface="Helvetica" charset="0"/>
              </a:rPr>
              <a:t>(z) = (L</a:t>
            </a:r>
            <a:r>
              <a:rPr lang="en-US" baseline="30000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)</a:t>
            </a:r>
            <a:r>
              <a:rPr lang="en-US" baseline="30000" dirty="0">
                <a:latin typeface="Helvetica" charset="0"/>
              </a:rPr>
              <a:t>-1</a:t>
            </a:r>
            <a:r>
              <a:rPr lang="en-US" dirty="0">
                <a:latin typeface="Helvetica" charset="0"/>
              </a:rPr>
              <a:t>IL</a:t>
            </a:r>
            <a:r>
              <a:rPr lang="en-US" baseline="30000" dirty="0">
                <a:latin typeface="Helvetica" charset="0"/>
              </a:rPr>
              <a:t>-1</a:t>
            </a:r>
            <a:r>
              <a:rPr lang="en-US" dirty="0">
                <a:latin typeface="Helvetica" charset="0"/>
              </a:rPr>
              <a:t>= (LL</a:t>
            </a:r>
            <a:r>
              <a:rPr lang="en-US" baseline="30000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)</a:t>
            </a:r>
            <a:r>
              <a:rPr lang="en-US" baseline="30000" dirty="0">
                <a:latin typeface="Helvetica" charset="0"/>
              </a:rPr>
              <a:t>-1</a:t>
            </a:r>
            <a:r>
              <a:rPr lang="en-US" dirty="0">
                <a:latin typeface="Helvetica" charset="0"/>
              </a:rPr>
              <a:t> = Q</a:t>
            </a:r>
            <a:r>
              <a:rPr lang="en-US" baseline="30000" dirty="0">
                <a:latin typeface="Helvetica" charset="0"/>
              </a:rPr>
              <a:t>-1</a:t>
            </a:r>
            <a:r>
              <a:rPr lang="en-US" dirty="0">
                <a:latin typeface="Helvetica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Spatial covariance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Whittle (1963) noted that the solution to the stochastic differential equation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has covariance function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Rue and </a:t>
            </a:r>
            <a:r>
              <a:rPr lang="en-US" dirty="0" err="1">
                <a:latin typeface="Helvetica" charset="0"/>
              </a:rPr>
              <a:t>Tjelmeland</a:t>
            </a:r>
            <a:r>
              <a:rPr lang="en-US" dirty="0">
                <a:latin typeface="Helvetica" charset="0"/>
              </a:rPr>
              <a:t> (2003) show that one can approximate a Gaussian random field on a grid by a GMRF.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42381"/>
              </p:ext>
            </p:extLst>
          </p:nvPr>
        </p:nvGraphicFramePr>
        <p:xfrm>
          <a:off x="1600200" y="2565400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4" imgW="3124200" imgH="863600" progId="Equation.DSMT4">
                  <p:embed/>
                </p:oleObj>
              </mc:Choice>
              <mc:Fallback>
                <p:oleObj name="Equation" r:id="rId4" imgW="3124200" imgH="863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65400"/>
                        <a:ext cx="312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09600" y="3810000"/>
          <a:ext cx="4610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Equation" r:id="rId6" imgW="4610100" imgH="889000" progId="Equation.DSMT4">
                  <p:embed/>
                </p:oleObj>
              </mc:Choice>
              <mc:Fallback>
                <p:oleObj name="Equation" r:id="rId6" imgW="4610100" imgH="889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4610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</a:t>
            </a:r>
          </a:p>
          <a:p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where		are piecewise linear on a (possibly </a:t>
            </a:r>
            <a:r>
              <a:rPr lang="en-GB" dirty="0" err="1" smtClean="0"/>
              <a:t>nonregular</a:t>
            </a:r>
            <a:r>
              <a:rPr lang="en-GB" dirty="0" smtClean="0"/>
              <a:t>) grid and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      are  appropriately chosen normal random variables.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Let					     and A=(A</a:t>
            </a:r>
            <a:r>
              <a:rPr lang="en-GB" baseline="-25000" dirty="0" smtClean="0"/>
              <a:t>i•</a:t>
            </a:r>
            <a:r>
              <a:rPr lang="en-GB" dirty="0" smtClean="0"/>
              <a:t>).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If Y is Z observed with spatial error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88589"/>
              </p:ext>
            </p:extLst>
          </p:nvPr>
        </p:nvGraphicFramePr>
        <p:xfrm>
          <a:off x="1390650" y="1833563"/>
          <a:ext cx="2438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3" imgW="2438400" imgH="698500" progId="Equation.DSMT4">
                  <p:embed/>
                </p:oleObj>
              </mc:Choice>
              <mc:Fallback>
                <p:oleObj name="Equation" r:id="rId3" imgW="24384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833563"/>
                        <a:ext cx="2438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74243"/>
              </p:ext>
            </p:extLst>
          </p:nvPr>
        </p:nvGraphicFramePr>
        <p:xfrm>
          <a:off x="1524000" y="2671762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5" name="Equation" r:id="rId5" imgW="787400" imgH="355600" progId="Equation.DSMT4">
                  <p:embed/>
                </p:oleObj>
              </mc:Choice>
              <mc:Fallback>
                <p:oleObj name="Equation" r:id="rId5" imgW="787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671762"/>
                        <a:ext cx="787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00008"/>
              </p:ext>
            </p:extLst>
          </p:nvPr>
        </p:nvGraphicFramePr>
        <p:xfrm>
          <a:off x="552450" y="3306763"/>
          <a:ext cx="40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Equation" r:id="rId7" imgW="406400" imgH="355600" progId="Equation.DSMT4">
                  <p:embed/>
                </p:oleObj>
              </mc:Choice>
              <mc:Fallback>
                <p:oleObj name="Equation" r:id="rId7" imgW="406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3306763"/>
                        <a:ext cx="406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2050"/>
              </p:ext>
            </p:extLst>
          </p:nvPr>
        </p:nvGraphicFramePr>
        <p:xfrm>
          <a:off x="1066800" y="3992562"/>
          <a:ext cx="297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Equation" r:id="rId9" imgW="2971800" imgH="355600" progId="Equation.DSMT4">
                  <p:embed/>
                </p:oleObj>
              </mc:Choice>
              <mc:Fallback>
                <p:oleObj name="Equation" r:id="rId9" imgW="29718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00" y="3992562"/>
                        <a:ext cx="2971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775857"/>
              </p:ext>
            </p:extLst>
          </p:nvPr>
        </p:nvGraphicFramePr>
        <p:xfrm>
          <a:off x="5257800" y="437356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Equation" r:id="rId11" imgW="228600" imgH="279400" progId="Equation.DSMT4">
                  <p:embed/>
                </p:oleObj>
              </mc:Choice>
              <mc:Fallback>
                <p:oleObj name="Equation" r:id="rId11" imgW="228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4373562"/>
                        <a:ext cx="228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60432"/>
              </p:ext>
            </p:extLst>
          </p:nvPr>
        </p:nvGraphicFramePr>
        <p:xfrm>
          <a:off x="838200" y="4652962"/>
          <a:ext cx="4419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9" name="Equation" r:id="rId13" imgW="4419600" imgH="520700" progId="Equation.DSMT4">
                  <p:embed/>
                </p:oleObj>
              </mc:Choice>
              <mc:Fallback>
                <p:oleObj name="Equation" r:id="rId13" imgW="44196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200" y="4652962"/>
                        <a:ext cx="4419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85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Basis functions</a:t>
            </a:r>
            <a:endParaRPr lang="en-GB" dirty="0"/>
          </a:p>
        </p:txBody>
      </p:sp>
      <p:pic>
        <p:nvPicPr>
          <p:cNvPr id="4" name="Content Placeholder 3" descr="basis_func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73" b="-28073"/>
          <a:stretch>
            <a:fillRect/>
          </a:stretch>
        </p:blipFill>
        <p:spPr>
          <a:xfrm>
            <a:off x="0" y="1514302"/>
            <a:ext cx="6391555" cy="4510260"/>
          </a:xfrm>
        </p:spPr>
      </p:pic>
    </p:spTree>
    <p:extLst>
      <p:ext uri="{BB962C8B-B14F-4D97-AF65-F5344CB8AC3E}">
        <p14:creationId xmlns:p14="http://schemas.microsoft.com/office/powerpoint/2010/main" val="262719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Unequal spacing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Lindgren and Rue show how one can use finite element methods to approximate the solution to the sde (even on a manifold like a sphere) on a triangulization on a set of possibly unequally spaced points.</a:t>
            </a:r>
          </a:p>
        </p:txBody>
      </p:sp>
      <p:pic>
        <p:nvPicPr>
          <p:cNvPr id="66564" name="Picture 4" descr="gr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0663"/>
            <a:ext cx="46545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Covariance approximation</a:t>
            </a:r>
          </a:p>
        </p:txBody>
      </p:sp>
      <p:pic>
        <p:nvPicPr>
          <p:cNvPr id="68611" name="Picture 4" descr="vario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075"/>
            <a:ext cx="64008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model:</a:t>
            </a:r>
          </a:p>
          <a:p>
            <a:endParaRPr lang="en-GB" dirty="0"/>
          </a:p>
          <a:p>
            <a:r>
              <a:rPr lang="en-GB" dirty="0" smtClean="0"/>
              <a:t>Latent model: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Bayesian, parameter model:  </a:t>
            </a:r>
          </a:p>
          <a:p>
            <a:endParaRPr lang="en-GB" dirty="0"/>
          </a:p>
          <a:p>
            <a:r>
              <a:rPr lang="en-GB" dirty="0" smtClean="0"/>
              <a:t>For INLA, need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58704"/>
              </p:ext>
            </p:extLst>
          </p:nvPr>
        </p:nvGraphicFramePr>
        <p:xfrm>
          <a:off x="2362200" y="1833562"/>
          <a:ext cx="111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3" imgW="1117600" imgH="419100" progId="Equation.DSMT4">
                  <p:embed/>
                </p:oleObj>
              </mc:Choice>
              <mc:Fallback>
                <p:oleObj name="Equation" r:id="rId3" imgW="1117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833562"/>
                        <a:ext cx="1117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07335"/>
              </p:ext>
            </p:extLst>
          </p:nvPr>
        </p:nvGraphicFramePr>
        <p:xfrm>
          <a:off x="2667000" y="2671762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5" imgW="838200" imgH="419100" progId="Equation.DSMT4">
                  <p:embed/>
                </p:oleObj>
              </mc:Choice>
              <mc:Fallback>
                <p:oleObj name="Equation" r:id="rId5" imgW="838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2671762"/>
                        <a:ext cx="838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41835"/>
              </p:ext>
            </p:extLst>
          </p:nvPr>
        </p:nvGraphicFramePr>
        <p:xfrm>
          <a:off x="1473200" y="3103562"/>
          <a:ext cx="370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Equation" r:id="rId7" imgW="3708400" imgH="406400" progId="Equation.DSMT4">
                  <p:embed/>
                </p:oleObj>
              </mc:Choice>
              <mc:Fallback>
                <p:oleObj name="Equation" r:id="rId7" imgW="3708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3200" y="3103562"/>
                        <a:ext cx="3708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72913"/>
              </p:ext>
            </p:extLst>
          </p:nvPr>
        </p:nvGraphicFramePr>
        <p:xfrm>
          <a:off x="4660900" y="3929062"/>
          <a:ext cx="59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Equation" r:id="rId9" imgW="596900" imgH="342900" progId="Equation.DSMT4">
                  <p:embed/>
                </p:oleObj>
              </mc:Choice>
              <mc:Fallback>
                <p:oleObj name="Equation" r:id="rId9" imgW="596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0900" y="3929062"/>
                        <a:ext cx="596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40768"/>
              </p:ext>
            </p:extLst>
          </p:nvPr>
        </p:nvGraphicFramePr>
        <p:xfrm>
          <a:off x="1676400" y="5097462"/>
          <a:ext cx="304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Equation" r:id="rId11" imgW="3048000" imgH="698500" progId="Equation.DSMT4">
                  <p:embed/>
                </p:oleObj>
              </mc:Choice>
              <mc:Fallback>
                <p:oleObj name="Equation" r:id="rId11" imgW="3048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6400" y="5097462"/>
                        <a:ext cx="3048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50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Laplace’s approximation:</a:t>
            </a:r>
          </a:p>
          <a:p>
            <a:r>
              <a:rPr lang="en-GB" dirty="0" smtClean="0"/>
              <a:t>x*=</a:t>
            </a:r>
            <a:r>
              <a:rPr lang="en-GB" dirty="0" err="1" smtClean="0"/>
              <a:t>argmax</a:t>
            </a:r>
            <a:r>
              <a:rPr lang="en-GB" dirty="0" smtClean="0"/>
              <a:t>(f(x)). Taylor expansion around x*: f(x)≈f(x*)+(x-x*)</a:t>
            </a:r>
            <a:r>
              <a:rPr lang="en-GB" baseline="30000" dirty="0" smtClean="0"/>
              <a:t>2</a:t>
            </a:r>
            <a:r>
              <a:rPr lang="en-GB" dirty="0" smtClean="0"/>
              <a:t>f”(x*)/2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Interested in predictive distribution    p(</a:t>
            </a:r>
            <a:r>
              <a:rPr lang="en-GB" dirty="0" err="1" smtClean="0"/>
              <a:t>z|y</a:t>
            </a:r>
            <a:r>
              <a:rPr lang="en-GB" dirty="0" smtClean="0"/>
              <a:t>) and posterior density p(</a:t>
            </a:r>
            <a:r>
              <a:rPr lang="en-GB" dirty="0" err="1" smtClean="0"/>
              <a:t>θ|y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49112"/>
              </p:ext>
            </p:extLst>
          </p:nvPr>
        </p:nvGraphicFramePr>
        <p:xfrm>
          <a:off x="698500" y="3738562"/>
          <a:ext cx="5003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3" imgW="5003800" imgH="927100" progId="Equation.DSMT4">
                  <p:embed/>
                </p:oleObj>
              </mc:Choice>
              <mc:Fallback>
                <p:oleObj name="Equation" r:id="rId3" imgW="50038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3738562"/>
                        <a:ext cx="5003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7187"/>
              </p:ext>
            </p:extLst>
          </p:nvPr>
        </p:nvGraphicFramePr>
        <p:xfrm>
          <a:off x="1035050" y="3040063"/>
          <a:ext cx="344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5" imgW="3441700" imgH="406400" progId="Equation.DSMT4">
                  <p:embed/>
                </p:oleObj>
              </mc:Choice>
              <mc:Fallback>
                <p:oleObj name="Equation" r:id="rId5" imgW="34417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050" y="3040063"/>
                        <a:ext cx="3441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29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Log likelihood: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Prediction:</a:t>
            </a:r>
          </a:p>
          <a:p>
            <a:endParaRPr lang="en-GB" dirty="0"/>
          </a:p>
          <a:p>
            <a:r>
              <a:rPr lang="en-GB" dirty="0" smtClean="0"/>
              <a:t>Covariance has O(N</a:t>
            </a:r>
            <a:r>
              <a:rPr lang="en-GB" baseline="30000" dirty="0" smtClean="0"/>
              <a:t>2</a:t>
            </a:r>
            <a:r>
              <a:rPr lang="en-GB" dirty="0" smtClean="0"/>
              <a:t>) unique elements</a:t>
            </a:r>
          </a:p>
          <a:p>
            <a:r>
              <a:rPr lang="en-GB" dirty="0" smtClean="0"/>
              <a:t>Inverse and determinant take O(N</a:t>
            </a:r>
            <a:r>
              <a:rPr lang="en-GB" baseline="30000" dirty="0" smtClean="0"/>
              <a:t>3</a:t>
            </a:r>
            <a:r>
              <a:rPr lang="en-GB" dirty="0" smtClean="0"/>
              <a:t>) operations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72023"/>
              </p:ext>
            </p:extLst>
          </p:nvPr>
        </p:nvGraphicFramePr>
        <p:xfrm>
          <a:off x="533400" y="2201862"/>
          <a:ext cx="4991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4991100" imgH="1536700" progId="Equation.DSMT4">
                  <p:embed/>
                </p:oleObj>
              </mc:Choice>
              <mc:Fallback>
                <p:oleObj name="Equation" r:id="rId3" imgW="4991100" imgH="153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201862"/>
                        <a:ext cx="49911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6524"/>
              </p:ext>
            </p:extLst>
          </p:nvPr>
        </p:nvGraphicFramePr>
        <p:xfrm>
          <a:off x="508000" y="4195763"/>
          <a:ext cx="552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5524500" imgH="457200" progId="Equation.DSMT4">
                  <p:embed/>
                </p:oleObj>
              </mc:Choice>
              <mc:Fallback>
                <p:oleObj name="Equation" r:id="rId5" imgW="5524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4195763"/>
                        <a:ext cx="5524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04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f(x)=sin(x)/x</a:t>
            </a:r>
            <a:endParaRPr lang="en-GB" dirty="0"/>
          </a:p>
        </p:txBody>
      </p:sp>
      <p:pic>
        <p:nvPicPr>
          <p:cNvPr id="4" name="Content Placeholder 3" descr="sinx_over_x_Laplac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01" b="-29801"/>
          <a:stretch>
            <a:fillRect/>
          </a:stretch>
        </p:blipFill>
        <p:spPr>
          <a:xfrm>
            <a:off x="-87492" y="1452562"/>
            <a:ext cx="6587031" cy="4648199"/>
          </a:xfrm>
        </p:spPr>
      </p:pic>
    </p:spTree>
    <p:extLst>
      <p:ext uri="{BB962C8B-B14F-4D97-AF65-F5344CB8AC3E}">
        <p14:creationId xmlns:p14="http://schemas.microsoft.com/office/powerpoint/2010/main" val="132967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Posterior manipulation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742803"/>
              </p:ext>
            </p:extLst>
          </p:nvPr>
        </p:nvGraphicFramePr>
        <p:xfrm>
          <a:off x="364972" y="1833562"/>
          <a:ext cx="573102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Equation" r:id="rId3" imgW="5600700" imgH="520700" progId="Equation.DSMT4">
                  <p:embed/>
                </p:oleObj>
              </mc:Choice>
              <mc:Fallback>
                <p:oleObj name="Equation" r:id="rId3" imgW="5600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972" y="1833562"/>
                        <a:ext cx="573102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443162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Thus</a:t>
            </a:r>
            <a:endParaRPr lang="en-GB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03082"/>
              </p:ext>
            </p:extLst>
          </p:nvPr>
        </p:nvGraphicFramePr>
        <p:xfrm>
          <a:off x="685800" y="2968625"/>
          <a:ext cx="51641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Equation" r:id="rId5" imgW="5435600" imgH="927100" progId="Equation.DSMT4">
                  <p:embed/>
                </p:oleObj>
              </mc:Choice>
              <mc:Fallback>
                <p:oleObj name="Equation" r:id="rId5" imgW="5435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968625"/>
                        <a:ext cx="5164138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738562"/>
            <a:ext cx="5785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Using the Laplace approximation on</a:t>
            </a:r>
          </a:p>
          <a:p>
            <a:r>
              <a:rPr lang="en-GB" sz="2400" dirty="0" smtClean="0"/>
              <a:t>f(x)=log(              /N) we get a Gaussian</a:t>
            </a:r>
          </a:p>
          <a:p>
            <a:r>
              <a:rPr lang="en-GB" sz="2400" dirty="0" smtClean="0"/>
              <a:t> approximation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where            depend on Q, β and D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f.</a:t>
            </a:r>
            <a:endParaRPr lang="en-GB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45285"/>
              </p:ext>
            </p:extLst>
          </p:nvPr>
        </p:nvGraphicFramePr>
        <p:xfrm>
          <a:off x="1752600" y="4157662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Equation" r:id="rId7" imgW="1130300" imgH="419100" progId="Equation.DSMT4">
                  <p:embed/>
                </p:oleObj>
              </mc:Choice>
              <mc:Fallback>
                <p:oleObj name="Equation" r:id="rId7" imgW="1130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4157662"/>
                        <a:ext cx="1130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45973"/>
              </p:ext>
            </p:extLst>
          </p:nvPr>
        </p:nvGraphicFramePr>
        <p:xfrm>
          <a:off x="419100" y="5141913"/>
          <a:ext cx="234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Equation" r:id="rId9" imgW="2349500" imgH="355600" progId="Equation.DSMT4">
                  <p:embed/>
                </p:oleObj>
              </mc:Choice>
              <mc:Fallback>
                <p:oleObj name="Equation" r:id="rId9" imgW="2349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" y="5141913"/>
                        <a:ext cx="2349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84744"/>
              </p:ext>
            </p:extLst>
          </p:nvPr>
        </p:nvGraphicFramePr>
        <p:xfrm>
          <a:off x="1524000" y="5643562"/>
          <a:ext cx="80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11" imgW="800100" imgH="355600" progId="Equation.DSMT4">
                  <p:embed/>
                </p:oleObj>
              </mc:Choice>
              <mc:Fallback>
                <p:oleObj name="Equation" r:id="rId11" imgW="8001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0" y="5643562"/>
                        <a:ext cx="800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19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INLA computes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Joint posterior of parameters (Laplace approximation)</a:t>
            </a:r>
          </a:p>
          <a:p>
            <a:r>
              <a:rPr lang="en-GB" dirty="0" smtClean="0"/>
              <a:t>Marginal posterior of latent variable (integral Laplace approximation or numerical integration)</a:t>
            </a:r>
          </a:p>
          <a:p>
            <a:r>
              <a:rPr lang="en-GB" dirty="0" smtClean="0"/>
              <a:t>Not computing the joint predictive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844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2612"/>
            <a:ext cx="6095999" cy="432434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n=20×2500 </a:t>
            </a:r>
            <a:r>
              <a:rPr lang="en-GB" dirty="0" err="1" smtClean="0"/>
              <a:t>obs</a:t>
            </a:r>
            <a:r>
              <a:rPr lang="en-GB" dirty="0" smtClean="0"/>
              <a:t>, m=20×15000 kriging </a:t>
            </a:r>
            <a:r>
              <a:rPr lang="en-GB" dirty="0" err="1" smtClean="0"/>
              <a:t>locs</a:t>
            </a:r>
            <a:endParaRPr lang="en-GB" dirty="0" smtClean="0"/>
          </a:p>
          <a:p>
            <a:r>
              <a:rPr lang="en-GB" dirty="0" smtClean="0"/>
              <a:t>Estimation O(n</a:t>
            </a:r>
            <a:r>
              <a:rPr lang="en-GB" baseline="30000" dirty="0" smtClean="0"/>
              <a:t>3</a:t>
            </a:r>
            <a:r>
              <a:rPr lang="en-GB" dirty="0" smtClean="0"/>
              <a:t>), storage O(n</a:t>
            </a:r>
            <a:r>
              <a:rPr lang="en-GB" baseline="30000" dirty="0" smtClean="0"/>
              <a:t>2</a:t>
            </a:r>
            <a:r>
              <a:rPr lang="en-GB" dirty="0" smtClean="0"/>
              <a:t>)≈20GB</a:t>
            </a:r>
          </a:p>
          <a:p>
            <a:r>
              <a:rPr lang="en-GB" dirty="0" smtClean="0"/>
              <a:t>Kriging O(mn+n</a:t>
            </a:r>
            <a:r>
              <a:rPr lang="en-GB" baseline="30000" dirty="0" smtClean="0"/>
              <a:t>3</a:t>
            </a:r>
            <a:r>
              <a:rPr lang="en-GB" dirty="0" smtClean="0"/>
              <a:t>), storage O(mn+n</a:t>
            </a:r>
            <a:r>
              <a:rPr lang="en-GB" baseline="30000" dirty="0" smtClean="0"/>
              <a:t>2</a:t>
            </a:r>
            <a:r>
              <a:rPr lang="en-GB" dirty="0" smtClean="0"/>
              <a:t>)≈130GB</a:t>
            </a:r>
          </a:p>
          <a:p>
            <a:r>
              <a:rPr lang="en-GB" dirty="0" smtClean="0"/>
              <a:t>INLA Estimation + kriging O(m</a:t>
            </a:r>
            <a:r>
              <a:rPr lang="en-GB" baseline="30000" dirty="0" smtClean="0"/>
              <a:t>3/2</a:t>
            </a:r>
            <a:r>
              <a:rPr lang="en-GB" dirty="0" smtClean="0"/>
              <a:t>), storage O(</a:t>
            </a:r>
            <a:r>
              <a:rPr lang="en-GB" dirty="0" err="1" smtClean="0"/>
              <a:t>m+n</a:t>
            </a:r>
            <a:r>
              <a:rPr lang="en-GB" dirty="0" smtClean="0"/>
              <a:t>)≈50MB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81162"/>
            <a:ext cx="2395538" cy="239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81162"/>
            <a:ext cx="2395538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temperature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obs</a:t>
            </a:r>
            <a:r>
              <a:rPr lang="en-GB" dirty="0" smtClean="0"/>
              <a:t> = climate + anomaly + elevation + error</a:t>
            </a:r>
          </a:p>
          <a:p>
            <a:r>
              <a:rPr lang="en-GB" dirty="0" smtClean="0"/>
              <a:t>Climate covariance parameters: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global_temp_co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205162"/>
            <a:ext cx="653312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mate_es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4" b="-11734"/>
          <a:stretch>
            <a:fillRect/>
          </a:stretch>
        </p:blipFill>
        <p:spPr>
          <a:xfrm>
            <a:off x="0" y="4762"/>
            <a:ext cx="6400799" cy="5883581"/>
          </a:xfrm>
        </p:spPr>
      </p:pic>
    </p:spTree>
    <p:extLst>
      <p:ext uri="{BB962C8B-B14F-4D97-AF65-F5344CB8AC3E}">
        <p14:creationId xmlns:p14="http://schemas.microsoft.com/office/powerpoint/2010/main" val="86865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mate_s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71" b="-13971"/>
          <a:stretch>
            <a:fillRect/>
          </a:stretch>
        </p:blipFill>
        <p:spPr>
          <a:xfrm>
            <a:off x="-1" y="0"/>
            <a:ext cx="6400801" cy="6331713"/>
          </a:xfrm>
        </p:spPr>
      </p:pic>
    </p:spTree>
    <p:extLst>
      <p:ext uri="{BB962C8B-B14F-4D97-AF65-F5344CB8AC3E}">
        <p14:creationId xmlns:p14="http://schemas.microsoft.com/office/powerpoint/2010/main" val="261059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om_8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33" b="-13533"/>
          <a:stretch>
            <a:fillRect/>
          </a:stretch>
        </p:blipFill>
        <p:spPr>
          <a:xfrm>
            <a:off x="0" y="-13933"/>
            <a:ext cx="6410845" cy="6341649"/>
          </a:xfrm>
        </p:spPr>
      </p:pic>
    </p:spTree>
    <p:extLst>
      <p:ext uri="{BB962C8B-B14F-4D97-AF65-F5344CB8AC3E}">
        <p14:creationId xmlns:p14="http://schemas.microsoft.com/office/powerpoint/2010/main" val="245038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om_se_8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31" b="-11131"/>
          <a:stretch>
            <a:fillRect/>
          </a:stretch>
        </p:blipFill>
        <p:spPr>
          <a:xfrm>
            <a:off x="1" y="1140"/>
            <a:ext cx="6400799" cy="6152459"/>
          </a:xfrm>
        </p:spPr>
      </p:pic>
    </p:spTree>
    <p:extLst>
      <p:ext uri="{BB962C8B-B14F-4D97-AF65-F5344CB8AC3E}">
        <p14:creationId xmlns:p14="http://schemas.microsoft.com/office/powerpoint/2010/main" val="75121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Markov property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676400"/>
            <a:ext cx="544195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Helvetica" charset="0"/>
              </a:rPr>
              <a:t>Discrete time: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Helvetica" charset="0"/>
              </a:rPr>
              <a:t>A time symmetric version: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Helvetica" charset="0"/>
              </a:rPr>
              <a:t>A more general version: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Helvetica" charset="0"/>
              </a:rPr>
              <a:t>Let A be a set of indices &gt;k, B a set of indices &lt;k. Then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>
              <a:latin typeface="Helvetica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>
                <a:latin typeface="Helvetica" charset="0"/>
              </a:rPr>
              <a:t>These are all equivalent.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>
              <a:latin typeface="Helvetica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1600200" y="2362200"/>
          <a:ext cx="3441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4" imgW="3441700" imgH="457200" progId="Equation.DSMT4">
                  <p:embed/>
                </p:oleObj>
              </mc:Choice>
              <mc:Fallback>
                <p:oleObj name="Equation" r:id="rId4" imgW="34417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3441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3"/>
          <p:cNvGraphicFramePr>
            <a:graphicFrameLocks noChangeAspect="1"/>
          </p:cNvGraphicFramePr>
          <p:nvPr/>
        </p:nvGraphicFramePr>
        <p:xfrm>
          <a:off x="1752600" y="3556000"/>
          <a:ext cx="3009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6" imgW="3009900" imgH="457200" progId="Equation.DSMT4">
                  <p:embed/>
                </p:oleObj>
              </mc:Choice>
              <mc:Fallback>
                <p:oleObj name="Equation" r:id="rId6" imgW="3009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56000"/>
                        <a:ext cx="3009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4"/>
          <p:cNvGraphicFramePr>
            <a:graphicFrameLocks noChangeAspect="1"/>
          </p:cNvGraphicFramePr>
          <p:nvPr/>
        </p:nvGraphicFramePr>
        <p:xfrm>
          <a:off x="1676400" y="5181600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8" imgW="1447800" imgH="406400" progId="Equation.DSMT4">
                  <p:embed/>
                </p:oleObj>
              </mc:Choice>
              <mc:Fallback>
                <p:oleObj name="Equation" r:id="rId8" imgW="14478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1447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On a spatial grid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447800"/>
            <a:ext cx="544195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Let </a:t>
            </a:r>
            <a:r>
              <a:rPr lang="en-US" dirty="0" err="1" smtClean="0">
                <a:latin typeface="Symbol" charset="0"/>
                <a:sym typeface="Symbol" charset="0"/>
              </a:rPr>
              <a:t>δ</a:t>
            </a:r>
            <a:r>
              <a:rPr lang="en-US" baseline="-25000" dirty="0" err="1" smtClean="0">
                <a:latin typeface="Helvetica" charset="0"/>
              </a:rPr>
              <a:t>i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be the neighbors of the location </a:t>
            </a:r>
            <a:r>
              <a:rPr lang="en-US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. The Markov assumption is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Equivalently for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The p</a:t>
            </a:r>
            <a:r>
              <a:rPr lang="en-US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are called </a:t>
            </a:r>
            <a:r>
              <a:rPr lang="en-US" i="1" dirty="0">
                <a:latin typeface="Helvetica" charset="0"/>
              </a:rPr>
              <a:t>local characteristics</a:t>
            </a:r>
            <a:r>
              <a:rPr lang="en-US" dirty="0">
                <a:latin typeface="Helvetica" charset="0"/>
              </a:rPr>
              <a:t>. They are </a:t>
            </a:r>
            <a:r>
              <a:rPr lang="en-US" i="1" dirty="0">
                <a:latin typeface="Helvetica" charset="0"/>
              </a:rPr>
              <a:t>stationary</a:t>
            </a:r>
            <a:r>
              <a:rPr lang="en-US" dirty="0">
                <a:latin typeface="Helvetica" charset="0"/>
              </a:rPr>
              <a:t> if p</a:t>
            </a:r>
            <a:r>
              <a:rPr lang="en-US" baseline="-25000" dirty="0">
                <a:latin typeface="Helvetica" charset="0"/>
              </a:rPr>
              <a:t>i	</a:t>
            </a:r>
            <a:r>
              <a:rPr lang="en-US" dirty="0">
                <a:latin typeface="Helvetica" charset="0"/>
              </a:rPr>
              <a:t>= p.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A </a:t>
            </a:r>
            <a:r>
              <a:rPr lang="en-US" i="1" dirty="0">
                <a:latin typeface="Helvetica" charset="0"/>
              </a:rPr>
              <a:t>potential</a:t>
            </a:r>
            <a:r>
              <a:rPr lang="en-US" dirty="0">
                <a:latin typeface="Helvetica" charset="0"/>
              </a:rPr>
              <a:t> assigns a number V</a:t>
            </a:r>
            <a:r>
              <a:rPr lang="en-US" baseline="-25000" dirty="0">
                <a:latin typeface="Helvetica" charset="0"/>
              </a:rPr>
              <a:t>A</a:t>
            </a:r>
            <a:r>
              <a:rPr lang="en-US" dirty="0">
                <a:latin typeface="Helvetica" charset="0"/>
              </a:rPr>
              <a:t>(z) to every </a:t>
            </a:r>
            <a:r>
              <a:rPr lang="en-US" dirty="0" err="1">
                <a:latin typeface="Helvetica" charset="0"/>
              </a:rPr>
              <a:t>subconfiguration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err="1">
                <a:latin typeface="Helvetica" charset="0"/>
              </a:rPr>
              <a:t>z</a:t>
            </a:r>
            <a:r>
              <a:rPr lang="en-US" baseline="-25000" dirty="0" err="1">
                <a:latin typeface="Helvetica" charset="0"/>
              </a:rPr>
              <a:t>A</a:t>
            </a:r>
            <a:r>
              <a:rPr lang="en-US" dirty="0">
                <a:latin typeface="Helvetica" charset="0"/>
              </a:rPr>
              <a:t> of a configuration z. (There are lots of them!)</a:t>
            </a: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/>
        </p:nvGraphicFramePr>
        <p:xfrm>
          <a:off x="914400" y="2209800"/>
          <a:ext cx="469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4" imgW="4699000" imgH="1066800" progId="Equation.DSMT4">
                  <p:embed/>
                </p:oleObj>
              </mc:Choice>
              <mc:Fallback>
                <p:oleObj name="Equation" r:id="rId4" imgW="46990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4699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3"/>
          <p:cNvGraphicFramePr>
            <a:graphicFrameLocks noChangeAspect="1"/>
          </p:cNvGraphicFramePr>
          <p:nvPr/>
        </p:nvGraphicFramePr>
        <p:xfrm>
          <a:off x="2819400" y="3429000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6" imgW="584200" imgH="381000" progId="Equation.DSMT4">
                  <p:embed/>
                </p:oleObj>
              </mc:Choice>
              <mc:Fallback>
                <p:oleObj name="Equation" r:id="rId6" imgW="5842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4"/>
          <p:cNvGraphicFramePr>
            <a:graphicFrameLocks noChangeAspect="1"/>
          </p:cNvGraphicFramePr>
          <p:nvPr/>
        </p:nvGraphicFramePr>
        <p:xfrm>
          <a:off x="3733800" y="33782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8" imgW="1409700" imgH="457200" progId="Equation.DSMT4">
                  <p:embed/>
                </p:oleObj>
              </mc:Choice>
              <mc:Fallback>
                <p:oleObj name="Equation" r:id="rId8" imgW="1409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782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Graphical models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Neighbors are nodes connected with edges.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Given 2, 1 and 4 are independent. 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990600" y="3276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2971800" y="2971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V="1">
            <a:off x="1066800" y="27432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1066800" y="34290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1828800" y="27432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1828800" y="2743200"/>
            <a:ext cx="1143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5"/>
          <p:cNvSpPr>
            <a:spLocks noChangeArrowheads="1"/>
          </p:cNvSpPr>
          <p:nvPr/>
        </p:nvSpPr>
        <p:spPr bwMode="auto">
          <a:xfrm>
            <a:off x="1752600" y="2667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V="1">
            <a:off x="1905000" y="3733800"/>
            <a:ext cx="1066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8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93725" y="31940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660525" y="22796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736725" y="41846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352800" y="2895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336925" y="365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Gibbs measure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The </a:t>
            </a:r>
            <a:r>
              <a:rPr lang="en-US" i="1">
                <a:latin typeface="Helvetica" charset="0"/>
              </a:rPr>
              <a:t>energy</a:t>
            </a:r>
            <a:r>
              <a:rPr lang="en-US">
                <a:latin typeface="Helvetica" charset="0"/>
              </a:rPr>
              <a:t> U corresponding to a potential V is 			      .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The corresponding </a:t>
            </a:r>
            <a:r>
              <a:rPr lang="en-US" i="1">
                <a:latin typeface="Helvetica" charset="0"/>
              </a:rPr>
              <a:t>Gibbs measure</a:t>
            </a:r>
            <a:r>
              <a:rPr lang="en-US">
                <a:latin typeface="Helvetica" charset="0"/>
              </a:rPr>
              <a:t> is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where</a:t>
            </a:r>
          </a:p>
          <a:p>
            <a:pPr marL="0" indent="0">
              <a:buFontTx/>
              <a:buNone/>
            </a:pPr>
            <a:endParaRPr lang="en-US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is called the </a:t>
            </a:r>
            <a:r>
              <a:rPr lang="en-US" i="1">
                <a:latin typeface="Helvetica" charset="0"/>
              </a:rPr>
              <a:t>partition function</a:t>
            </a:r>
            <a:r>
              <a:rPr lang="en-US">
                <a:latin typeface="Helvetica" charset="0"/>
              </a:rPr>
              <a:t>.</a:t>
            </a:r>
          </a:p>
        </p:txBody>
      </p:sp>
      <p:graphicFrame>
        <p:nvGraphicFramePr>
          <p:cNvPr id="162820" name="Object 2"/>
          <p:cNvGraphicFramePr>
            <a:graphicFrameLocks noChangeAspect="1"/>
          </p:cNvGraphicFramePr>
          <p:nvPr/>
        </p:nvGraphicFramePr>
        <p:xfrm>
          <a:off x="2374900" y="2184400"/>
          <a:ext cx="1854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4" imgW="1854200" imgH="596900" progId="Equation.DSMT4">
                  <p:embed/>
                </p:oleObj>
              </mc:Choice>
              <mc:Fallback>
                <p:oleObj name="Equation" r:id="rId4" imgW="1854200" imgH="596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184400"/>
                        <a:ext cx="1854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3"/>
          <p:cNvGraphicFramePr>
            <a:graphicFrameLocks noChangeAspect="1"/>
          </p:cNvGraphicFramePr>
          <p:nvPr/>
        </p:nvGraphicFramePr>
        <p:xfrm>
          <a:off x="1460500" y="3422650"/>
          <a:ext cx="224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6" imgW="2247900" imgH="685800" progId="Equation.DSMT4">
                  <p:embed/>
                </p:oleObj>
              </mc:Choice>
              <mc:Fallback>
                <p:oleObj name="Equation" r:id="rId6" imgW="22479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422650"/>
                        <a:ext cx="2247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2" name="Object 4"/>
          <p:cNvGraphicFramePr>
            <a:graphicFrameLocks noChangeAspect="1"/>
          </p:cNvGraphicFramePr>
          <p:nvPr/>
        </p:nvGraphicFramePr>
        <p:xfrm>
          <a:off x="1517650" y="4191000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8" imgW="2222500" imgH="596900" progId="Equation.DSMT4">
                  <p:embed/>
                </p:oleObj>
              </mc:Choice>
              <mc:Fallback>
                <p:oleObj name="Equation" r:id="rId8" imgW="22225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4191000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8"/>
          <p:cNvSpPr>
            <a:spLocks noChangeShapeType="1"/>
          </p:cNvSpPr>
          <p:nvPr/>
        </p:nvSpPr>
        <p:spPr bwMode="auto">
          <a:xfrm>
            <a:off x="38862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41910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22"/>
          <p:cNvSpPr>
            <a:spLocks noChangeShapeType="1"/>
          </p:cNvSpPr>
          <p:nvPr/>
        </p:nvSpPr>
        <p:spPr bwMode="auto">
          <a:xfrm>
            <a:off x="3352800" y="4648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Nearest neighbor potentials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A set of points is a </a:t>
            </a:r>
            <a:r>
              <a:rPr lang="en-US" i="1">
                <a:latin typeface="Helvetica" charset="0"/>
              </a:rPr>
              <a:t>clique</a:t>
            </a:r>
            <a:r>
              <a:rPr lang="en-US">
                <a:latin typeface="Helvetica" charset="0"/>
              </a:rPr>
              <a:t> if all its members are neighbours. </a:t>
            </a:r>
          </a:p>
          <a:p>
            <a:pPr marL="0" indent="0">
              <a:buFontTx/>
              <a:buNone/>
            </a:pPr>
            <a:r>
              <a:rPr lang="en-US">
                <a:latin typeface="Helvetica" charset="0"/>
              </a:rPr>
              <a:t>A potential is a </a:t>
            </a:r>
            <a:r>
              <a:rPr lang="en-US" i="1">
                <a:latin typeface="Helvetica" charset="0"/>
              </a:rPr>
              <a:t>nearest neighbor potential</a:t>
            </a:r>
            <a:r>
              <a:rPr lang="en-US">
                <a:latin typeface="Helvetica" charset="0"/>
              </a:rPr>
              <a:t> if V</a:t>
            </a:r>
            <a:r>
              <a:rPr lang="en-US" baseline="-25000"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(z)=0 whenever A is not a clique.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13716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16764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19812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>
            <a:off x="22860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9"/>
          <p:cNvSpPr>
            <a:spLocks noChangeShapeType="1"/>
          </p:cNvSpPr>
          <p:nvPr/>
        </p:nvSpPr>
        <p:spPr bwMode="auto">
          <a:xfrm>
            <a:off x="1143000" y="4343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0"/>
          <p:cNvSpPr>
            <a:spLocks noChangeShapeType="1"/>
          </p:cNvSpPr>
          <p:nvPr/>
        </p:nvSpPr>
        <p:spPr bwMode="auto">
          <a:xfrm>
            <a:off x="1143000" y="4648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1"/>
          <p:cNvSpPr>
            <a:spLocks noChangeShapeType="1"/>
          </p:cNvSpPr>
          <p:nvPr/>
        </p:nvSpPr>
        <p:spPr bwMode="auto">
          <a:xfrm>
            <a:off x="1143000" y="4953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auto">
          <a:xfrm>
            <a:off x="16002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4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5814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>
            <a:off x="4495800" y="4114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>
            <a:off x="3352800" y="4343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3"/>
          <p:cNvSpPr>
            <a:spLocks noChangeShapeType="1"/>
          </p:cNvSpPr>
          <p:nvPr/>
        </p:nvSpPr>
        <p:spPr bwMode="auto">
          <a:xfrm>
            <a:off x="3352800" y="49530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Markov random field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Any nearest </a:t>
            </a:r>
            <a:r>
              <a:rPr lang="en-US" dirty="0" smtClean="0">
                <a:latin typeface="Helvetica" charset="0"/>
              </a:rPr>
              <a:t>neighbor </a:t>
            </a:r>
            <a:r>
              <a:rPr lang="en-US" dirty="0">
                <a:latin typeface="Helvetica" charset="0"/>
              </a:rPr>
              <a:t>potential induces a Markov random field: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</a:rPr>
              <a:t>where </a:t>
            </a:r>
            <a:r>
              <a:rPr lang="en-US" dirty="0" smtClean="0">
                <a:latin typeface="Helvetica" charset="0"/>
              </a:rPr>
              <a:t>z</a:t>
            </a:r>
            <a:r>
              <a:rPr lang="en-US" dirty="0" smtClean="0"/>
              <a:t>’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agrees with z except possibly at </a:t>
            </a:r>
            <a:r>
              <a:rPr lang="en-US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, so V</a:t>
            </a:r>
            <a:r>
              <a:rPr lang="en-US" baseline="-25000" dirty="0">
                <a:latin typeface="Helvetica" charset="0"/>
              </a:rPr>
              <a:t>C</a:t>
            </a:r>
            <a:r>
              <a:rPr lang="en-US" dirty="0">
                <a:latin typeface="Helvetica" charset="0"/>
              </a:rPr>
              <a:t>(z)=V</a:t>
            </a:r>
            <a:r>
              <a:rPr lang="en-US" baseline="-25000" dirty="0">
                <a:latin typeface="Helvetica" charset="0"/>
              </a:rPr>
              <a:t>C</a:t>
            </a:r>
            <a:r>
              <a:rPr lang="en-US" dirty="0">
                <a:latin typeface="Helvetica" charset="0"/>
              </a:rPr>
              <a:t>(z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dirty="0">
                <a:latin typeface="Helvetica" charset="0"/>
              </a:rPr>
              <a:t>) for any C not including </a:t>
            </a:r>
            <a:r>
              <a:rPr lang="en-US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.</a:t>
            </a:r>
          </a:p>
          <a:p>
            <a:pPr marL="0" indent="0">
              <a:buFontTx/>
              <a:buNone/>
            </a:pPr>
            <a:endParaRPr lang="en-US" dirty="0">
              <a:latin typeface="Helvetica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8800" y="2590800"/>
          <a:ext cx="52720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4" imgW="5270500" imgH="1270000" progId="Equation.DSMT4">
                  <p:embed/>
                </p:oleObj>
              </mc:Choice>
              <mc:Fallback>
                <p:oleObj name="Equation" r:id="rId4" imgW="5270500" imgH="1270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90800"/>
                        <a:ext cx="52720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S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RC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NRC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Templates:NRCSE.pot</Template>
  <TotalTime>22056</TotalTime>
  <Pages>17</Pages>
  <Words>1055</Words>
  <Application>Microsoft Macintosh PowerPoint</Application>
  <PresentationFormat>Custom</PresentationFormat>
  <Paragraphs>198</Paragraphs>
  <Slides>38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NRCSE</vt:lpstr>
      <vt:lpstr>Equation</vt:lpstr>
      <vt:lpstr>MathType 6.0 Equation</vt:lpstr>
      <vt:lpstr>Markov random fields</vt:lpstr>
      <vt:lpstr>PowerPoint Presentation</vt:lpstr>
      <vt:lpstr>The big N problem</vt:lpstr>
      <vt:lpstr>The Markov property</vt:lpstr>
      <vt:lpstr>On a spatial grid</vt:lpstr>
      <vt:lpstr>Graphical models</vt:lpstr>
      <vt:lpstr>Gibbs measure</vt:lpstr>
      <vt:lpstr>Nearest neighbor potentials</vt:lpstr>
      <vt:lpstr>Markov random field</vt:lpstr>
      <vt:lpstr>The Hammersley-Clifford theorem</vt:lpstr>
      <vt:lpstr>The Ising model</vt:lpstr>
      <vt:lpstr>Interpretation</vt:lpstr>
      <vt:lpstr>Phase transition</vt:lpstr>
      <vt:lpstr>Simulated Ising fields</vt:lpstr>
      <vt:lpstr>The auto-models</vt:lpstr>
      <vt:lpstr>Pseudolikelihood</vt:lpstr>
      <vt:lpstr>Recall the Gaussian formula</vt:lpstr>
      <vt:lpstr>Gaussian MRFs</vt:lpstr>
      <vt:lpstr>An AR(1) process</vt:lpstr>
      <vt:lpstr>Conditional autoregression </vt:lpstr>
      <vt:lpstr>Likelihood calculation  </vt:lpstr>
      <vt:lpstr>Simulation</vt:lpstr>
      <vt:lpstr>Spatial covariance</vt:lpstr>
      <vt:lpstr>Solution</vt:lpstr>
      <vt:lpstr>Basis functions</vt:lpstr>
      <vt:lpstr>Unequal spacing</vt:lpstr>
      <vt:lpstr>Covariance approximation</vt:lpstr>
      <vt:lpstr>Hierarchic model</vt:lpstr>
      <vt:lpstr>INLA</vt:lpstr>
      <vt:lpstr>f(x)=sin(x)/x</vt:lpstr>
      <vt:lpstr>Posterior manipulation</vt:lpstr>
      <vt:lpstr>What INLA computes</vt:lpstr>
      <vt:lpstr>Computational comparison</vt:lpstr>
      <vt:lpstr>Global temperature analysis</vt:lpstr>
      <vt:lpstr>PowerPoint Presentation</vt:lpstr>
      <vt:lpstr>PowerPoint Presentation</vt:lpstr>
      <vt:lpstr>PowerPoint Presentation</vt:lpstr>
      <vt:lpstr>PowerPoint Presentation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Markov random fields</dc:title>
  <dc:subject/>
  <dc:creator>Peter Guttorp</dc:creator>
  <cp:keywords/>
  <dc:description/>
  <cp:lastModifiedBy>Peter Guttorp</cp:lastModifiedBy>
  <cp:revision>71</cp:revision>
  <cp:lastPrinted>2004-06-21T18:07:14Z</cp:lastPrinted>
  <dcterms:created xsi:type="dcterms:W3CDTF">2008-07-03T20:04:08Z</dcterms:created>
  <dcterms:modified xsi:type="dcterms:W3CDTF">2017-10-31T04:09:19Z</dcterms:modified>
</cp:coreProperties>
</file>