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2.xml" ContentType="application/vnd.openxmlformats-officedocument.presentationml.notesSlide+xml"/>
  <Override PartName="/ppt/embeddings/oleObject7.bin" ContentType="application/vnd.openxmlformats-officedocument.oleObject"/>
  <Override PartName="/ppt/notesSlides/notesSlide3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4.xml" ContentType="application/vnd.openxmlformats-officedocument.presentationml.notesSlide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36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72" r:id="rId10"/>
    <p:sldId id="293" r:id="rId11"/>
    <p:sldId id="294" r:id="rId12"/>
    <p:sldId id="295" r:id="rId13"/>
    <p:sldId id="269" r:id="rId14"/>
    <p:sldId id="270" r:id="rId15"/>
    <p:sldId id="271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90" r:id="rId31"/>
    <p:sldId id="288" r:id="rId32"/>
    <p:sldId id="291" r:id="rId33"/>
    <p:sldId id="289" r:id="rId34"/>
    <p:sldId id="292" r:id="rId35"/>
  </p:sldIdLst>
  <p:sldSz cx="6858000" cy="7772400"/>
  <p:notesSz cx="6858000" cy="7772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83" d="100"/>
          <a:sy n="83" d="100"/>
        </p:scale>
        <p:origin x="-1312" y="-96"/>
      </p:cViewPr>
      <p:guideLst>
        <p:guide orient="horz" pos="2448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image" Target="../media/image10.emf"/><Relationship Id="rId2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Relationship Id="rId2" Type="http://schemas.openxmlformats.org/officeDocument/2006/relationships/image" Target="../media/image29.emf"/><Relationship Id="rId3" Type="http://schemas.openxmlformats.org/officeDocument/2006/relationships/image" Target="../media/image3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3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Relationship Id="rId2" Type="http://schemas.openxmlformats.org/officeDocument/2006/relationships/image" Target="../media/image48.emf"/><Relationship Id="rId3" Type="http://schemas.openxmlformats.org/officeDocument/2006/relationships/image" Target="../media/image4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18E97-0C3E-6046-9A41-239132011974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582613"/>
            <a:ext cx="2571750" cy="2914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3692525"/>
            <a:ext cx="5486400" cy="34972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1875"/>
            <a:ext cx="2971800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7381875"/>
            <a:ext cx="2971800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136F9-361D-8B40-9614-18BAF357A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67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28850" y="679450"/>
            <a:ext cx="2400300" cy="2720975"/>
          </a:xfrm>
          <a:ln/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Approximately top 3.5%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BADC9-505D-BD4C-A5BD-FF9C4AE786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42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James </a:t>
            </a:r>
            <a:r>
              <a:rPr lang="en-US" dirty="0" err="1" smtClean="0"/>
              <a:t>Pickand</a:t>
            </a:r>
            <a:r>
              <a:rPr lang="en-US" dirty="0" smtClean="0"/>
              <a:t> III</a:t>
            </a:r>
          </a:p>
          <a:p>
            <a:r>
              <a:rPr lang="en-US" dirty="0" smtClean="0"/>
              <a:t>Laurent de </a:t>
            </a:r>
            <a:r>
              <a:rPr lang="en-US" dirty="0" err="1" smtClean="0"/>
              <a:t>Haan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BADC9-505D-BD4C-A5BD-FF9C4AE7869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44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Vilfrido</a:t>
            </a:r>
            <a:r>
              <a:rPr lang="en-US" dirty="0" smtClean="0"/>
              <a:t> Pareto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BADC9-505D-BD4C-A5BD-FF9C4AE7869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90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28850" y="679450"/>
            <a:ext cx="2400300" cy="2720975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228850" y="679450"/>
            <a:ext cx="2400300" cy="2720975"/>
          </a:xfrm>
          <a:solidFill>
            <a:srgbClr val="FFFFFF"/>
          </a:solidFill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Scale: 4.06(.2)  Shape -0.36(.03)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homogenized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5EE94-E767-B145-A923-8BC2C953FB0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136F9-361D-8B40-9614-18BAF357A71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83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414588"/>
            <a:ext cx="5829300" cy="1665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4403725"/>
            <a:ext cx="4800600" cy="19875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87913" y="690563"/>
            <a:ext cx="1457325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2763" y="690563"/>
            <a:ext cx="4222750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4994275"/>
            <a:ext cx="5829300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294063"/>
            <a:ext cx="5829300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763" y="2244725"/>
            <a:ext cx="2840037" cy="4656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244725"/>
            <a:ext cx="2840038" cy="4656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11150"/>
            <a:ext cx="617220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739900"/>
            <a:ext cx="3030538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465388"/>
            <a:ext cx="3030538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1739900"/>
            <a:ext cx="3030537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465388"/>
            <a:ext cx="3030537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09563"/>
            <a:ext cx="2255838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09563"/>
            <a:ext cx="3833812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627188"/>
            <a:ext cx="2255838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5440363"/>
            <a:ext cx="4114800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693738"/>
            <a:ext cx="4114800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6083300"/>
            <a:ext cx="4114800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2763" y="690563"/>
            <a:ext cx="5832475" cy="1293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81294" tIns="39656" rIns="81294" bIns="396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2763" y="2244725"/>
            <a:ext cx="5832475" cy="4656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81294" tIns="39656" rIns="81294" bIns="396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55625" y="0"/>
            <a:ext cx="8223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798513" rtl="0" eaLnBrk="1" fontAlgn="base" hangingPunct="1">
        <a:spcBef>
          <a:spcPct val="0"/>
        </a:spcBef>
        <a:spcAft>
          <a:spcPct val="0"/>
        </a:spcAft>
        <a:defRPr sz="3900" b="1">
          <a:solidFill>
            <a:srgbClr val="063DE8"/>
          </a:solidFill>
          <a:latin typeface="+mj-lt"/>
          <a:ea typeface="+mj-ea"/>
          <a:cs typeface="+mj-cs"/>
        </a:defRPr>
      </a:lvl1pPr>
      <a:lvl2pPr algn="ctr" defTabSz="798513" rtl="0" eaLnBrk="1" fontAlgn="base" hangingPunct="1">
        <a:spcBef>
          <a:spcPct val="0"/>
        </a:spcBef>
        <a:spcAft>
          <a:spcPct val="0"/>
        </a:spcAft>
        <a:defRPr sz="3900" b="1">
          <a:solidFill>
            <a:srgbClr val="063DE8"/>
          </a:solidFill>
          <a:latin typeface="Helvetica" charset="0"/>
        </a:defRPr>
      </a:lvl2pPr>
      <a:lvl3pPr algn="ctr" defTabSz="798513" rtl="0" eaLnBrk="1" fontAlgn="base" hangingPunct="1">
        <a:spcBef>
          <a:spcPct val="0"/>
        </a:spcBef>
        <a:spcAft>
          <a:spcPct val="0"/>
        </a:spcAft>
        <a:defRPr sz="3900" b="1">
          <a:solidFill>
            <a:srgbClr val="063DE8"/>
          </a:solidFill>
          <a:latin typeface="Helvetica" charset="0"/>
        </a:defRPr>
      </a:lvl3pPr>
      <a:lvl4pPr algn="ctr" defTabSz="798513" rtl="0" eaLnBrk="1" fontAlgn="base" hangingPunct="1">
        <a:spcBef>
          <a:spcPct val="0"/>
        </a:spcBef>
        <a:spcAft>
          <a:spcPct val="0"/>
        </a:spcAft>
        <a:defRPr sz="3900" b="1">
          <a:solidFill>
            <a:srgbClr val="063DE8"/>
          </a:solidFill>
          <a:latin typeface="Helvetica" charset="0"/>
        </a:defRPr>
      </a:lvl4pPr>
      <a:lvl5pPr algn="ctr" defTabSz="798513" rtl="0" eaLnBrk="1" fontAlgn="base" hangingPunct="1">
        <a:spcBef>
          <a:spcPct val="0"/>
        </a:spcBef>
        <a:spcAft>
          <a:spcPct val="0"/>
        </a:spcAft>
        <a:defRPr sz="3900" b="1">
          <a:solidFill>
            <a:srgbClr val="063DE8"/>
          </a:solidFill>
          <a:latin typeface="Helvetica" charset="0"/>
        </a:defRPr>
      </a:lvl5pPr>
      <a:lvl6pPr marL="457200" algn="ctr" defTabSz="798513" rtl="0" eaLnBrk="1" fontAlgn="base" hangingPunct="1">
        <a:spcBef>
          <a:spcPct val="0"/>
        </a:spcBef>
        <a:spcAft>
          <a:spcPct val="0"/>
        </a:spcAft>
        <a:defRPr sz="3900" b="1">
          <a:solidFill>
            <a:srgbClr val="063DE8"/>
          </a:solidFill>
          <a:latin typeface="Helvetica" charset="0"/>
        </a:defRPr>
      </a:lvl6pPr>
      <a:lvl7pPr marL="914400" algn="ctr" defTabSz="798513" rtl="0" eaLnBrk="1" fontAlgn="base" hangingPunct="1">
        <a:spcBef>
          <a:spcPct val="0"/>
        </a:spcBef>
        <a:spcAft>
          <a:spcPct val="0"/>
        </a:spcAft>
        <a:defRPr sz="3900" b="1">
          <a:solidFill>
            <a:srgbClr val="063DE8"/>
          </a:solidFill>
          <a:latin typeface="Helvetica" charset="0"/>
        </a:defRPr>
      </a:lvl7pPr>
      <a:lvl8pPr marL="1371600" algn="ctr" defTabSz="798513" rtl="0" eaLnBrk="1" fontAlgn="base" hangingPunct="1">
        <a:spcBef>
          <a:spcPct val="0"/>
        </a:spcBef>
        <a:spcAft>
          <a:spcPct val="0"/>
        </a:spcAft>
        <a:defRPr sz="3900" b="1">
          <a:solidFill>
            <a:srgbClr val="063DE8"/>
          </a:solidFill>
          <a:latin typeface="Helvetica" charset="0"/>
        </a:defRPr>
      </a:lvl8pPr>
      <a:lvl9pPr marL="1828800" algn="ctr" defTabSz="798513" rtl="0" eaLnBrk="1" fontAlgn="base" hangingPunct="1">
        <a:spcBef>
          <a:spcPct val="0"/>
        </a:spcBef>
        <a:spcAft>
          <a:spcPct val="0"/>
        </a:spcAft>
        <a:defRPr sz="3900" b="1">
          <a:solidFill>
            <a:srgbClr val="063DE8"/>
          </a:solidFill>
          <a:latin typeface="Helvetica" charset="0"/>
        </a:defRPr>
      </a:lvl9pPr>
    </p:titleStyle>
    <p:bodyStyle>
      <a:lvl1pPr algn="l" defTabSz="798513" rtl="0" eaLnBrk="1" fontAlgn="base" hangingPunct="1">
        <a:spcBef>
          <a:spcPct val="20000"/>
        </a:spcBef>
        <a:spcAft>
          <a:spcPct val="0"/>
        </a:spcAft>
        <a:defRPr sz="2700" b="1">
          <a:solidFill>
            <a:schemeClr val="tx1"/>
          </a:solidFill>
          <a:latin typeface="+mn-lt"/>
          <a:ea typeface="+mn-ea"/>
          <a:cs typeface="+mn-cs"/>
        </a:defRPr>
      </a:lvl1pPr>
      <a:lvl2pPr marL="427038" indent="15875" algn="l" defTabSz="798513" rtl="0" eaLnBrk="1" fontAlgn="base" hangingPunct="1">
        <a:spcBef>
          <a:spcPct val="20000"/>
        </a:spcBef>
        <a:spcAft>
          <a:spcPct val="0"/>
        </a:spcAft>
        <a:defRPr sz="2500" b="1">
          <a:solidFill>
            <a:schemeClr val="tx1"/>
          </a:solidFill>
          <a:latin typeface="+mn-lt"/>
          <a:ea typeface="ＭＳ Ｐゴシック" charset="-128"/>
        </a:defRPr>
      </a:lvl2pPr>
      <a:lvl3pPr marL="782638" indent="15875" algn="l" defTabSz="798513" rtl="0" eaLnBrk="1" fontAlgn="base" hangingPunct="1">
        <a:spcBef>
          <a:spcPct val="20000"/>
        </a:spcBef>
        <a:spcAft>
          <a:spcPct val="0"/>
        </a:spcAft>
        <a:defRPr sz="2100" b="1">
          <a:solidFill>
            <a:schemeClr val="tx1"/>
          </a:solidFill>
          <a:latin typeface="+mn-lt"/>
          <a:ea typeface="ＭＳ Ｐゴシック" charset="-128"/>
        </a:defRPr>
      </a:lvl3pPr>
      <a:lvl4pPr marL="1209675" indent="-9525" algn="l" defTabSz="798513" rtl="0" eaLnBrk="1" fontAlgn="base" hangingPunct="1">
        <a:spcBef>
          <a:spcPct val="20000"/>
        </a:spcBef>
        <a:spcAft>
          <a:spcPct val="0"/>
        </a:spcAft>
        <a:defRPr sz="1700" b="1">
          <a:solidFill>
            <a:schemeClr val="tx1"/>
          </a:solidFill>
          <a:latin typeface="+mn-lt"/>
          <a:ea typeface="ＭＳ Ｐゴシック" charset="-128"/>
        </a:defRPr>
      </a:lvl4pPr>
      <a:lvl5pPr marL="1638300" indent="-39688" algn="l" defTabSz="798513" rtl="0" eaLnBrk="1" fontAlgn="base" hangingPunct="1">
        <a:spcBef>
          <a:spcPct val="20000"/>
        </a:spcBef>
        <a:spcAft>
          <a:spcPct val="0"/>
        </a:spcAft>
        <a:defRPr sz="1700" b="1">
          <a:solidFill>
            <a:schemeClr val="tx1"/>
          </a:solidFill>
          <a:latin typeface="+mn-lt"/>
          <a:ea typeface="ＭＳ Ｐゴシック" charset="-128"/>
        </a:defRPr>
      </a:lvl5pPr>
      <a:lvl6pPr marL="2095500" indent="-39688" algn="l" defTabSz="798513" rtl="0" eaLnBrk="1" fontAlgn="base" hangingPunct="1">
        <a:spcBef>
          <a:spcPct val="20000"/>
        </a:spcBef>
        <a:spcAft>
          <a:spcPct val="0"/>
        </a:spcAft>
        <a:defRPr sz="1700" b="1">
          <a:solidFill>
            <a:schemeClr val="tx1"/>
          </a:solidFill>
          <a:latin typeface="+mn-lt"/>
          <a:ea typeface="ＭＳ Ｐゴシック" charset="-128"/>
        </a:defRPr>
      </a:lvl6pPr>
      <a:lvl7pPr marL="2552700" indent="-39688" algn="l" defTabSz="798513" rtl="0" eaLnBrk="1" fontAlgn="base" hangingPunct="1">
        <a:spcBef>
          <a:spcPct val="20000"/>
        </a:spcBef>
        <a:spcAft>
          <a:spcPct val="0"/>
        </a:spcAft>
        <a:defRPr sz="1700" b="1">
          <a:solidFill>
            <a:schemeClr val="tx1"/>
          </a:solidFill>
          <a:latin typeface="+mn-lt"/>
          <a:ea typeface="ＭＳ Ｐゴシック" charset="-128"/>
        </a:defRPr>
      </a:lvl7pPr>
      <a:lvl8pPr marL="3009900" indent="-39688" algn="l" defTabSz="798513" rtl="0" eaLnBrk="1" fontAlgn="base" hangingPunct="1">
        <a:spcBef>
          <a:spcPct val="20000"/>
        </a:spcBef>
        <a:spcAft>
          <a:spcPct val="0"/>
        </a:spcAft>
        <a:defRPr sz="1700" b="1">
          <a:solidFill>
            <a:schemeClr val="tx1"/>
          </a:solidFill>
          <a:latin typeface="+mn-lt"/>
          <a:ea typeface="ＭＳ Ｐゴシック" charset="-128"/>
        </a:defRPr>
      </a:lvl8pPr>
      <a:lvl9pPr marL="3467100" indent="-39688" algn="l" defTabSz="798513" rtl="0" eaLnBrk="1" fontAlgn="base" hangingPunct="1">
        <a:spcBef>
          <a:spcPct val="20000"/>
        </a:spcBef>
        <a:spcAft>
          <a:spcPct val="0"/>
        </a:spcAft>
        <a:defRPr sz="1700" b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23.emf"/><Relationship Id="rId5" Type="http://schemas.openxmlformats.org/officeDocument/2006/relationships/image" Target="../media/image24.jpg"/><Relationship Id="rId6" Type="http://schemas.openxmlformats.org/officeDocument/2006/relationships/image" Target="../media/image25.jp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28.e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29.emf"/><Relationship Id="rId8" Type="http://schemas.openxmlformats.org/officeDocument/2006/relationships/oleObject" Target="../embeddings/oleObject10.bin"/><Relationship Id="rId9" Type="http://schemas.openxmlformats.org/officeDocument/2006/relationships/image" Target="../media/image30.emf"/><Relationship Id="rId10" Type="http://schemas.openxmlformats.org/officeDocument/2006/relationships/image" Target="../media/image31.jpg"/><Relationship Id="rId11" Type="http://schemas.openxmlformats.org/officeDocument/2006/relationships/image" Target="../media/image32.jp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34.gif"/><Relationship Id="rId5" Type="http://schemas.openxmlformats.org/officeDocument/2006/relationships/image" Target="../media/image35.jpg"/><Relationship Id="rId6" Type="http://schemas.openxmlformats.org/officeDocument/2006/relationships/oleObject" Target="../embeddings/oleObject11.bin"/><Relationship Id="rId7" Type="http://schemas.openxmlformats.org/officeDocument/2006/relationships/image" Target="../media/image29.emf"/><Relationship Id="rId8" Type="http://schemas.openxmlformats.org/officeDocument/2006/relationships/oleObject" Target="../embeddings/oleObject12.bin"/><Relationship Id="rId9" Type="http://schemas.openxmlformats.org/officeDocument/2006/relationships/image" Target="../media/image33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oleObject" Target="../embeddings/oleObject13.bin"/><Relationship Id="rId5" Type="http://schemas.openxmlformats.org/officeDocument/2006/relationships/image" Target="../media/image39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3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46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47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48.e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49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0.emf"/><Relationship Id="rId7" Type="http://schemas.openxmlformats.org/officeDocument/2006/relationships/image" Target="../media/image11.jpg"/><Relationship Id="rId8" Type="http://schemas.openxmlformats.org/officeDocument/2006/relationships/image" Target="../media/image12.jp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e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14.e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1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0.emf"/><Relationship Id="rId6" Type="http://schemas.openxmlformats.org/officeDocument/2006/relationships/image" Target="../media/image16.jpeg"/><Relationship Id="rId7" Type="http://schemas.openxmlformats.org/officeDocument/2006/relationships/image" Target="../media/image17.png"/><Relationship Id="rId8" Type="http://schemas.openxmlformats.org/officeDocument/2006/relationships/image" Target="../media/image18.jpeg"/><Relationship Id="rId9" Type="http://schemas.openxmlformats.org/officeDocument/2006/relationships/image" Target="../media/image19.png"/><Relationship Id="rId10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4350" y="2590800"/>
            <a:ext cx="5829300" cy="1295400"/>
          </a:xfrm>
        </p:spPr>
        <p:txBody>
          <a:bodyPr/>
          <a:lstStyle/>
          <a:p>
            <a:r>
              <a:rPr lang="en-US" dirty="0" smtClean="0"/>
              <a:t>Extreme values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Peter Guttorp</a:t>
            </a:r>
          </a:p>
          <a:p>
            <a:r>
              <a:rPr lang="en-US" dirty="0" smtClean="0"/>
              <a:t>NR and UW</a:t>
            </a:r>
            <a:endParaRPr lang="en-US" dirty="0"/>
          </a:p>
        </p:txBody>
      </p:sp>
      <p:pic>
        <p:nvPicPr>
          <p:cNvPr id="4" name="Picture 6" descr="logo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1905000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NR-logo-small-withttex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838200"/>
            <a:ext cx="3746500" cy="73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562" y="690563"/>
            <a:ext cx="5964238" cy="1293812"/>
          </a:xfrm>
        </p:spPr>
        <p:txBody>
          <a:bodyPr/>
          <a:lstStyle/>
          <a:p>
            <a:r>
              <a:rPr lang="en-GB" dirty="0" smtClean="0"/>
              <a:t>How extreme was 1997?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</a:t>
            </a:r>
            <a:r>
              <a:rPr lang="en-GB" dirty="0"/>
              <a:t>is the </a:t>
            </a:r>
            <a:r>
              <a:rPr lang="en-GB" dirty="0" smtClean="0"/>
              <a:t>probability that the </a:t>
            </a:r>
            <a:r>
              <a:rPr lang="en-GB" dirty="0"/>
              <a:t>annual maximum event is </a:t>
            </a:r>
            <a:r>
              <a:rPr lang="en-GB" dirty="0" smtClean="0"/>
              <a:t>larger than </a:t>
            </a:r>
            <a:r>
              <a:rPr lang="en-GB" dirty="0"/>
              <a:t>6.18 inches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r>
              <a:rPr lang="en-GB" dirty="0" smtClean="0"/>
              <a:t>Using all data</a:t>
            </a:r>
          </a:p>
          <a:p>
            <a:r>
              <a:rPr lang="en-GB" dirty="0" smtClean="0"/>
              <a:t>Daily </a:t>
            </a:r>
            <a:r>
              <a:rPr lang="en-GB" dirty="0" err="1" smtClean="0"/>
              <a:t>precip</a:t>
            </a:r>
            <a:r>
              <a:rPr lang="en-GB" dirty="0" smtClean="0"/>
              <a:t> is 0 with </a:t>
            </a:r>
            <a:r>
              <a:rPr lang="en-GB" dirty="0" err="1" smtClean="0"/>
              <a:t>prob</a:t>
            </a:r>
            <a:r>
              <a:rPr lang="en-GB" dirty="0" smtClean="0"/>
              <a:t> 0.782</a:t>
            </a:r>
          </a:p>
          <a:p>
            <a:r>
              <a:rPr lang="en-GB" dirty="0" smtClean="0"/>
              <a:t>Given &gt;0, Gamma(0.784, 3.52)</a:t>
            </a:r>
            <a:endParaRPr lang="en-GB" dirty="0"/>
          </a:p>
        </p:txBody>
      </p:sp>
      <p:pic>
        <p:nvPicPr>
          <p:cNvPr id="4" name="Picture 3" descr="FtC_hi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5516880"/>
            <a:ext cx="2743200" cy="22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5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P(X&gt;6.18) = (1 – F</a:t>
            </a:r>
            <a:r>
              <a:rPr lang="en-GB" baseline="-25000" dirty="0" smtClean="0"/>
              <a:t>X|X&gt;0</a:t>
            </a:r>
            <a:r>
              <a:rPr lang="en-GB" dirty="0" smtClean="0"/>
              <a:t>(6.18))×0.218</a:t>
            </a:r>
          </a:p>
          <a:p>
            <a:r>
              <a:rPr lang="en-GB" dirty="0"/>
              <a:t> </a:t>
            </a:r>
            <a:r>
              <a:rPr lang="en-GB" dirty="0" smtClean="0"/>
              <a:t>                = 3.20 × 10</a:t>
            </a:r>
            <a:r>
              <a:rPr lang="en-GB" baseline="30000" dirty="0" smtClean="0"/>
              <a:t>-11</a:t>
            </a:r>
            <a:endParaRPr lang="en-GB" dirty="0" smtClean="0"/>
          </a:p>
          <a:p>
            <a:r>
              <a:rPr lang="en-GB" dirty="0" smtClean="0"/>
              <a:t>P(Ann max &gt; 6.18) </a:t>
            </a:r>
          </a:p>
          <a:p>
            <a:r>
              <a:rPr lang="en-GB" dirty="0"/>
              <a:t>	</a:t>
            </a:r>
            <a:r>
              <a:rPr lang="en-GB" dirty="0" smtClean="0"/>
              <a:t>= 1 – P(all </a:t>
            </a:r>
            <a:r>
              <a:rPr lang="en-GB" dirty="0" err="1" smtClean="0"/>
              <a:t>obs</a:t>
            </a:r>
            <a:r>
              <a:rPr lang="en-GB" dirty="0" smtClean="0"/>
              <a:t> in year &lt; 6.18) </a:t>
            </a:r>
          </a:p>
          <a:p>
            <a:r>
              <a:rPr lang="en-GB" dirty="0" smtClean="0"/>
              <a:t>		≈ 1 – (1 – </a:t>
            </a:r>
            <a:r>
              <a:rPr lang="en-GB" dirty="0"/>
              <a:t>3.20 × 10</a:t>
            </a:r>
            <a:r>
              <a:rPr lang="en-GB" baseline="30000" dirty="0"/>
              <a:t>-</a:t>
            </a:r>
            <a:r>
              <a:rPr lang="en-GB" baseline="30000" dirty="0" smtClean="0"/>
              <a:t>11</a:t>
            </a:r>
            <a:r>
              <a:rPr lang="en-GB" dirty="0" smtClean="0"/>
              <a:t>)</a:t>
            </a:r>
            <a:r>
              <a:rPr lang="en-GB" baseline="30000" dirty="0" smtClean="0"/>
              <a:t>214</a:t>
            </a:r>
            <a:r>
              <a:rPr lang="en-GB" dirty="0" smtClean="0"/>
              <a:t> </a:t>
            </a:r>
          </a:p>
          <a:p>
            <a:r>
              <a:rPr lang="en-GB" dirty="0" smtClean="0"/>
              <a:t>		= 6.86 × 10</a:t>
            </a:r>
            <a:r>
              <a:rPr lang="en-GB" baseline="30000" dirty="0" smtClean="0"/>
              <a:t>-9 </a:t>
            </a:r>
          </a:p>
          <a:p>
            <a:r>
              <a:rPr lang="en-GB" baseline="30000" dirty="0"/>
              <a:t>	</a:t>
            </a:r>
            <a:r>
              <a:rPr lang="en-GB" baseline="30000" dirty="0" smtClean="0"/>
              <a:t>	</a:t>
            </a:r>
            <a:r>
              <a:rPr lang="en-GB" dirty="0" smtClean="0"/>
              <a:t>= 1 / </a:t>
            </a:r>
            <a:r>
              <a:rPr lang="mr-IN" dirty="0" smtClean="0"/>
              <a:t>145 815 </a:t>
            </a:r>
            <a:r>
              <a:rPr lang="mr-IN" dirty="0"/>
              <a:t>245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1263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block maxima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Fitting GEV using annual maxima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P(</a:t>
            </a:r>
            <a:r>
              <a:rPr lang="en-GB" dirty="0" err="1" smtClean="0"/>
              <a:t>ann</a:t>
            </a:r>
            <a:r>
              <a:rPr lang="en-GB" dirty="0" smtClean="0"/>
              <a:t> max &gt; 6.18) = 1– F</a:t>
            </a:r>
            <a:r>
              <a:rPr lang="en-GB" baseline="-25000" dirty="0" smtClean="0"/>
              <a:t>M</a:t>
            </a:r>
            <a:r>
              <a:rPr lang="en-GB" dirty="0" smtClean="0"/>
              <a:t>(6.18)</a:t>
            </a:r>
          </a:p>
          <a:p>
            <a:r>
              <a:rPr lang="en-GB" dirty="0"/>
              <a:t>	</a:t>
            </a:r>
            <a:r>
              <a:rPr lang="en-GB" dirty="0" smtClean="0"/>
              <a:t>	= 0.008 = 1/121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593439"/>
              </p:ext>
            </p:extLst>
          </p:nvPr>
        </p:nvGraphicFramePr>
        <p:xfrm>
          <a:off x="990600" y="2819400"/>
          <a:ext cx="4675094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3" imgW="3784600" imgH="431800" progId="Equation.DSMT4">
                  <p:embed/>
                </p:oleObj>
              </mc:Choice>
              <mc:Fallback>
                <p:oleObj name="Equation" r:id="rId3" imgW="37846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2819400"/>
                        <a:ext cx="4675094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gamm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4" y="4937700"/>
            <a:ext cx="3181484" cy="2895600"/>
          </a:xfrm>
          <a:prstGeom prst="rect">
            <a:avLst/>
          </a:prstGeom>
        </p:spPr>
      </p:pic>
      <p:pic>
        <p:nvPicPr>
          <p:cNvPr id="6" name="Picture 5" descr="GEV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207" y="4931046"/>
            <a:ext cx="3056793" cy="28413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5334000"/>
            <a:ext cx="1744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latin typeface="+mn-lt"/>
              </a:rPr>
              <a:t>98% of data &lt;1</a:t>
            </a:r>
            <a:endParaRPr lang="en-GB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3741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Peak over threshold</a:t>
            </a:r>
            <a:endParaRPr lang="en-US" dirty="0"/>
          </a:p>
        </p:txBody>
      </p:sp>
      <p:pic>
        <p:nvPicPr>
          <p:cNvPr id="4" name="Content Placeholder 3" descr="ex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02" r="-9302"/>
          <a:stretch>
            <a:fillRect/>
          </a:stretch>
        </p:blipFill>
        <p:spPr bwMode="auto">
          <a:xfrm>
            <a:off x="-36856" y="2362200"/>
            <a:ext cx="6894856" cy="5504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 bwMode="auto">
          <a:xfrm flipH="1">
            <a:off x="3733800" y="6248400"/>
            <a:ext cx="990600" cy="457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4648200" y="6019800"/>
            <a:ext cx="58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u=4</a:t>
            </a:r>
            <a:endParaRPr lang="en-US" sz="1800" b="1" dirty="0">
              <a:latin typeface="+mn-lt"/>
            </a:endParaRPr>
          </a:p>
        </p:txBody>
      </p:sp>
      <p:pic>
        <p:nvPicPr>
          <p:cNvPr id="8" name="Picture 7" descr="exces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124200"/>
            <a:ext cx="3606308" cy="291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53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Pickands-Balkeema</a:t>
            </a:r>
            <a:r>
              <a:rPr lang="en-US" dirty="0" smtClean="0"/>
              <a:t>-</a:t>
            </a:r>
            <a:br>
              <a:rPr lang="en-US" dirty="0" smtClean="0"/>
            </a:br>
            <a:r>
              <a:rPr lang="en-US" dirty="0" smtClean="0"/>
              <a:t>de </a:t>
            </a:r>
            <a:r>
              <a:rPr lang="en-US" dirty="0" err="1" smtClean="0"/>
              <a:t>Haan</a:t>
            </a:r>
            <a:r>
              <a:rPr lang="en-US" dirty="0" smtClean="0"/>
              <a:t>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763" y="1592262"/>
            <a:ext cx="5832475" cy="4656138"/>
          </a:xfrm>
        </p:spPr>
        <p:txBody>
          <a:bodyPr/>
          <a:lstStyle/>
          <a:p>
            <a:endParaRPr lang="en-US" dirty="0"/>
          </a:p>
          <a:p>
            <a:r>
              <a:rPr lang="en-US" dirty="0" smtClean="0"/>
              <a:t>Let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Then</a:t>
            </a:r>
            <a:endParaRPr lang="en-US" dirty="0"/>
          </a:p>
          <a:p>
            <a:r>
              <a:rPr lang="en-US" dirty="0" smtClean="0"/>
              <a:t>where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is the generalized Pareto distribution (GPD).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605329"/>
              </p:ext>
            </p:extLst>
          </p:nvPr>
        </p:nvGraphicFramePr>
        <p:xfrm>
          <a:off x="609600" y="2471737"/>
          <a:ext cx="615473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4" imgW="5715000" imgH="990600" progId="Equation.DSMT4">
                  <p:embed/>
                </p:oleObj>
              </mc:Choice>
              <mc:Fallback>
                <p:oleObj name="Equation" r:id="rId4" imgW="5715000" imgH="990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" y="2471737"/>
                        <a:ext cx="6154737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54722"/>
              </p:ext>
            </p:extLst>
          </p:nvPr>
        </p:nvGraphicFramePr>
        <p:xfrm>
          <a:off x="1371599" y="4757737"/>
          <a:ext cx="3801979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6" imgW="3009900" imgH="482600" progId="Equation.DSMT4">
                  <p:embed/>
                </p:oleObj>
              </mc:Choice>
              <mc:Fallback>
                <p:oleObj name="Equation" r:id="rId6" imgW="3009900" imgH="482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71599" y="4757737"/>
                        <a:ext cx="3801979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647810"/>
              </p:ext>
            </p:extLst>
          </p:nvPr>
        </p:nvGraphicFramePr>
        <p:xfrm>
          <a:off x="1820863" y="3614738"/>
          <a:ext cx="42100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8" imgW="3390900" imgH="368300" progId="Equation.DSMT4">
                  <p:embed/>
                </p:oleObj>
              </mc:Choice>
              <mc:Fallback>
                <p:oleObj name="Equation" r:id="rId8" imgW="3390900" imgH="368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20863" y="3614738"/>
                        <a:ext cx="421005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pickands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2179"/>
            <a:ext cx="1376101" cy="1358900"/>
          </a:xfrm>
          <a:prstGeom prst="rect">
            <a:avLst/>
          </a:prstGeom>
        </p:spPr>
      </p:pic>
      <p:pic>
        <p:nvPicPr>
          <p:cNvPr id="8" name="Picture 7" descr="dehaan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410" y="5985261"/>
            <a:ext cx="1031590" cy="178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28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Generalized Pareto distribution</a:t>
            </a:r>
            <a:endParaRPr lang="en-US" dirty="0"/>
          </a:p>
        </p:txBody>
      </p:sp>
      <p:pic>
        <p:nvPicPr>
          <p:cNvPr id="7" name="Picture 6" descr="gp_dist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352800"/>
            <a:ext cx="4953000" cy="377879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6324600" y="3581400"/>
            <a:ext cx="3048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4" name="Content Placeholder 3" descr="Pareto.jpg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028" r="-45028"/>
          <a:stretch>
            <a:fillRect/>
          </a:stretch>
        </p:blipFill>
        <p:spPr>
          <a:xfrm>
            <a:off x="-304800" y="6019800"/>
            <a:ext cx="1962717" cy="1566862"/>
          </a:xfrm>
        </p:spPr>
      </p:pic>
      <p:sp>
        <p:nvSpPr>
          <p:cNvPr id="5" name="TextBox 4"/>
          <p:cNvSpPr txBox="1"/>
          <p:nvPr/>
        </p:nvSpPr>
        <p:spPr>
          <a:xfrm>
            <a:off x="1143000" y="6019800"/>
            <a:ext cx="914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1848-</a:t>
            </a:r>
          </a:p>
          <a:p>
            <a:r>
              <a:rPr lang="en-US" sz="1600" b="1" dirty="0" smtClean="0">
                <a:latin typeface="+mn-lt"/>
              </a:rPr>
              <a:t>1923</a:t>
            </a:r>
            <a:endParaRPr lang="en-US" sz="1600" b="1" dirty="0">
              <a:latin typeface="+mn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0005199"/>
              </p:ext>
            </p:extLst>
          </p:nvPr>
        </p:nvGraphicFramePr>
        <p:xfrm>
          <a:off x="1371600" y="2438400"/>
          <a:ext cx="3801979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6" imgW="3009900" imgH="482600" progId="Equation.DSMT4">
                  <p:embed/>
                </p:oleObj>
              </mc:Choice>
              <mc:Fallback>
                <p:oleObj name="Equation" r:id="rId6" imgW="3009900" imgH="482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71600" y="2438400"/>
                        <a:ext cx="3801979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927289"/>
              </p:ext>
            </p:extLst>
          </p:nvPr>
        </p:nvGraphicFramePr>
        <p:xfrm>
          <a:off x="6272914" y="3521482"/>
          <a:ext cx="407939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8" imgW="673100" imgH="1257300" progId="Equation.DSMT4">
                  <p:embed/>
                </p:oleObj>
              </mc:Choice>
              <mc:Fallback>
                <p:oleObj name="Equation" r:id="rId8" imgW="673100" imgH="1257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272914" y="3521482"/>
                        <a:ext cx="407939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8471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0188"/>
            <a:ext cx="5832475" cy="1293812"/>
          </a:xfrm>
        </p:spPr>
        <p:txBody>
          <a:bodyPr/>
          <a:lstStyle/>
          <a:p>
            <a:r>
              <a:rPr lang="en-US" dirty="0" smtClean="0"/>
              <a:t>Stockholm daily temperatures</a:t>
            </a:r>
            <a:endParaRPr lang="en-US" dirty="0"/>
          </a:p>
        </p:txBody>
      </p:sp>
      <p:pic>
        <p:nvPicPr>
          <p:cNvPr id="4" name="Picture 7" descr="stockholmte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726" b="-56726"/>
          <a:stretch>
            <a:fillRect/>
          </a:stretch>
        </p:blipFill>
        <p:spPr bwMode="auto">
          <a:xfrm>
            <a:off x="0" y="152400"/>
            <a:ext cx="6858000" cy="5196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tmh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2081"/>
            <a:ext cx="3198813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rootdif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588" y="4670425"/>
            <a:ext cx="3198812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3733800" y="6651625"/>
            <a:ext cx="2743200" cy="0"/>
          </a:xfrm>
          <a:prstGeom prst="line">
            <a:avLst/>
          </a:prstGeom>
          <a:noFill/>
          <a:ln w="9525">
            <a:solidFill>
              <a:schemeClr val="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3733800" y="6200775"/>
            <a:ext cx="2743200" cy="0"/>
          </a:xfrm>
          <a:prstGeom prst="line">
            <a:avLst/>
          </a:prstGeom>
          <a:noFill/>
          <a:ln w="9525">
            <a:solidFill>
              <a:schemeClr val="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38600" y="4614446"/>
            <a:ext cx="1849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Before/after 1879</a:t>
            </a:r>
            <a:endParaRPr lang="en-US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1462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minima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7" descr="stmmintre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97716"/>
            <a:ext cx="7010401" cy="2488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616760"/>
              </p:ext>
            </p:extLst>
          </p:nvPr>
        </p:nvGraphicFramePr>
        <p:xfrm>
          <a:off x="1828800" y="5562600"/>
          <a:ext cx="2552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4" imgW="2552700" imgH="355600" progId="Equation.DSMT4">
                  <p:embed/>
                </p:oleObj>
              </mc:Choice>
              <mc:Fallback>
                <p:oleObj name="Equation" r:id="rId4" imgW="25527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28800" y="5562600"/>
                        <a:ext cx="25527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5724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Before/after 1879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9" descr="gevst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5436"/>
            <a:ext cx="6019800" cy="600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022725" y="5861050"/>
            <a:ext cx="194626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dirty="0"/>
              <a:t>2 LLR=38.0 on </a:t>
            </a:r>
            <a:r>
              <a:rPr lang="en-US" dirty="0" smtClean="0"/>
              <a:t>3df</a:t>
            </a:r>
          </a:p>
          <a:p>
            <a:r>
              <a:rPr lang="en-US" dirty="0" smtClean="0"/>
              <a:t>P-value 2.8x10</a:t>
            </a:r>
            <a:r>
              <a:rPr lang="en-US" baseline="30000" dirty="0" smtClean="0"/>
              <a:t>-8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40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Time-dependent </a:t>
            </a:r>
            <a:br>
              <a:rPr lang="en-US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location estimates</a:t>
            </a:r>
          </a:p>
        </p:txBody>
      </p:sp>
      <p:sp>
        <p:nvSpPr>
          <p:cNvPr id="41989" name="TextBox 4"/>
          <p:cNvSpPr txBox="1">
            <a:spLocks noChangeArrowheads="1"/>
          </p:cNvSpPr>
          <p:nvPr/>
        </p:nvSpPr>
        <p:spPr bwMode="auto">
          <a:xfrm>
            <a:off x="8654143" y="2078799"/>
            <a:ext cx="210888" cy="35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424" tIns="52212" rIns="104424" bIns="52212">
            <a:spAutoFit/>
          </a:bodyPr>
          <a:lstStyle>
            <a:lvl1pPr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705100"/>
            <a:ext cx="5486400" cy="2349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486400"/>
            <a:ext cx="58798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Stockholm data</a:t>
            </a:r>
          </a:p>
          <a:p>
            <a:r>
              <a:rPr lang="en-US" b="1" dirty="0" smtClean="0">
                <a:latin typeface="+mj-lt"/>
              </a:rPr>
              <a:t>(Guttorp and </a:t>
            </a:r>
            <a:r>
              <a:rPr lang="en-US" b="1" dirty="0" err="1" smtClean="0">
                <a:latin typeface="+mj-lt"/>
              </a:rPr>
              <a:t>Xu</a:t>
            </a:r>
            <a:r>
              <a:rPr lang="en-US" b="1" dirty="0" smtClean="0">
                <a:latin typeface="+mj-lt"/>
              </a:rPr>
              <a:t>, </a:t>
            </a:r>
            <a:r>
              <a:rPr lang="en-US" b="1" i="1" dirty="0" smtClean="0">
                <a:latin typeface="+mj-lt"/>
              </a:rPr>
              <a:t>Environmetrics</a:t>
            </a:r>
            <a:r>
              <a:rPr lang="en-US" b="1" dirty="0" smtClean="0">
                <a:latin typeface="+mj-lt"/>
              </a:rPr>
              <a:t> 2011)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5350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“It seems that the rivers know the theory. It only remains </a:t>
            </a:r>
            <a:r>
              <a:rPr lang="en-US" dirty="0" smtClean="0"/>
              <a:t>to convince </a:t>
            </a:r>
            <a:r>
              <a:rPr lang="en-US" dirty="0"/>
              <a:t>the engineers of the validity of this analysis.”</a:t>
            </a:r>
          </a:p>
          <a:p>
            <a:r>
              <a:rPr lang="en-US" dirty="0"/>
              <a:t>Emil </a:t>
            </a:r>
            <a:r>
              <a:rPr lang="en-US" dirty="0" err="1"/>
              <a:t>Gumbel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143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Simple model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905000"/>
            <a:ext cx="5887130" cy="5526141"/>
          </a:xfrm>
        </p:spPr>
        <p:txBody>
          <a:bodyPr/>
          <a:lstStyle/>
          <a:p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Model	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	Estimate</a:t>
            </a:r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	-</a:t>
            </a:r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LLR</a:t>
            </a:r>
          </a:p>
          <a:p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Fixed </a:t>
            </a:r>
            <a:r>
              <a:rPr lang="en-US" sz="2400" dirty="0" smtClean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μ,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all 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	-</a:t>
            </a:r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16.6		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	706.0</a:t>
            </a:r>
            <a:endParaRPr lang="en-US" sz="24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Fixed </a:t>
            </a:r>
            <a:r>
              <a:rPr lang="en-US" sz="2400" dirty="0" smtClean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μ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, early	-</a:t>
            </a:r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18.1		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	336.8</a:t>
            </a:r>
            <a:endParaRPr lang="en-US" sz="24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Fixed </a:t>
            </a:r>
            <a:r>
              <a:rPr lang="en-US" sz="2400" dirty="0" smtClean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μ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, late	-</a:t>
            </a:r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14.2		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	350.2</a:t>
            </a:r>
            <a:endParaRPr lang="en-US" sz="24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Early + 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late				687.0</a:t>
            </a:r>
            <a:endParaRPr lang="en-US" sz="24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Linear model in </a:t>
            </a:r>
            <a:r>
              <a:rPr lang="en-US" sz="2400" dirty="0" smtClean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μ </a:t>
            </a:r>
          </a:p>
          <a:p>
            <a:r>
              <a:rPr lang="en-US" sz="2400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	</a:t>
            </a:r>
            <a:r>
              <a:rPr lang="en-US" sz="2400" dirty="0" smtClean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	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-18.9,-14.0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)	         687.9</a:t>
            </a:r>
            <a:endParaRPr lang="en-US" sz="24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endParaRPr lang="en-US" sz="24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A linear change in mean value for annual minima seems a good model.</a:t>
            </a:r>
          </a:p>
          <a:p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Modal prediction for 2050: 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     -</a:t>
            </a:r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11.5°C</a:t>
            </a:r>
          </a:p>
          <a:p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			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       2100</a:t>
            </a:r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     -</a:t>
            </a:r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10.5°C</a:t>
            </a:r>
          </a:p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5987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3048000"/>
            <a:ext cx="5832475" cy="1293812"/>
          </a:xfrm>
        </p:spPr>
        <p:txBody>
          <a:bodyPr/>
          <a:lstStyle/>
          <a:p>
            <a:r>
              <a:rPr lang="en-US" dirty="0" smtClean="0"/>
              <a:t>Space-time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124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temperature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SMHI synoptic stations in south central Sweden, 1961-2008 </a:t>
            </a:r>
            <a:endParaRPr lang="en-US" dirty="0"/>
          </a:p>
        </p:txBody>
      </p:sp>
      <p:pic>
        <p:nvPicPr>
          <p:cNvPr id="4" name="Picture 3" descr="swedenmap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260912"/>
            <a:ext cx="4648200" cy="451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863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763" y="457200"/>
            <a:ext cx="5832475" cy="1293812"/>
          </a:xfrm>
        </p:spPr>
        <p:txBody>
          <a:bodyPr/>
          <a:lstStyle/>
          <a:p>
            <a:r>
              <a:rPr lang="en-US" dirty="0" smtClean="0"/>
              <a:t>Annual minimum temperatures and rough trends</a:t>
            </a:r>
            <a:endParaRPr lang="en-US" dirty="0"/>
          </a:p>
        </p:txBody>
      </p:sp>
      <p:pic>
        <p:nvPicPr>
          <p:cNvPr id="4" name="Content Placeholder 3" descr="swedmin.pdf"/>
          <p:cNvPicPr>
            <a:picLocks noGrp="1" noChangeAspect="1"/>
          </p:cNvPicPr>
          <p:nvPr>
            <p:ph idx="1"/>
          </p:nvPr>
        </p:nvPicPr>
        <p:blipFill>
          <a:blip r:embed="rId2"/>
          <a:srcRect l="-2857" r="-2857"/>
          <a:stretch>
            <a:fillRect/>
          </a:stretch>
        </p:blipFill>
        <p:spPr>
          <a:xfrm>
            <a:off x="-1" y="2209800"/>
            <a:ext cx="6872497" cy="5486400"/>
          </a:xfrm>
        </p:spPr>
      </p:pic>
      <p:sp>
        <p:nvSpPr>
          <p:cNvPr id="5" name="Rectangle 4"/>
          <p:cNvSpPr/>
          <p:nvPr/>
        </p:nvSpPr>
        <p:spPr bwMode="auto">
          <a:xfrm>
            <a:off x="228600" y="2362200"/>
            <a:ext cx="1981200" cy="1600200"/>
          </a:xfrm>
          <a:prstGeom prst="rect">
            <a:avLst/>
          </a:prstGeom>
          <a:noFill/>
          <a:ln w="9525" cap="flat" cmpd="sng" algn="ctr">
            <a:solidFill>
              <a:srgbClr val="FF0000">
                <a:alpha val="68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419600" y="2286000"/>
            <a:ext cx="2209800" cy="16764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286000" y="4114800"/>
            <a:ext cx="2133600" cy="16764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28600" y="4038600"/>
            <a:ext cx="1981200" cy="17526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785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slope </a:t>
            </a:r>
            <a:br>
              <a:rPr lang="en-US" dirty="0" smtClean="0"/>
            </a:br>
            <a:r>
              <a:rPr lang="en-US" dirty="0" err="1" smtClean="0"/>
              <a:t>vs</a:t>
            </a:r>
            <a:r>
              <a:rPr lang="en-US" dirty="0" smtClean="0"/>
              <a:t> latitude</a:t>
            </a:r>
            <a:endParaRPr lang="en-US" dirty="0"/>
          </a:p>
        </p:txBody>
      </p:sp>
      <p:pic>
        <p:nvPicPr>
          <p:cNvPr id="4" name="Content Placeholder 3" descr="slopes.pdf"/>
          <p:cNvPicPr>
            <a:picLocks noGrp="1" noChangeAspect="1"/>
          </p:cNvPicPr>
          <p:nvPr>
            <p:ph idx="1"/>
          </p:nvPr>
        </p:nvPicPr>
        <p:blipFill>
          <a:blip r:embed="rId2"/>
          <a:srcRect t="-15091" b="-15091"/>
          <a:stretch>
            <a:fillRect/>
          </a:stretch>
        </p:blipFill>
        <p:spPr>
          <a:xfrm>
            <a:off x="-24440" y="1897061"/>
            <a:ext cx="6882441" cy="5494339"/>
          </a:xfrm>
        </p:spPr>
      </p:pic>
    </p:spTree>
    <p:extLst>
      <p:ext uri="{BB962C8B-B14F-4D97-AF65-F5344CB8AC3E}">
        <p14:creationId xmlns:p14="http://schemas.microsoft.com/office/powerpoint/2010/main" val="1818743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Dependence between stations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04800" y="2244725"/>
          <a:ext cx="4747896" cy="148336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74458"/>
                <a:gridCol w="1040448"/>
                <a:gridCol w="1166495"/>
                <a:gridCol w="116649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Sveg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Malung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Karlstad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Sundsvall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/>
                        <a:t>Sveg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/>
                        <a:t>Malung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90600" y="3962400"/>
            <a:ext cx="45320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Common coldest day in 48 years</a:t>
            </a:r>
          </a:p>
          <a:p>
            <a:r>
              <a:rPr lang="en-US" sz="2000" b="1" dirty="0" smtClean="0">
                <a:latin typeface="+mn-lt"/>
              </a:rPr>
              <a:t>5 common to all 4 northern stations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7303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 stable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Independent processes Y</a:t>
            </a:r>
            <a:r>
              <a:rPr lang="en-US" baseline="-25000" dirty="0" smtClean="0"/>
              <a:t>i</a:t>
            </a:r>
            <a:r>
              <a:rPr lang="en-US" dirty="0" smtClean="0"/>
              <a:t>(x)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(e.g. space-time processes with weak temporal dependence)</a:t>
            </a:r>
          </a:p>
          <a:p>
            <a:endParaRPr lang="en-US" dirty="0" smtClean="0"/>
          </a:p>
          <a:p>
            <a:r>
              <a:rPr lang="en-US" dirty="0" smtClean="0"/>
              <a:t>A difficulty is that we cannot compute the joint distribution of more than 2-3 locations. So no likelihood.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85929"/>
              </p:ext>
            </p:extLst>
          </p:nvPr>
        </p:nvGraphicFramePr>
        <p:xfrm>
          <a:off x="1676400" y="2895600"/>
          <a:ext cx="36703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4" imgW="3670300" imgH="876300" progId="Equation.DSMT4">
                  <p:embed/>
                </p:oleObj>
              </mc:Choice>
              <mc:Fallback>
                <p:oleObj name="Equation" r:id="rId4" imgW="3670300" imgH="876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6400" y="2895600"/>
                        <a:ext cx="3670300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0117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where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Allows borrowing estimation strength from other sites</a:t>
            </a:r>
          </a:p>
          <a:p>
            <a:r>
              <a:rPr lang="en-US" dirty="0" smtClean="0"/>
              <a:t>Can include more sites in analysis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672181"/>
              </p:ext>
            </p:extLst>
          </p:nvPr>
        </p:nvGraphicFramePr>
        <p:xfrm>
          <a:off x="542925" y="2305050"/>
          <a:ext cx="447516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Equation" r:id="rId3" imgW="2844800" imgH="304800" progId="Equation.DSMT4">
                  <p:embed/>
                </p:oleObj>
              </mc:Choice>
              <mc:Fallback>
                <p:oleObj name="Equation" r:id="rId3" imgW="28448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" y="2305050"/>
                        <a:ext cx="4475163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09600" y="3276600"/>
          <a:ext cx="4931229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Equation" r:id="rId5" imgW="3835400" imgH="355600" progId="Equation.DSMT4">
                  <p:embed/>
                </p:oleObj>
              </mc:Choice>
              <mc:Fallback>
                <p:oleObj name="Equation" r:id="rId5" imgW="38354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276600"/>
                        <a:ext cx="4931229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09600" y="3897456"/>
          <a:ext cx="6037384" cy="445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Equation" r:id="rId7" imgW="4470400" imgH="330200" progId="Equation.DSMT4">
                  <p:embed/>
                </p:oleObj>
              </mc:Choice>
              <mc:Fallback>
                <p:oleObj name="Equation" r:id="rId7" imgW="44704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897456"/>
                        <a:ext cx="6037384" cy="4459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0711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 estimates</a:t>
            </a:r>
            <a:endParaRPr lang="en-US" dirty="0"/>
          </a:p>
        </p:txBody>
      </p:sp>
      <p:pic>
        <p:nvPicPr>
          <p:cNvPr id="4" name="Content Placeholder 3" descr="posterior_summaries.pdf"/>
          <p:cNvPicPr>
            <a:picLocks noGrp="1" noChangeAspect="1"/>
          </p:cNvPicPr>
          <p:nvPr>
            <p:ph idx="1"/>
          </p:nvPr>
        </p:nvPicPr>
        <p:blipFill>
          <a:blip r:embed="rId2"/>
          <a:srcRect t="-13865" b="-13865"/>
          <a:stretch>
            <a:fillRect/>
          </a:stretch>
        </p:blipFill>
        <p:spPr>
          <a:xfrm>
            <a:off x="-8241" y="1828800"/>
            <a:ext cx="6967946" cy="5562599"/>
          </a:xfrm>
        </p:spPr>
      </p:pic>
      <p:sp>
        <p:nvSpPr>
          <p:cNvPr id="5" name="TextBox 4"/>
          <p:cNvSpPr txBox="1"/>
          <p:nvPr/>
        </p:nvSpPr>
        <p:spPr>
          <a:xfrm>
            <a:off x="228600" y="7239000"/>
            <a:ext cx="6559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Posterior probability of slope ≤ 0 is very small everywhere</a:t>
            </a:r>
            <a:endParaRPr lang="en-US" sz="1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1699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5832475" cy="1293812"/>
          </a:xfrm>
        </p:spPr>
        <p:txBody>
          <a:bodyPr/>
          <a:lstStyle/>
          <a:p>
            <a:r>
              <a:rPr lang="en-US" dirty="0" smtClean="0"/>
              <a:t>Spatial structure </a:t>
            </a:r>
            <a:br>
              <a:rPr lang="en-US" dirty="0" smtClean="0"/>
            </a:br>
            <a:r>
              <a:rPr lang="en-US" dirty="0" smtClean="0"/>
              <a:t>of parameters</a:t>
            </a:r>
            <a:endParaRPr lang="en-US" dirty="0"/>
          </a:p>
        </p:txBody>
      </p:sp>
      <p:pic>
        <p:nvPicPr>
          <p:cNvPr id="4" name="Content Placeholder 3" descr="beta_map.pdf"/>
          <p:cNvPicPr>
            <a:picLocks noGrp="1" noChangeAspect="1"/>
          </p:cNvPicPr>
          <p:nvPr>
            <p:ph idx="1"/>
          </p:nvPr>
        </p:nvPicPr>
        <p:blipFill>
          <a:blip r:embed="rId2"/>
          <a:srcRect l="-7413" r="-7413"/>
          <a:stretch>
            <a:fillRect/>
          </a:stretch>
        </p:blipFill>
        <p:spPr>
          <a:xfrm>
            <a:off x="-8241" y="1828800"/>
            <a:ext cx="6866242" cy="5481407"/>
          </a:xfrm>
        </p:spPr>
      </p:pic>
    </p:spTree>
    <p:extLst>
      <p:ext uri="{BB962C8B-B14F-4D97-AF65-F5344CB8AC3E}">
        <p14:creationId xmlns:p14="http://schemas.microsoft.com/office/powerpoint/2010/main" val="2847027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extreme?</a:t>
            </a:r>
            <a:endParaRPr lang="en-US" dirty="0"/>
          </a:p>
        </p:txBody>
      </p:sp>
      <p:pic>
        <p:nvPicPr>
          <p:cNvPr id="4" name="Content Placeholder 3" descr="exp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02" r="-9302"/>
          <a:stretch>
            <a:fillRect/>
          </a:stretch>
        </p:blipFill>
        <p:spPr>
          <a:xfrm>
            <a:off x="130959" y="2209800"/>
            <a:ext cx="6727042" cy="5370282"/>
          </a:xfrm>
        </p:spPr>
      </p:pic>
      <p:sp>
        <p:nvSpPr>
          <p:cNvPr id="5" name="TextBox 4"/>
          <p:cNvSpPr txBox="1"/>
          <p:nvPr/>
        </p:nvSpPr>
        <p:spPr>
          <a:xfrm>
            <a:off x="3200400" y="2743200"/>
            <a:ext cx="8862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+mn-lt"/>
              </a:rPr>
              <a:t>n</a:t>
            </a:r>
            <a:r>
              <a:rPr lang="en-US" sz="1600" b="1" dirty="0" smtClean="0">
                <a:latin typeface="+mn-lt"/>
              </a:rPr>
              <a:t>=1000</a:t>
            </a:r>
            <a:endParaRPr lang="en-US" sz="1600" b="1" dirty="0">
              <a:latin typeface="+mn-lt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4800600" y="5105400"/>
            <a:ext cx="762000" cy="1524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4191000" y="4495800"/>
            <a:ext cx="1676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Largest value</a:t>
            </a:r>
          </a:p>
          <a:p>
            <a:r>
              <a:rPr lang="en-US" sz="1600" dirty="0" smtClean="0">
                <a:latin typeface="+mn-lt"/>
              </a:rPr>
              <a:t> is 7.1</a:t>
            </a:r>
            <a:endParaRPr lang="en-US" sz="16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4038600"/>
            <a:ext cx="1364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Mean is 0.99</a:t>
            </a:r>
            <a:endParaRPr lang="en-US" sz="1600" dirty="0">
              <a:latin typeface="+mn-lt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2057400" y="4419600"/>
            <a:ext cx="1295400" cy="2133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9D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607120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 of </a:t>
            </a:r>
            <a:r>
              <a:rPr lang="en-US" dirty="0" err="1" smtClean="0"/>
              <a:t>Jönköping</a:t>
            </a:r>
            <a:r>
              <a:rPr lang="en-US" dirty="0" smtClean="0"/>
              <a:t> (44 yrs)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Spatial fit of GEV parameters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mle</a:t>
            </a:r>
            <a:r>
              <a:rPr lang="en-US" dirty="0" smtClean="0"/>
              <a:t> fit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86200"/>
            <a:ext cx="4095750" cy="3886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t="14211"/>
          <a:stretch>
            <a:fillRect/>
          </a:stretch>
        </p:blipFill>
        <p:spPr>
          <a:xfrm>
            <a:off x="3791970" y="4495800"/>
            <a:ext cx="306603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201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slope </a:t>
            </a:r>
            <a:br>
              <a:rPr lang="en-US" dirty="0" smtClean="0"/>
            </a:br>
            <a:r>
              <a:rPr lang="en-US" dirty="0" err="1" smtClean="0"/>
              <a:t>vs</a:t>
            </a:r>
            <a:r>
              <a:rPr lang="en-US" dirty="0" smtClean="0"/>
              <a:t> latitude</a:t>
            </a:r>
            <a:endParaRPr lang="en-US" dirty="0"/>
          </a:p>
        </p:txBody>
      </p:sp>
      <p:pic>
        <p:nvPicPr>
          <p:cNvPr id="4" name="Content Placeholder 3" descr="Borlange_latitude.pdf"/>
          <p:cNvPicPr>
            <a:picLocks noGrp="1" noChangeAspect="1"/>
          </p:cNvPicPr>
          <p:nvPr>
            <p:ph idx="1"/>
          </p:nvPr>
        </p:nvPicPr>
        <p:blipFill>
          <a:blip r:embed="rId2"/>
          <a:srcRect t="-23179" b="-23179"/>
          <a:stretch>
            <a:fillRect/>
          </a:stretch>
        </p:blipFill>
        <p:spPr>
          <a:xfrm>
            <a:off x="-8241" y="2214793"/>
            <a:ext cx="6866242" cy="5481407"/>
          </a:xfrm>
        </p:spPr>
      </p:pic>
    </p:spTree>
    <p:extLst>
      <p:ext uri="{BB962C8B-B14F-4D97-AF65-F5344CB8AC3E}">
        <p14:creationId xmlns:p14="http://schemas.microsoft.com/office/powerpoint/2010/main" val="1234894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slope </a:t>
            </a:r>
            <a:br>
              <a:rPr lang="en-US" dirty="0" smtClean="0"/>
            </a:b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smtClean="0"/>
              <a:t>latitude site-by-site</a:t>
            </a:r>
            <a:endParaRPr lang="en-US" dirty="0"/>
          </a:p>
        </p:txBody>
      </p:sp>
      <p:pic>
        <p:nvPicPr>
          <p:cNvPr id="4" name="Content Placeholder 3" descr="slopes.pdf"/>
          <p:cNvPicPr>
            <a:picLocks noGrp="1" noChangeAspect="1"/>
          </p:cNvPicPr>
          <p:nvPr>
            <p:ph idx="1"/>
          </p:nvPr>
        </p:nvPicPr>
        <p:blipFill>
          <a:blip r:embed="rId2"/>
          <a:srcRect t="-15091" b="-15091"/>
          <a:stretch>
            <a:fillRect/>
          </a:stretch>
        </p:blipFill>
        <p:spPr>
          <a:xfrm>
            <a:off x="-24440" y="1897061"/>
            <a:ext cx="6882441" cy="5494339"/>
          </a:xfrm>
        </p:spPr>
      </p:pic>
    </p:spTree>
    <p:extLst>
      <p:ext uri="{BB962C8B-B14F-4D97-AF65-F5344CB8AC3E}">
        <p14:creationId xmlns:p14="http://schemas.microsoft.com/office/powerpoint/2010/main" val="1316122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 </a:t>
            </a:r>
            <a:r>
              <a:rPr lang="en-US" dirty="0" err="1" smtClean="0"/>
              <a:t>Borlänge</a:t>
            </a:r>
            <a:endParaRPr lang="en-US" dirty="0"/>
          </a:p>
        </p:txBody>
      </p:sp>
      <p:pic>
        <p:nvPicPr>
          <p:cNvPr id="4" name="Content Placeholder 3" descr="Borlange_minima.pdf"/>
          <p:cNvPicPr>
            <a:picLocks noGrp="1" noChangeAspect="1"/>
          </p:cNvPicPr>
          <p:nvPr>
            <p:ph idx="1"/>
          </p:nvPr>
        </p:nvPicPr>
        <p:blipFill>
          <a:blip r:embed="rId2"/>
          <a:srcRect t="-23179" b="-23179"/>
          <a:stretch>
            <a:fillRect/>
          </a:stretch>
        </p:blipFill>
        <p:spPr>
          <a:xfrm>
            <a:off x="0" y="1154572"/>
            <a:ext cx="6858000" cy="5474828"/>
          </a:xfrm>
        </p:spPr>
      </p:pic>
    </p:spTree>
    <p:extLst>
      <p:ext uri="{BB962C8B-B14F-4D97-AF65-F5344CB8AC3E}">
        <p14:creationId xmlns:p14="http://schemas.microsoft.com/office/powerpoint/2010/main" val="2463805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 packages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ismev</a:t>
            </a:r>
            <a:r>
              <a:rPr lang="en-US" dirty="0"/>
              <a:t> (developed for Coles’ book)</a:t>
            </a:r>
          </a:p>
          <a:p>
            <a:r>
              <a:rPr lang="en-US" dirty="0" err="1"/>
              <a:t>evir</a:t>
            </a:r>
            <a:r>
              <a:rPr lang="en-US" dirty="0"/>
              <a:t>, </a:t>
            </a:r>
            <a:r>
              <a:rPr lang="en-US" dirty="0" err="1"/>
              <a:t>evd</a:t>
            </a:r>
            <a:r>
              <a:rPr lang="en-US" dirty="0"/>
              <a:t> (similar to </a:t>
            </a:r>
            <a:r>
              <a:rPr lang="en-US" dirty="0" err="1"/>
              <a:t>ismev</a:t>
            </a:r>
            <a:r>
              <a:rPr lang="en-US" dirty="0"/>
              <a:t>)</a:t>
            </a:r>
          </a:p>
          <a:p>
            <a:r>
              <a:rPr lang="en-US" dirty="0" err="1" smtClean="0"/>
              <a:t>ExtRemes</a:t>
            </a:r>
            <a:r>
              <a:rPr lang="en-US" dirty="0" smtClean="0"/>
              <a:t> (based on </a:t>
            </a:r>
            <a:r>
              <a:rPr lang="en-US" dirty="0" err="1" smtClean="0"/>
              <a:t>ismev</a:t>
            </a:r>
            <a:r>
              <a:rPr lang="en-US" dirty="0" smtClean="0"/>
              <a:t>)</a:t>
            </a:r>
          </a:p>
          <a:p>
            <a:r>
              <a:rPr lang="en-US" dirty="0" smtClean="0"/>
              <a:t>POT (only GPD fit)</a:t>
            </a:r>
          </a:p>
          <a:p>
            <a:endParaRPr lang="en-US" dirty="0"/>
          </a:p>
          <a:p>
            <a:r>
              <a:rPr lang="en-US" dirty="0" err="1" smtClean="0"/>
              <a:t>SpatialExtremes</a:t>
            </a:r>
            <a:endParaRPr lang="en-US" dirty="0" smtClean="0"/>
          </a:p>
          <a:p>
            <a:r>
              <a:rPr lang="en-US" dirty="0" err="1" smtClean="0"/>
              <a:t>CompRandFld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5545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02" r="-9302"/>
          <a:stretch>
            <a:fillRect/>
          </a:stretch>
        </p:blipFill>
        <p:spPr>
          <a:xfrm>
            <a:off x="0" y="1219200"/>
            <a:ext cx="6863515" cy="5479229"/>
          </a:xfrm>
        </p:spPr>
      </p:pic>
      <p:cxnSp>
        <p:nvCxnSpPr>
          <p:cNvPr id="3" name="Straight Arrow Connector 2"/>
          <p:cNvCxnSpPr/>
          <p:nvPr/>
        </p:nvCxnSpPr>
        <p:spPr bwMode="auto">
          <a:xfrm>
            <a:off x="3048000" y="1752600"/>
            <a:ext cx="0" cy="1295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9D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>
            <a:off x="3429000" y="4953000"/>
            <a:ext cx="0" cy="838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9D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48139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0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02" r="-9302"/>
          <a:stretch>
            <a:fillRect/>
          </a:stretch>
        </p:blipFill>
        <p:spPr>
          <a:xfrm>
            <a:off x="0" y="1219200"/>
            <a:ext cx="6863335" cy="5479098"/>
          </a:xfrm>
        </p:spPr>
      </p:pic>
      <p:cxnSp>
        <p:nvCxnSpPr>
          <p:cNvPr id="3" name="Straight Arrow Connector 2"/>
          <p:cNvCxnSpPr/>
          <p:nvPr/>
        </p:nvCxnSpPr>
        <p:spPr bwMode="auto">
          <a:xfrm>
            <a:off x="3310466" y="1828800"/>
            <a:ext cx="0" cy="1219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9D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>
            <a:off x="2743200" y="4419600"/>
            <a:ext cx="0" cy="1371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9D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14620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1000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3" b="7843"/>
          <a:stretch>
            <a:fillRect/>
          </a:stretch>
        </p:blipFill>
        <p:spPr>
          <a:xfrm>
            <a:off x="0" y="1216152"/>
            <a:ext cx="6872494" cy="5486400"/>
          </a:xfrm>
        </p:spPr>
      </p:pic>
      <p:pic>
        <p:nvPicPr>
          <p:cNvPr id="9" name="Picture 8" descr="1000+pdf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5341"/>
            <a:ext cx="6858000" cy="6493362"/>
          </a:xfrm>
          <a:prstGeom prst="rect">
            <a:avLst/>
          </a:prstGeom>
        </p:spPr>
      </p:pic>
      <p:pic>
        <p:nvPicPr>
          <p:cNvPr id="10" name="Picture 9" descr="1000+2pdf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4088"/>
            <a:ext cx="6866473" cy="6501384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 bwMode="auto">
          <a:xfrm flipH="1">
            <a:off x="2514600" y="4191000"/>
            <a:ext cx="609600" cy="914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3276600" y="3962400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7.1</a:t>
            </a:r>
            <a:endParaRPr lang="en-US" sz="1600" b="1" dirty="0">
              <a:latin typeface="+mn-lt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3505200" y="838200"/>
            <a:ext cx="609600" cy="914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4191000" y="533400"/>
            <a:ext cx="5840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0.99</a:t>
            </a:r>
            <a:endParaRPr lang="en-US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3000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Fisher-</a:t>
            </a:r>
            <a:r>
              <a:rPr lang="en-US" dirty="0" err="1" smtClean="0"/>
              <a:t>Tippett</a:t>
            </a:r>
            <a:r>
              <a:rPr lang="en-US" dirty="0" smtClean="0"/>
              <a:t>-</a:t>
            </a:r>
            <a:r>
              <a:rPr lang="en-US" dirty="0" err="1" smtClean="0"/>
              <a:t>Gnedenko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can find normalizing constants a</a:t>
            </a:r>
            <a:r>
              <a:rPr lang="en-US" baseline="-25000" dirty="0" smtClean="0"/>
              <a:t>n</a:t>
            </a:r>
            <a:r>
              <a:rPr lang="en-US" dirty="0" smtClean="0"/>
              <a:t> and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n</a:t>
            </a:r>
            <a:r>
              <a:rPr lang="en-US" dirty="0" smtClean="0"/>
              <a:t> such that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where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n</a:t>
            </a:r>
            <a:r>
              <a:rPr lang="en-US" dirty="0" smtClean="0"/>
              <a:t>=max(X</a:t>
            </a:r>
            <a:r>
              <a:rPr lang="en-US" baseline="-25000" dirty="0" smtClean="0"/>
              <a:t>1</a:t>
            </a:r>
            <a:r>
              <a:rPr lang="en-US" dirty="0" smtClean="0"/>
              <a:t>,…,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r>
              <a:rPr lang="en-US" dirty="0" smtClean="0"/>
              <a:t>) then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5915197"/>
              </p:ext>
            </p:extLst>
          </p:nvPr>
        </p:nvGraphicFramePr>
        <p:xfrm>
          <a:off x="1600200" y="3276600"/>
          <a:ext cx="30607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3" imgW="3060700" imgH="876300" progId="Equation.DSMT4">
                  <p:embed/>
                </p:oleObj>
              </mc:Choice>
              <mc:Fallback>
                <p:oleObj name="Equation" r:id="rId3" imgW="3060700" imgH="876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0200" y="3276600"/>
                        <a:ext cx="3060700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5399108"/>
              </p:ext>
            </p:extLst>
          </p:nvPr>
        </p:nvGraphicFramePr>
        <p:xfrm>
          <a:off x="965200" y="4654550"/>
          <a:ext cx="4003675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5" imgW="3492500" imgH="850900" progId="Equation.DSMT4">
                  <p:embed/>
                </p:oleObj>
              </mc:Choice>
              <mc:Fallback>
                <p:oleObj name="Equation" r:id="rId5" imgW="3492500" imgH="8509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" y="4654550"/>
                        <a:ext cx="4003675" cy="976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R._A._Fisher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473700"/>
            <a:ext cx="1889729" cy="2298700"/>
          </a:xfrm>
          <a:prstGeom prst="rect">
            <a:avLst/>
          </a:prstGeom>
        </p:spPr>
      </p:pic>
      <p:pic>
        <p:nvPicPr>
          <p:cNvPr id="8" name="Picture 7" descr="Gnedenko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5411243"/>
            <a:ext cx="1546965" cy="23611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05200" y="7272659"/>
            <a:ext cx="1656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1912-1995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3600" y="5867400"/>
            <a:ext cx="1656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1890-1962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1961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GEV model</a:t>
            </a:r>
          </a:p>
        </p:txBody>
      </p:sp>
      <p:graphicFrame>
        <p:nvGraphicFramePr>
          <p:cNvPr id="81922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3615321"/>
              </p:ext>
            </p:extLst>
          </p:nvPr>
        </p:nvGraphicFramePr>
        <p:xfrm>
          <a:off x="1225550" y="2147888"/>
          <a:ext cx="3938588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4" imgW="3492500" imgH="850900" progId="Equation.DSMT4">
                  <p:embed/>
                </p:oleObj>
              </mc:Choice>
              <mc:Fallback>
                <p:oleObj name="Equation" r:id="rId4" imgW="3492500" imgH="8509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550" y="2147888"/>
                        <a:ext cx="3938588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gevtyp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2651"/>
            <a:ext cx="5715000" cy="440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weibull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461" y="3809209"/>
            <a:ext cx="779009" cy="122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frechet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460" y="4952548"/>
            <a:ext cx="814727" cy="99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gumbel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66" b="31876"/>
          <a:stretch>
            <a:fillRect/>
          </a:stretch>
        </p:blipFill>
        <p:spPr bwMode="auto">
          <a:xfrm>
            <a:off x="5638461" y="5943827"/>
            <a:ext cx="780709" cy="99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6431077" y="4190322"/>
          <a:ext cx="399709" cy="209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10" imgW="800100" imgH="419100" progId="Equation.DSMT4">
                  <p:embed/>
                </p:oleObj>
              </mc:Choice>
              <mc:Fallback>
                <p:oleObj name="Equation" r:id="rId10" imgW="800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1077" y="4190322"/>
                        <a:ext cx="399709" cy="2098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660626"/>
              </p:ext>
            </p:extLst>
          </p:nvPr>
        </p:nvGraphicFramePr>
        <p:xfrm>
          <a:off x="6458291" y="5181600"/>
          <a:ext cx="399709" cy="209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12" imgW="800100" imgH="419100" progId="Equation.DSMT4">
                  <p:embed/>
                </p:oleObj>
              </mc:Choice>
              <mc:Fallback>
                <p:oleObj name="Equation" r:id="rId12" imgW="800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8291" y="5181600"/>
                        <a:ext cx="399709" cy="2098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593481"/>
              </p:ext>
            </p:extLst>
          </p:nvPr>
        </p:nvGraphicFramePr>
        <p:xfrm>
          <a:off x="6451487" y="6248400"/>
          <a:ext cx="406513" cy="209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14" imgW="812800" imgH="419100" progId="Equation.DSMT4">
                  <p:embed/>
                </p:oleObj>
              </mc:Choice>
              <mc:Fallback>
                <p:oleObj name="Equation" r:id="rId14" imgW="812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487" y="6248400"/>
                        <a:ext cx="406513" cy="2098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361724" y="45720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1887-1979</a:t>
            </a:r>
            <a:endParaRPr lang="en-US" sz="12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61724" y="54864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1878-</a:t>
            </a:r>
          </a:p>
          <a:p>
            <a:r>
              <a:rPr lang="en-US" sz="1200" dirty="0" smtClean="0">
                <a:latin typeface="+mn-lt"/>
              </a:rPr>
              <a:t>1973</a:t>
            </a:r>
            <a:endParaRPr lang="en-US" sz="12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51954" y="6553200"/>
            <a:ext cx="810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1891-</a:t>
            </a:r>
          </a:p>
          <a:p>
            <a:r>
              <a:rPr lang="en-US" sz="1200" dirty="0" smtClean="0">
                <a:latin typeface="+mn-lt"/>
              </a:rPr>
              <a:t>1966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7727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Fort Collins </a:t>
            </a:r>
            <a:r>
              <a:rPr lang="en-US" dirty="0" err="1" smtClean="0"/>
              <a:t>precip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1997 extreme precipitation event</a:t>
            </a:r>
          </a:p>
          <a:p>
            <a:r>
              <a:rPr lang="en-GB" dirty="0" smtClean="0"/>
              <a:t>5 dead</a:t>
            </a:r>
          </a:p>
          <a:p>
            <a:r>
              <a:rPr lang="en-GB" dirty="0" smtClean="0"/>
              <a:t>$250M damage</a:t>
            </a:r>
          </a:p>
          <a:p>
            <a:r>
              <a:rPr lang="en-GB" dirty="0" smtClean="0"/>
              <a:t>Daily </a:t>
            </a:r>
            <a:r>
              <a:rPr lang="en-GB" dirty="0" err="1" smtClean="0"/>
              <a:t>prec</a:t>
            </a:r>
            <a:r>
              <a:rPr lang="en-GB" dirty="0" smtClean="0"/>
              <a:t> 6.18” </a:t>
            </a:r>
            <a:endParaRPr lang="en-GB" dirty="0"/>
          </a:p>
        </p:txBody>
      </p:sp>
      <p:pic>
        <p:nvPicPr>
          <p:cNvPr id="6" name="Picture 5" descr="FtCollin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743200"/>
            <a:ext cx="2743200" cy="1828800"/>
          </a:xfrm>
          <a:prstGeom prst="rect">
            <a:avLst/>
          </a:prstGeom>
        </p:spPr>
      </p:pic>
      <p:pic>
        <p:nvPicPr>
          <p:cNvPr id="7" name="Picture 6" descr="Timeseries_Ft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2000"/>
            <a:ext cx="6974593" cy="30929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81200" y="4267200"/>
            <a:ext cx="937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+mn-lt"/>
              </a:rPr>
              <a:t>4.09”</a:t>
            </a:r>
            <a:endParaRPr lang="en-GB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1447800" y="4498033"/>
            <a:ext cx="609600" cy="45496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65728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theme/theme1.xml><?xml version="1.0" encoding="utf-8"?>
<a:theme xmlns:a="http://schemas.openxmlformats.org/drawingml/2006/main" name="My">
  <a:themeElements>
    <a:clrScheme name="Office Theme 8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FFFFFF"/>
      </a:accent1>
      <a:accent2>
        <a:srgbClr val="00AE00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 Them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919191"/>
        </a:lt2>
        <a:accent1>
          <a:srgbClr val="FFFFFF"/>
        </a:accent1>
        <a:accent2>
          <a:srgbClr val="00AE0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9D00"/>
        </a:accent6>
        <a:hlink>
          <a:srgbClr val="FC0128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My.potx</Template>
  <TotalTime>7682</TotalTime>
  <Words>499</Words>
  <Application>Microsoft Macintosh PowerPoint</Application>
  <PresentationFormat>Custom</PresentationFormat>
  <Paragraphs>153</Paragraphs>
  <Slides>34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My</vt:lpstr>
      <vt:lpstr>Equation</vt:lpstr>
      <vt:lpstr>MathType 6.0 Equation</vt:lpstr>
      <vt:lpstr>Extreme values</vt:lpstr>
      <vt:lpstr>PowerPoint Presentation</vt:lpstr>
      <vt:lpstr>What is extreme?</vt:lpstr>
      <vt:lpstr>PowerPoint Presentation</vt:lpstr>
      <vt:lpstr>PowerPoint Presentation</vt:lpstr>
      <vt:lpstr>PowerPoint Presentation</vt:lpstr>
      <vt:lpstr>Fisher-Tippett-Gnedenko</vt:lpstr>
      <vt:lpstr>GEV model</vt:lpstr>
      <vt:lpstr>Fort Collins precip</vt:lpstr>
      <vt:lpstr>How extreme was 1997?</vt:lpstr>
      <vt:lpstr>PowerPoint Presentation</vt:lpstr>
      <vt:lpstr>Using block maxima</vt:lpstr>
      <vt:lpstr>Peak over threshold</vt:lpstr>
      <vt:lpstr>Pickands-Balkeema- de Haan theorem</vt:lpstr>
      <vt:lpstr>Generalized Pareto distribution</vt:lpstr>
      <vt:lpstr>Stockholm daily temperatures</vt:lpstr>
      <vt:lpstr>Annual minima</vt:lpstr>
      <vt:lpstr>Before/after 1879</vt:lpstr>
      <vt:lpstr>Time-dependent  location estimates</vt:lpstr>
      <vt:lpstr>Simple model</vt:lpstr>
      <vt:lpstr>Space-time data</vt:lpstr>
      <vt:lpstr>Some temperature data</vt:lpstr>
      <vt:lpstr>Annual minimum temperatures and rough trends</vt:lpstr>
      <vt:lpstr>Location slope  vs latitude</vt:lpstr>
      <vt:lpstr>Dependence between stations</vt:lpstr>
      <vt:lpstr>Max stable processes</vt:lpstr>
      <vt:lpstr>Spatial model</vt:lpstr>
      <vt:lpstr>Trend estimates</vt:lpstr>
      <vt:lpstr>Spatial structure  of parameters</vt:lpstr>
      <vt:lpstr>Prediction of Jönköping (44 yrs)</vt:lpstr>
      <vt:lpstr>Location slope  vs latitude</vt:lpstr>
      <vt:lpstr>Location slope  vs latitude site-by-site</vt:lpstr>
      <vt:lpstr>Prediction Borlänge</vt:lpstr>
      <vt:lpstr>R packages</vt:lpstr>
    </vt:vector>
  </TitlesOfParts>
  <Company>Peter Guttorp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Guttorp</dc:creator>
  <cp:lastModifiedBy>Peter Guttorp</cp:lastModifiedBy>
  <cp:revision>44</cp:revision>
  <dcterms:created xsi:type="dcterms:W3CDTF">2010-01-23T17:03:47Z</dcterms:created>
  <dcterms:modified xsi:type="dcterms:W3CDTF">2017-11-20T17:59:15Z</dcterms:modified>
</cp:coreProperties>
</file>