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notesSlides/notesSlide2.xml" ContentType="application/vnd.openxmlformats-officedocument.presentationml.notesSlide+xml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notesSlides/notesSlide6.xml" ContentType="application/vnd.openxmlformats-officedocument.presentationml.notesSlide+xml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9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72" r:id="rId6"/>
    <p:sldId id="273" r:id="rId7"/>
    <p:sldId id="274" r:id="rId8"/>
    <p:sldId id="270" r:id="rId9"/>
    <p:sldId id="271" r:id="rId10"/>
    <p:sldId id="260" r:id="rId11"/>
    <p:sldId id="276" r:id="rId12"/>
    <p:sldId id="261" r:id="rId13"/>
    <p:sldId id="275" r:id="rId14"/>
    <p:sldId id="262" r:id="rId15"/>
    <p:sldId id="263" r:id="rId16"/>
    <p:sldId id="264" r:id="rId17"/>
    <p:sldId id="265" r:id="rId18"/>
    <p:sldId id="266" r:id="rId19"/>
    <p:sldId id="267" r:id="rId20"/>
    <p:sldId id="277" r:id="rId21"/>
    <p:sldId id="268" r:id="rId22"/>
    <p:sldId id="278" r:id="rId23"/>
    <p:sldId id="269" r:id="rId24"/>
  </p:sldIdLst>
  <p:sldSz cx="6858000" cy="7772400"/>
  <p:notesSz cx="6858000" cy="7772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87" d="100"/>
          <a:sy n="87" d="100"/>
        </p:scale>
        <p:origin x="-1200" y="-112"/>
      </p:cViewPr>
      <p:guideLst>
        <p:guide orient="horz" pos="2448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4" Type="http://schemas.openxmlformats.org/officeDocument/2006/relationships/image" Target="../media/image12.emf"/><Relationship Id="rId1" Type="http://schemas.openxmlformats.org/officeDocument/2006/relationships/image" Target="../media/image9.emf"/><Relationship Id="rId2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Relationship Id="rId2" Type="http://schemas.openxmlformats.org/officeDocument/2006/relationships/image" Target="../media/image1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388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388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418E97-0C3E-6046-9A41-239132011974}" type="datetimeFigureOut">
              <a:rPr lang="en-US" smtClean="0"/>
              <a:t>12/21/15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582613"/>
            <a:ext cx="2571750" cy="2914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3692525"/>
            <a:ext cx="5486400" cy="34972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381875"/>
            <a:ext cx="2971800" cy="3889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7381875"/>
            <a:ext cx="2971800" cy="3889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1136F9-361D-8B40-9614-18BAF357A7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5678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CI by inversion of test</a:t>
            </a:r>
          </a:p>
          <a:p>
            <a:r>
              <a:rPr lang="en-US" dirty="0" err="1" smtClean="0"/>
              <a:t>Est</a:t>
            </a:r>
            <a:r>
              <a:rPr lang="en-US" dirty="0" smtClean="0"/>
              <a:t> by shrinking ci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136F9-361D-8B40-9614-18BAF357A71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9304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sup</a:t>
            </a:r>
            <a:r>
              <a:rPr lang="en-US" baseline="0" dirty="0" smtClean="0"/>
              <a:t> can only happen at jumps of </a:t>
            </a:r>
            <a:r>
              <a:rPr lang="en-US" baseline="0" dirty="0" err="1" smtClean="0"/>
              <a:t>F_n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136F9-361D-8B40-9614-18BAF357A71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9239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need F0 </a:t>
            </a:r>
            <a:r>
              <a:rPr lang="en-US" dirty="0" err="1" smtClean="0"/>
              <a:t>cts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136F9-361D-8B40-9614-18BAF357A71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5748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P-value for </a:t>
            </a:r>
            <a:r>
              <a:rPr lang="en-US" dirty="0" err="1" smtClean="0"/>
              <a:t>dK</a:t>
            </a:r>
            <a:r>
              <a:rPr lang="en-US" dirty="0" smtClean="0"/>
              <a:t>= .122 is 0,10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136F9-361D-8B40-9614-18BAF357A71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6248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 our </a:t>
            </a:r>
            <a:r>
              <a:rPr lang="en-US" dirty="0" err="1" smtClean="0"/>
              <a:t>exp</a:t>
            </a:r>
            <a:r>
              <a:rPr lang="en-US" dirty="0" smtClean="0"/>
              <a:t> sample  root n </a:t>
            </a:r>
            <a:r>
              <a:rPr lang="en-US" dirty="0" err="1" smtClean="0"/>
              <a:t>dn</a:t>
            </a:r>
            <a:r>
              <a:rPr lang="en-US" dirty="0" smtClean="0"/>
              <a:t> </a:t>
            </a:r>
            <a:r>
              <a:rPr lang="en-US" baseline="0" dirty="0" smtClean="0"/>
              <a:t> = 1.22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136F9-361D-8B40-9614-18BAF357A71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8107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 can be negative</a:t>
            </a:r>
            <a:r>
              <a:rPr lang="en-US" baseline="0" dirty="0" smtClean="0"/>
              <a:t> and bigger than one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136F9-361D-8B40-9614-18BAF357A71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126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414588"/>
            <a:ext cx="5829300" cy="16652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4403725"/>
            <a:ext cx="4800600" cy="19875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887913" y="690563"/>
            <a:ext cx="1457325" cy="6210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2763" y="690563"/>
            <a:ext cx="4222750" cy="6210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338" y="4994275"/>
            <a:ext cx="5829300" cy="154463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338" y="3294063"/>
            <a:ext cx="5829300" cy="1700212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763" y="2244725"/>
            <a:ext cx="2840037" cy="4656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05200" y="2244725"/>
            <a:ext cx="2840038" cy="4656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11150"/>
            <a:ext cx="6172200" cy="1295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1739900"/>
            <a:ext cx="3030538" cy="7254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465388"/>
            <a:ext cx="3030538" cy="44783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4563" y="1739900"/>
            <a:ext cx="3030537" cy="7254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4563" y="2465388"/>
            <a:ext cx="3030537" cy="44783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09563"/>
            <a:ext cx="2255838" cy="13176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8" y="309563"/>
            <a:ext cx="3833812" cy="66341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627188"/>
            <a:ext cx="2255838" cy="531653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613" y="5440363"/>
            <a:ext cx="4114800" cy="6429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613" y="693738"/>
            <a:ext cx="4114800" cy="4664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613" y="6083300"/>
            <a:ext cx="4114800" cy="9112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12763" y="690563"/>
            <a:ext cx="5832475" cy="12938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81294" tIns="39656" rIns="81294" bIns="3965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2763" y="2244725"/>
            <a:ext cx="5832475" cy="4656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81294" tIns="39656" rIns="81294" bIns="3965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555625" y="0"/>
            <a:ext cx="822325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defTabSz="798513" rtl="0" eaLnBrk="1" fontAlgn="base" hangingPunct="1">
        <a:spcBef>
          <a:spcPct val="0"/>
        </a:spcBef>
        <a:spcAft>
          <a:spcPct val="0"/>
        </a:spcAft>
        <a:defRPr sz="3900" b="1">
          <a:solidFill>
            <a:srgbClr val="063DE8"/>
          </a:solidFill>
          <a:latin typeface="+mj-lt"/>
          <a:ea typeface="+mj-ea"/>
          <a:cs typeface="+mj-cs"/>
        </a:defRPr>
      </a:lvl1pPr>
      <a:lvl2pPr algn="ctr" defTabSz="798513" rtl="0" eaLnBrk="1" fontAlgn="base" hangingPunct="1">
        <a:spcBef>
          <a:spcPct val="0"/>
        </a:spcBef>
        <a:spcAft>
          <a:spcPct val="0"/>
        </a:spcAft>
        <a:defRPr sz="3900" b="1">
          <a:solidFill>
            <a:srgbClr val="063DE8"/>
          </a:solidFill>
          <a:latin typeface="Helvetica" charset="0"/>
        </a:defRPr>
      </a:lvl2pPr>
      <a:lvl3pPr algn="ctr" defTabSz="798513" rtl="0" eaLnBrk="1" fontAlgn="base" hangingPunct="1">
        <a:spcBef>
          <a:spcPct val="0"/>
        </a:spcBef>
        <a:spcAft>
          <a:spcPct val="0"/>
        </a:spcAft>
        <a:defRPr sz="3900" b="1">
          <a:solidFill>
            <a:srgbClr val="063DE8"/>
          </a:solidFill>
          <a:latin typeface="Helvetica" charset="0"/>
        </a:defRPr>
      </a:lvl3pPr>
      <a:lvl4pPr algn="ctr" defTabSz="798513" rtl="0" eaLnBrk="1" fontAlgn="base" hangingPunct="1">
        <a:spcBef>
          <a:spcPct val="0"/>
        </a:spcBef>
        <a:spcAft>
          <a:spcPct val="0"/>
        </a:spcAft>
        <a:defRPr sz="3900" b="1">
          <a:solidFill>
            <a:srgbClr val="063DE8"/>
          </a:solidFill>
          <a:latin typeface="Helvetica" charset="0"/>
        </a:defRPr>
      </a:lvl4pPr>
      <a:lvl5pPr algn="ctr" defTabSz="798513" rtl="0" eaLnBrk="1" fontAlgn="base" hangingPunct="1">
        <a:spcBef>
          <a:spcPct val="0"/>
        </a:spcBef>
        <a:spcAft>
          <a:spcPct val="0"/>
        </a:spcAft>
        <a:defRPr sz="3900" b="1">
          <a:solidFill>
            <a:srgbClr val="063DE8"/>
          </a:solidFill>
          <a:latin typeface="Helvetica" charset="0"/>
        </a:defRPr>
      </a:lvl5pPr>
      <a:lvl6pPr marL="457200" algn="ctr" defTabSz="798513" rtl="0" eaLnBrk="1" fontAlgn="base" hangingPunct="1">
        <a:spcBef>
          <a:spcPct val="0"/>
        </a:spcBef>
        <a:spcAft>
          <a:spcPct val="0"/>
        </a:spcAft>
        <a:defRPr sz="3900" b="1">
          <a:solidFill>
            <a:srgbClr val="063DE8"/>
          </a:solidFill>
          <a:latin typeface="Helvetica" charset="0"/>
        </a:defRPr>
      </a:lvl6pPr>
      <a:lvl7pPr marL="914400" algn="ctr" defTabSz="798513" rtl="0" eaLnBrk="1" fontAlgn="base" hangingPunct="1">
        <a:spcBef>
          <a:spcPct val="0"/>
        </a:spcBef>
        <a:spcAft>
          <a:spcPct val="0"/>
        </a:spcAft>
        <a:defRPr sz="3900" b="1">
          <a:solidFill>
            <a:srgbClr val="063DE8"/>
          </a:solidFill>
          <a:latin typeface="Helvetica" charset="0"/>
        </a:defRPr>
      </a:lvl7pPr>
      <a:lvl8pPr marL="1371600" algn="ctr" defTabSz="798513" rtl="0" eaLnBrk="1" fontAlgn="base" hangingPunct="1">
        <a:spcBef>
          <a:spcPct val="0"/>
        </a:spcBef>
        <a:spcAft>
          <a:spcPct val="0"/>
        </a:spcAft>
        <a:defRPr sz="3900" b="1">
          <a:solidFill>
            <a:srgbClr val="063DE8"/>
          </a:solidFill>
          <a:latin typeface="Helvetica" charset="0"/>
        </a:defRPr>
      </a:lvl8pPr>
      <a:lvl9pPr marL="1828800" algn="ctr" defTabSz="798513" rtl="0" eaLnBrk="1" fontAlgn="base" hangingPunct="1">
        <a:spcBef>
          <a:spcPct val="0"/>
        </a:spcBef>
        <a:spcAft>
          <a:spcPct val="0"/>
        </a:spcAft>
        <a:defRPr sz="3900" b="1">
          <a:solidFill>
            <a:srgbClr val="063DE8"/>
          </a:solidFill>
          <a:latin typeface="Helvetica" charset="0"/>
        </a:defRPr>
      </a:lvl9pPr>
    </p:titleStyle>
    <p:bodyStyle>
      <a:lvl1pPr algn="l" defTabSz="798513" rtl="0" eaLnBrk="1" fontAlgn="base" hangingPunct="1">
        <a:spcBef>
          <a:spcPct val="20000"/>
        </a:spcBef>
        <a:spcAft>
          <a:spcPct val="0"/>
        </a:spcAft>
        <a:defRPr sz="2700" b="1">
          <a:solidFill>
            <a:schemeClr val="tx1"/>
          </a:solidFill>
          <a:latin typeface="+mn-lt"/>
          <a:ea typeface="+mn-ea"/>
          <a:cs typeface="+mn-cs"/>
        </a:defRPr>
      </a:lvl1pPr>
      <a:lvl2pPr marL="427038" indent="15875" algn="l" defTabSz="798513" rtl="0" eaLnBrk="1" fontAlgn="base" hangingPunct="1">
        <a:spcBef>
          <a:spcPct val="20000"/>
        </a:spcBef>
        <a:spcAft>
          <a:spcPct val="0"/>
        </a:spcAft>
        <a:defRPr sz="2500" b="1">
          <a:solidFill>
            <a:schemeClr val="tx1"/>
          </a:solidFill>
          <a:latin typeface="+mn-lt"/>
          <a:ea typeface="ＭＳ Ｐゴシック" charset="-128"/>
        </a:defRPr>
      </a:lvl2pPr>
      <a:lvl3pPr marL="782638" indent="15875" algn="l" defTabSz="798513" rtl="0" eaLnBrk="1" fontAlgn="base" hangingPunct="1">
        <a:spcBef>
          <a:spcPct val="20000"/>
        </a:spcBef>
        <a:spcAft>
          <a:spcPct val="0"/>
        </a:spcAft>
        <a:defRPr sz="2100" b="1">
          <a:solidFill>
            <a:schemeClr val="tx1"/>
          </a:solidFill>
          <a:latin typeface="+mn-lt"/>
          <a:ea typeface="ＭＳ Ｐゴシック" charset="-128"/>
        </a:defRPr>
      </a:lvl3pPr>
      <a:lvl4pPr marL="1209675" indent="-9525" algn="l" defTabSz="798513" rtl="0" eaLnBrk="1" fontAlgn="base" hangingPunct="1">
        <a:spcBef>
          <a:spcPct val="20000"/>
        </a:spcBef>
        <a:spcAft>
          <a:spcPct val="0"/>
        </a:spcAft>
        <a:defRPr sz="1700" b="1">
          <a:solidFill>
            <a:schemeClr val="tx1"/>
          </a:solidFill>
          <a:latin typeface="+mn-lt"/>
          <a:ea typeface="ＭＳ Ｐゴシック" charset="-128"/>
        </a:defRPr>
      </a:lvl4pPr>
      <a:lvl5pPr marL="1638300" indent="-39688" algn="l" defTabSz="798513" rtl="0" eaLnBrk="1" fontAlgn="base" hangingPunct="1">
        <a:spcBef>
          <a:spcPct val="20000"/>
        </a:spcBef>
        <a:spcAft>
          <a:spcPct val="0"/>
        </a:spcAft>
        <a:defRPr sz="1700" b="1">
          <a:solidFill>
            <a:schemeClr val="tx1"/>
          </a:solidFill>
          <a:latin typeface="+mn-lt"/>
          <a:ea typeface="ＭＳ Ｐゴシック" charset="-128"/>
        </a:defRPr>
      </a:lvl5pPr>
      <a:lvl6pPr marL="2095500" indent="-39688" algn="l" defTabSz="798513" rtl="0" eaLnBrk="1" fontAlgn="base" hangingPunct="1">
        <a:spcBef>
          <a:spcPct val="20000"/>
        </a:spcBef>
        <a:spcAft>
          <a:spcPct val="0"/>
        </a:spcAft>
        <a:defRPr sz="1700" b="1">
          <a:solidFill>
            <a:schemeClr val="tx1"/>
          </a:solidFill>
          <a:latin typeface="+mn-lt"/>
          <a:ea typeface="ＭＳ Ｐゴシック" charset="-128"/>
        </a:defRPr>
      </a:lvl6pPr>
      <a:lvl7pPr marL="2552700" indent="-39688" algn="l" defTabSz="798513" rtl="0" eaLnBrk="1" fontAlgn="base" hangingPunct="1">
        <a:spcBef>
          <a:spcPct val="20000"/>
        </a:spcBef>
        <a:spcAft>
          <a:spcPct val="0"/>
        </a:spcAft>
        <a:defRPr sz="1700" b="1">
          <a:solidFill>
            <a:schemeClr val="tx1"/>
          </a:solidFill>
          <a:latin typeface="+mn-lt"/>
          <a:ea typeface="ＭＳ Ｐゴシック" charset="-128"/>
        </a:defRPr>
      </a:lvl7pPr>
      <a:lvl8pPr marL="3009900" indent="-39688" algn="l" defTabSz="798513" rtl="0" eaLnBrk="1" fontAlgn="base" hangingPunct="1">
        <a:spcBef>
          <a:spcPct val="20000"/>
        </a:spcBef>
        <a:spcAft>
          <a:spcPct val="0"/>
        </a:spcAft>
        <a:defRPr sz="1700" b="1">
          <a:solidFill>
            <a:schemeClr val="tx1"/>
          </a:solidFill>
          <a:latin typeface="+mn-lt"/>
          <a:ea typeface="ＭＳ Ｐゴシック" charset="-128"/>
        </a:defRPr>
      </a:lvl8pPr>
      <a:lvl9pPr marL="3467100" indent="-39688" algn="l" defTabSz="798513" rtl="0" eaLnBrk="1" fontAlgn="base" hangingPunct="1">
        <a:spcBef>
          <a:spcPct val="20000"/>
        </a:spcBef>
        <a:spcAft>
          <a:spcPct val="0"/>
        </a:spcAft>
        <a:defRPr sz="1700" b="1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Relationship Id="rId3" Type="http://schemas.openxmlformats.org/officeDocument/2006/relationships/image" Target="../media/image7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12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6.bin"/><Relationship Id="rId12" Type="http://schemas.openxmlformats.org/officeDocument/2006/relationships/image" Target="../media/image12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9.e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10.emf"/><Relationship Id="rId8" Type="http://schemas.openxmlformats.org/officeDocument/2006/relationships/oleObject" Target="../embeddings/oleObject4.bin"/><Relationship Id="rId9" Type="http://schemas.openxmlformats.org/officeDocument/2006/relationships/image" Target="../media/image11.emf"/><Relationship Id="rId10" Type="http://schemas.openxmlformats.org/officeDocument/2006/relationships/oleObject" Target="../embeddings/oleObject5.bin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oleObject" Target="../embeddings/oleObject7.bin"/><Relationship Id="rId5" Type="http://schemas.openxmlformats.org/officeDocument/2006/relationships/image" Target="../media/image14.emf"/><Relationship Id="rId6" Type="http://schemas.openxmlformats.org/officeDocument/2006/relationships/oleObject" Target="../embeddings/oleObject8.bin"/><Relationship Id="rId7" Type="http://schemas.openxmlformats.org/officeDocument/2006/relationships/image" Target="../media/image15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oleObject" Target="../embeddings/oleObject9.bin"/><Relationship Id="rId5" Type="http://schemas.openxmlformats.org/officeDocument/2006/relationships/image" Target="../media/image16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emf"/><Relationship Id="rId3" Type="http://schemas.openxmlformats.org/officeDocument/2006/relationships/image" Target="../media/image18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4" Type="http://schemas.openxmlformats.org/officeDocument/2006/relationships/image" Target="../media/image19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stat.washington.edu/peter/425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4" Type="http://schemas.openxmlformats.org/officeDocument/2006/relationships/image" Target="../media/image22.emf"/><Relationship Id="rId5" Type="http://schemas.openxmlformats.org/officeDocument/2006/relationships/image" Target="../media/image23.emf"/><Relationship Id="rId6" Type="http://schemas.openxmlformats.org/officeDocument/2006/relationships/image" Target="../media/image24.emf"/><Relationship Id="rId7" Type="http://schemas.openxmlformats.org/officeDocument/2006/relationships/image" Target="../media/image25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Relationship Id="rId3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5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2590800"/>
            <a:ext cx="5829300" cy="1295400"/>
          </a:xfrm>
        </p:spPr>
        <p:txBody>
          <a:bodyPr/>
          <a:lstStyle/>
          <a:p>
            <a:r>
              <a:rPr lang="en-US" sz="3200" dirty="0" smtClean="0"/>
              <a:t>Stat 425</a:t>
            </a:r>
            <a:br>
              <a:rPr lang="en-US" sz="3200" dirty="0" smtClean="0"/>
            </a:br>
            <a:r>
              <a:rPr lang="en-US" dirty="0" smtClean="0"/>
              <a:t>Introduction</a:t>
            </a:r>
            <a:r>
              <a:rPr lang="en-US" sz="3200" dirty="0" smtClean="0"/>
              <a:t> </a:t>
            </a:r>
            <a:r>
              <a:rPr lang="en-US" dirty="0" smtClean="0"/>
              <a:t>to</a:t>
            </a:r>
            <a:r>
              <a:rPr lang="en-US" sz="3200" dirty="0" smtClean="0"/>
              <a:t> </a:t>
            </a:r>
            <a:r>
              <a:rPr lang="en-US" dirty="0" smtClean="0"/>
              <a:t>Nonparametric </a:t>
            </a:r>
            <a:r>
              <a:rPr lang="en-US" dirty="0" smtClean="0"/>
              <a:t>Statistics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5029200"/>
            <a:ext cx="4800600" cy="1987550"/>
          </a:xfrm>
        </p:spPr>
        <p:txBody>
          <a:bodyPr/>
          <a:lstStyle/>
          <a:p>
            <a:r>
              <a:rPr lang="en-US" dirty="0" smtClean="0"/>
              <a:t>Peter Guttorp</a:t>
            </a:r>
          </a:p>
          <a:p>
            <a:r>
              <a:rPr lang="en-US" dirty="0" smtClean="0"/>
              <a:t>NR and UW</a:t>
            </a:r>
            <a:endParaRPr lang="en-US" dirty="0"/>
          </a:p>
        </p:txBody>
      </p:sp>
      <p:pic>
        <p:nvPicPr>
          <p:cNvPr id="4" name="Picture 6" descr="logo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28600"/>
            <a:ext cx="1905000" cy="182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NR-logo-small-withttex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838200"/>
            <a:ext cx="3746500" cy="736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far is the </a:t>
            </a:r>
            <a:r>
              <a:rPr lang="en-US" dirty="0" err="1"/>
              <a:t>edf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from the </a:t>
            </a:r>
            <a:r>
              <a:rPr lang="en-US" dirty="0" err="1"/>
              <a:t>cdf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2244725"/>
            <a:ext cx="6116638" cy="4656138"/>
          </a:xfrm>
        </p:spPr>
        <p:txBody>
          <a:bodyPr/>
          <a:lstStyle/>
          <a:p>
            <a:r>
              <a:rPr lang="en-US" dirty="0" smtClean="0"/>
              <a:t>Exponential sample of size 100</a:t>
            </a:r>
            <a:endParaRPr lang="en-US" dirty="0"/>
          </a:p>
        </p:txBody>
      </p:sp>
      <p:pic>
        <p:nvPicPr>
          <p:cNvPr id="4" name="Picture 3" descr="expedf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24100"/>
            <a:ext cx="6134100" cy="5448300"/>
          </a:xfrm>
          <a:prstGeom prst="rect">
            <a:avLst/>
          </a:prstGeom>
        </p:spPr>
      </p:pic>
      <p:pic>
        <p:nvPicPr>
          <p:cNvPr id="7" name="Picture 6" descr="expedfcdf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24100"/>
            <a:ext cx="6134100" cy="544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9611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Residual plot</a:t>
            </a:r>
            <a:endParaRPr lang="en-US" dirty="0"/>
          </a:p>
        </p:txBody>
      </p:sp>
      <p:pic>
        <p:nvPicPr>
          <p:cNvPr id="5" name="Picture 4" descr="edfdiff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81133"/>
            <a:ext cx="6858000" cy="6091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9225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Kolmogorov distance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763" y="2244724"/>
            <a:ext cx="5832475" cy="5527675"/>
          </a:xfrm>
        </p:spPr>
        <p:txBody>
          <a:bodyPr/>
          <a:lstStyle/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where x</a:t>
            </a:r>
            <a:r>
              <a:rPr lang="en-US" baseline="-25000" dirty="0" smtClean="0"/>
              <a:t>(1)</a:t>
            </a:r>
            <a:r>
              <a:rPr lang="en-US" dirty="0" smtClean="0"/>
              <a:t>&lt;x</a:t>
            </a:r>
            <a:r>
              <a:rPr lang="en-US" baseline="-25000" dirty="0" smtClean="0"/>
              <a:t>(2)</a:t>
            </a:r>
            <a:r>
              <a:rPr lang="en-US" dirty="0" smtClean="0"/>
              <a:t>&lt;...&lt;x</a:t>
            </a:r>
            <a:r>
              <a:rPr lang="en-US" baseline="-25000" dirty="0" smtClean="0"/>
              <a:t>(n)</a:t>
            </a:r>
            <a:r>
              <a:rPr lang="en-US" dirty="0" smtClean="0"/>
              <a:t> is the ordered sample</a:t>
            </a:r>
          </a:p>
          <a:p>
            <a:endParaRPr lang="en-US" dirty="0" smtClean="0"/>
          </a:p>
          <a:p>
            <a:r>
              <a:rPr lang="en-US" dirty="0" smtClean="0"/>
              <a:t>Another distance:</a:t>
            </a:r>
          </a:p>
          <a:p>
            <a:r>
              <a:rPr lang="en-US" dirty="0" err="1" smtClean="0"/>
              <a:t>Cramér</a:t>
            </a:r>
            <a:r>
              <a:rPr lang="en-US" dirty="0" smtClean="0"/>
              <a:t>-von </a:t>
            </a:r>
            <a:r>
              <a:rPr lang="en-US" dirty="0" err="1" smtClean="0"/>
              <a:t>Mises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3347513"/>
              </p:ext>
            </p:extLst>
          </p:nvPr>
        </p:nvGraphicFramePr>
        <p:xfrm>
          <a:off x="1047750" y="2133600"/>
          <a:ext cx="45212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" name="Equation" r:id="rId4" imgW="4521200" imgH="571500" progId="Equation.DSMT4">
                  <p:embed/>
                </p:oleObj>
              </mc:Choice>
              <mc:Fallback>
                <p:oleObj name="Equation" r:id="rId4" imgW="4521200" imgH="571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47750" y="2133600"/>
                        <a:ext cx="4521200" cy="571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0081564"/>
              </p:ext>
            </p:extLst>
          </p:nvPr>
        </p:nvGraphicFramePr>
        <p:xfrm>
          <a:off x="914400" y="5638800"/>
          <a:ext cx="49784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7" name="Equation" r:id="rId6" imgW="4978400" imgH="546100" progId="Equation.DSMT4">
                  <p:embed/>
                </p:oleObj>
              </mc:Choice>
              <mc:Fallback>
                <p:oleObj name="Equation" r:id="rId6" imgW="4978400" imgH="546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14400" y="5638800"/>
                        <a:ext cx="4978400" cy="546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8151608"/>
              </p:ext>
            </p:extLst>
          </p:nvPr>
        </p:nvGraphicFramePr>
        <p:xfrm>
          <a:off x="4622800" y="3441700"/>
          <a:ext cx="165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8" name="Equation" r:id="rId8" imgW="165100" imgH="279400" progId="Equation.DSMT4">
                  <p:embed/>
                </p:oleObj>
              </mc:Choice>
              <mc:Fallback>
                <p:oleObj name="Equation" r:id="rId8" imgW="165100" imgH="279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622800" y="3441700"/>
                        <a:ext cx="165100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6946868"/>
              </p:ext>
            </p:extLst>
          </p:nvPr>
        </p:nvGraphicFramePr>
        <p:xfrm>
          <a:off x="4622800" y="3441700"/>
          <a:ext cx="165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9" name="Equation" r:id="rId10" imgW="165100" imgH="279400" progId="Equation.DSMT4">
                  <p:embed/>
                </p:oleObj>
              </mc:Choice>
              <mc:Fallback>
                <p:oleObj name="Equation" r:id="rId10" imgW="165100" imgH="279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622800" y="3441700"/>
                        <a:ext cx="165100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5968659"/>
              </p:ext>
            </p:extLst>
          </p:nvPr>
        </p:nvGraphicFramePr>
        <p:xfrm>
          <a:off x="1447800" y="2514600"/>
          <a:ext cx="52070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0" name="Equation" r:id="rId11" imgW="5207000" imgH="800100" progId="Equation.DSMT4">
                  <p:embed/>
                </p:oleObj>
              </mc:Choice>
              <mc:Fallback>
                <p:oleObj name="Equation" r:id="rId11" imgW="5207000" imgH="800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447800" y="2514600"/>
                        <a:ext cx="5207000" cy="800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656489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Kolmogorov distance for exponential sample</a:t>
            </a:r>
            <a:endParaRPr lang="en-US" dirty="0"/>
          </a:p>
        </p:txBody>
      </p:sp>
      <p:pic>
        <p:nvPicPr>
          <p:cNvPr id="4" name="Content Placeholder 3" descr="expKolmdist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60" b="5060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3429000" y="3276600"/>
            <a:ext cx="106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+mn-lt"/>
              </a:rPr>
              <a:t>0.122</a:t>
            </a:r>
            <a:endParaRPr lang="en-US" sz="2000" dirty="0">
              <a:solidFill>
                <a:srgbClr val="0000FF"/>
              </a:solidFill>
              <a:latin typeface="+mn-lt"/>
            </a:endParaRPr>
          </a:p>
        </p:txBody>
      </p:sp>
      <p:cxnSp>
        <p:nvCxnSpPr>
          <p:cNvPr id="7" name="Straight Arrow Connector 6"/>
          <p:cNvCxnSpPr>
            <a:stCxn id="5" idx="1"/>
          </p:cNvCxnSpPr>
          <p:nvPr/>
        </p:nvCxnSpPr>
        <p:spPr bwMode="auto">
          <a:xfrm flipH="1">
            <a:off x="2895600" y="3476655"/>
            <a:ext cx="533400" cy="2854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5455938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</a:t>
            </a:r>
            <a:r>
              <a:rPr lang="en-US" dirty="0" err="1" smtClean="0"/>
              <a:t>d</a:t>
            </a:r>
            <a:r>
              <a:rPr lang="en-US" baseline="-25000" dirty="0" err="1" smtClean="0"/>
              <a:t>K</a:t>
            </a:r>
            <a:r>
              <a:rPr lang="en-US" dirty="0" smtClean="0"/>
              <a:t> does not depend on F</a:t>
            </a:r>
            <a:r>
              <a:rPr lang="en-US" baseline="-25000" dirty="0" smtClean="0"/>
              <a:t>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Considering transforming (monotonically) the x-axis. Does it change the distance?</a:t>
            </a:r>
          </a:p>
          <a:p>
            <a:r>
              <a:rPr lang="en-US" dirty="0" smtClean="0"/>
              <a:t>In particular, if X~F</a:t>
            </a:r>
            <a:r>
              <a:rPr lang="en-US" baseline="-25000" dirty="0" smtClean="0"/>
              <a:t>0</a:t>
            </a:r>
            <a:r>
              <a:rPr lang="en-US" dirty="0" smtClean="0"/>
              <a:t> what is the distribution of Y=F</a:t>
            </a:r>
            <a:r>
              <a:rPr lang="en-US" baseline="-25000" dirty="0" smtClean="0"/>
              <a:t>0	</a:t>
            </a:r>
            <a:r>
              <a:rPr lang="en-US" dirty="0" smtClean="0"/>
              <a:t>(X)?</a:t>
            </a:r>
          </a:p>
          <a:p>
            <a:r>
              <a:rPr lang="en-US" dirty="0" smtClean="0"/>
              <a:t>Thus the distribution of </a:t>
            </a:r>
            <a:r>
              <a:rPr lang="en-US" dirty="0" err="1" smtClean="0"/>
              <a:t>d</a:t>
            </a:r>
            <a:r>
              <a:rPr lang="en-US" baseline="-25000" dirty="0" err="1" smtClean="0"/>
              <a:t>K</a:t>
            </a:r>
            <a:r>
              <a:rPr lang="en-US" dirty="0" smtClean="0"/>
              <a:t>(F</a:t>
            </a:r>
            <a:r>
              <a:rPr lang="en-US" baseline="-25000" dirty="0" smtClean="0"/>
              <a:t>n</a:t>
            </a:r>
            <a:r>
              <a:rPr lang="en-US" dirty="0" smtClean="0"/>
              <a:t>,F</a:t>
            </a:r>
            <a:r>
              <a:rPr lang="en-US" baseline="-25000" dirty="0" smtClean="0"/>
              <a:t>0</a:t>
            </a:r>
            <a:r>
              <a:rPr lang="en-US" dirty="0" smtClean="0"/>
              <a:t>) is the same as the distribution of </a:t>
            </a:r>
            <a:r>
              <a:rPr lang="en-US" dirty="0" err="1" smtClean="0"/>
              <a:t>d</a:t>
            </a:r>
            <a:r>
              <a:rPr lang="en-US" baseline="-25000" dirty="0" err="1" smtClean="0"/>
              <a:t>K</a:t>
            </a:r>
            <a:r>
              <a:rPr lang="en-US" dirty="0" smtClean="0"/>
              <a:t>(</a:t>
            </a:r>
            <a:r>
              <a:rPr lang="en-US" dirty="0" err="1" smtClean="0"/>
              <a:t>G</a:t>
            </a:r>
            <a:r>
              <a:rPr lang="en-US" baseline="-25000" dirty="0" err="1" smtClean="0"/>
              <a:t>n</a:t>
            </a:r>
            <a:r>
              <a:rPr lang="en-US" dirty="0" err="1" smtClean="0"/>
              <a:t>,x</a:t>
            </a:r>
            <a:r>
              <a:rPr lang="en-US" dirty="0" smtClean="0"/>
              <a:t>) where </a:t>
            </a:r>
            <a:r>
              <a:rPr lang="en-US" dirty="0" err="1" smtClean="0"/>
              <a:t>G</a:t>
            </a:r>
            <a:r>
              <a:rPr lang="en-US" baseline="-25000" dirty="0" err="1" smtClean="0"/>
              <a:t>n</a:t>
            </a:r>
            <a:r>
              <a:rPr lang="en-US" dirty="0" smtClean="0"/>
              <a:t> is the </a:t>
            </a:r>
            <a:r>
              <a:rPr lang="en-US" dirty="0" err="1" smtClean="0"/>
              <a:t>edf</a:t>
            </a:r>
            <a:r>
              <a:rPr lang="en-US" dirty="0" smtClean="0"/>
              <a:t> of a sample of size n from a uniform distribution on (0,1</a:t>
            </a:r>
            <a:r>
              <a:rPr lang="en-US" dirty="0" smtClean="0"/>
              <a:t>)</a:t>
            </a:r>
          </a:p>
          <a:p>
            <a:r>
              <a:rPr lang="en-US" dirty="0" smtClean="0"/>
              <a:t>Distribution-free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83423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Kolmogorov-Smirnov 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 X~F. To test H</a:t>
            </a:r>
            <a:r>
              <a:rPr lang="en-US" baseline="-25000" dirty="0" smtClean="0"/>
              <a:t>0</a:t>
            </a:r>
            <a:r>
              <a:rPr lang="en-US" dirty="0" smtClean="0"/>
              <a:t>: F = F</a:t>
            </a:r>
            <a:r>
              <a:rPr lang="en-US" baseline="-25000" dirty="0" smtClean="0"/>
              <a:t>0</a:t>
            </a:r>
            <a:r>
              <a:rPr lang="en-US" dirty="0" smtClean="0"/>
              <a:t> we</a:t>
            </a:r>
          </a:p>
          <a:p>
            <a:r>
              <a:rPr lang="en-US" dirty="0" smtClean="0"/>
              <a:t>(1) Estimate F by </a:t>
            </a:r>
            <a:r>
              <a:rPr lang="en-US" dirty="0" err="1" smtClean="0"/>
              <a:t>F</a:t>
            </a:r>
            <a:r>
              <a:rPr lang="en-US" baseline="-25000" dirty="0" err="1" smtClean="0"/>
              <a:t>n</a:t>
            </a:r>
            <a:endParaRPr lang="en-US" baseline="-25000" dirty="0" smtClean="0"/>
          </a:p>
          <a:p>
            <a:r>
              <a:rPr lang="en-US" dirty="0" smtClean="0"/>
              <a:t>(2) Calculate </a:t>
            </a:r>
            <a:r>
              <a:rPr lang="en-US" dirty="0" err="1" smtClean="0"/>
              <a:t>d</a:t>
            </a:r>
            <a:r>
              <a:rPr lang="en-US" baseline="-25000" dirty="0" err="1" smtClean="0"/>
              <a:t>n</a:t>
            </a:r>
            <a:r>
              <a:rPr lang="en-US" dirty="0" smtClean="0"/>
              <a:t>=</a:t>
            </a:r>
            <a:r>
              <a:rPr lang="en-US" dirty="0" err="1" smtClean="0"/>
              <a:t>d</a:t>
            </a:r>
            <a:r>
              <a:rPr lang="en-US" baseline="-25000" dirty="0" err="1" smtClean="0"/>
              <a:t>K</a:t>
            </a:r>
            <a:r>
              <a:rPr lang="en-US" dirty="0" smtClean="0"/>
              <a:t>(F</a:t>
            </a:r>
            <a:r>
              <a:rPr lang="en-US" baseline="-25000" dirty="0" smtClean="0"/>
              <a:t>n</a:t>
            </a:r>
            <a:r>
              <a:rPr lang="en-US" dirty="0" smtClean="0"/>
              <a:t>,F</a:t>
            </a:r>
            <a:r>
              <a:rPr lang="en-US" baseline="-25000" dirty="0" smtClean="0"/>
              <a:t>0</a:t>
            </a:r>
            <a:r>
              <a:rPr lang="en-US" dirty="0" smtClean="0"/>
              <a:t>)</a:t>
            </a:r>
          </a:p>
          <a:p>
            <a:r>
              <a:rPr lang="en-US" dirty="0" smtClean="0"/>
              <a:t>(3) If </a:t>
            </a:r>
            <a:r>
              <a:rPr lang="en-US" dirty="0" err="1" smtClean="0"/>
              <a:t>d</a:t>
            </a:r>
            <a:r>
              <a:rPr lang="en-US" baseline="-25000" dirty="0" err="1" smtClean="0"/>
              <a:t>n</a:t>
            </a:r>
            <a:r>
              <a:rPr lang="en-US" dirty="0" smtClean="0"/>
              <a:t> is too large, reject H</a:t>
            </a:r>
            <a:r>
              <a:rPr lang="en-US" baseline="-25000" dirty="0" smtClean="0"/>
              <a:t>0</a:t>
            </a:r>
          </a:p>
          <a:p>
            <a:endParaRPr lang="en-US" baseline="-25000" dirty="0"/>
          </a:p>
          <a:p>
            <a:r>
              <a:rPr lang="en-US" dirty="0" smtClean="0"/>
              <a:t>One can also do a two-sample test, where X~F, Y~G and we test H</a:t>
            </a:r>
            <a:r>
              <a:rPr lang="en-US" baseline="-25000" dirty="0" smtClean="0"/>
              <a:t>0</a:t>
            </a:r>
            <a:r>
              <a:rPr lang="en-US" dirty="0" smtClean="0"/>
              <a:t>: F = G by rejecting for large values of </a:t>
            </a:r>
            <a:r>
              <a:rPr lang="en-US" dirty="0" err="1" smtClean="0"/>
              <a:t>d</a:t>
            </a:r>
            <a:r>
              <a:rPr lang="en-US" baseline="-25000" dirty="0" err="1" smtClean="0"/>
              <a:t>K</a:t>
            </a:r>
            <a:r>
              <a:rPr lang="en-US" dirty="0" smtClean="0"/>
              <a:t>(</a:t>
            </a:r>
            <a:r>
              <a:rPr lang="en-US" dirty="0" err="1" smtClean="0"/>
              <a:t>F</a:t>
            </a:r>
            <a:r>
              <a:rPr lang="en-US" baseline="-25000" dirty="0" err="1" smtClean="0"/>
              <a:t>n</a:t>
            </a:r>
            <a:r>
              <a:rPr lang="en-US" dirty="0" err="1" smtClean="0"/>
              <a:t>,G</a:t>
            </a:r>
            <a:r>
              <a:rPr lang="en-US" baseline="-25000" dirty="0" err="1" smtClean="0"/>
              <a:t>m</a:t>
            </a:r>
            <a:r>
              <a:rPr lang="en-US" dirty="0" smtClean="0"/>
              <a:t>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9091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Limiting distribution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large is large? It turns out that				    </a:t>
            </a:r>
            <a:r>
              <a:rPr lang="en-US" dirty="0" smtClean="0"/>
              <a:t>         where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This works for n ≥ 80; for smaller n there are tables and computer programs.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3251899"/>
              </p:ext>
            </p:extLst>
          </p:nvPr>
        </p:nvGraphicFramePr>
        <p:xfrm>
          <a:off x="1333500" y="2708275"/>
          <a:ext cx="36068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6" name="Equation" r:id="rId4" imgW="3606800" imgH="444500" progId="Equation.DSMT4">
                  <p:embed/>
                </p:oleObj>
              </mc:Choice>
              <mc:Fallback>
                <p:oleObj name="Equation" r:id="rId4" imgW="3606800" imgH="444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333500" y="2708275"/>
                        <a:ext cx="3606800" cy="44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7232894"/>
              </p:ext>
            </p:extLst>
          </p:nvPr>
        </p:nvGraphicFramePr>
        <p:xfrm>
          <a:off x="685800" y="3124200"/>
          <a:ext cx="45085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7" name="Equation" r:id="rId6" imgW="4508500" imgH="406400" progId="Equation.DSMT4">
                  <p:embed/>
                </p:oleObj>
              </mc:Choice>
              <mc:Fallback>
                <p:oleObj name="Equation" r:id="rId6" imgW="4508500" imgH="40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85800" y="3124200"/>
                        <a:ext cx="4508500" cy="40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455492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Confidence band for 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an unknown F, we use </a:t>
            </a:r>
            <a:r>
              <a:rPr lang="en-US" dirty="0" err="1" smtClean="0"/>
              <a:t>d</a:t>
            </a:r>
            <a:r>
              <a:rPr lang="en-US" baseline="-25000" dirty="0" err="1" smtClean="0"/>
              <a:t>K</a:t>
            </a:r>
            <a:r>
              <a:rPr lang="en-US" dirty="0" smtClean="0"/>
              <a:t>(</a:t>
            </a:r>
            <a:r>
              <a:rPr lang="en-US" dirty="0" err="1" smtClean="0"/>
              <a:t>F</a:t>
            </a:r>
            <a:r>
              <a:rPr lang="en-US" baseline="-25000" dirty="0" err="1" smtClean="0"/>
              <a:t>n</a:t>
            </a:r>
            <a:r>
              <a:rPr lang="en-US" dirty="0" err="1" smtClean="0"/>
              <a:t>,F</a:t>
            </a:r>
            <a:r>
              <a:rPr lang="en-US" dirty="0" smtClean="0"/>
              <a:t>) as a pivot: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This confidence band is simultaneous (valid for all x)</a:t>
            </a:r>
          </a:p>
          <a:p>
            <a:r>
              <a:rPr lang="en-US" dirty="0" smtClean="0"/>
              <a:t>In particular, one can see if different candidate F fall inside the band.</a:t>
            </a:r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9842394"/>
              </p:ext>
            </p:extLst>
          </p:nvPr>
        </p:nvGraphicFramePr>
        <p:xfrm>
          <a:off x="76200" y="3314700"/>
          <a:ext cx="6781800" cy="13202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0" name="Equation" r:id="rId4" imgW="7632700" imgH="1485900" progId="Equation.DSMT4">
                  <p:embed/>
                </p:oleObj>
              </mc:Choice>
              <mc:Fallback>
                <p:oleObj name="Equation" r:id="rId4" imgW="7632700" imgH="1485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6200" y="3314700"/>
                        <a:ext cx="6781800" cy="13202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409826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dfci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-248733"/>
            <a:ext cx="6705600" cy="8465600"/>
          </a:xfrm>
          <a:prstGeom prst="rect">
            <a:avLst/>
          </a:prstGeom>
        </p:spPr>
      </p:pic>
      <p:pic>
        <p:nvPicPr>
          <p:cNvPr id="3" name="Picture 2" descr="edfci+tru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49" y="-261493"/>
            <a:ext cx="6725793" cy="8491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0716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Quantile</a:t>
            </a:r>
            <a:r>
              <a:rPr lang="en-US" dirty="0" smtClean="0"/>
              <a:t> 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a continuous F there is a unique inverse function F</a:t>
            </a:r>
            <a:r>
              <a:rPr lang="en-US" baseline="30000" dirty="0" smtClean="0"/>
              <a:t>-1</a:t>
            </a:r>
            <a:r>
              <a:rPr lang="en-US" dirty="0" smtClean="0"/>
              <a:t>. For a step function, like </a:t>
            </a:r>
            <a:r>
              <a:rPr lang="en-US" dirty="0" err="1" smtClean="0"/>
              <a:t>F</a:t>
            </a:r>
            <a:r>
              <a:rPr lang="en-US" baseline="-25000" dirty="0" err="1" smtClean="0"/>
              <a:t>n</a:t>
            </a:r>
            <a:r>
              <a:rPr lang="en-US" dirty="0" smtClean="0"/>
              <a:t>, it is not unique, so we define the </a:t>
            </a:r>
            <a:r>
              <a:rPr lang="en-US" i="1" dirty="0" smtClean="0"/>
              <a:t>empirical </a:t>
            </a:r>
            <a:r>
              <a:rPr lang="en-US" i="1" dirty="0" err="1" smtClean="0"/>
              <a:t>quantile</a:t>
            </a:r>
            <a:r>
              <a:rPr lang="en-US" i="1" dirty="0" smtClean="0"/>
              <a:t> function</a:t>
            </a:r>
            <a:r>
              <a:rPr lang="en-US" dirty="0" smtClean="0"/>
              <a:t> as</a:t>
            </a:r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3034894"/>
              </p:ext>
            </p:extLst>
          </p:nvPr>
        </p:nvGraphicFramePr>
        <p:xfrm>
          <a:off x="1600200" y="4368800"/>
          <a:ext cx="34036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5" name="Equation" r:id="rId3" imgW="3403600" imgH="431800" progId="Equation.DSMT4">
                  <p:embed/>
                </p:oleObj>
              </mc:Choice>
              <mc:Fallback>
                <p:oleObj name="Equation" r:id="rId3" imgW="3403600" imgH="431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00200" y="4368800"/>
                        <a:ext cx="34036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128878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5832475" cy="1293812"/>
          </a:xfrm>
        </p:spPr>
        <p:txBody>
          <a:bodyPr/>
          <a:lstStyle/>
          <a:p>
            <a:r>
              <a:rPr lang="en-US" dirty="0" smtClean="0"/>
              <a:t>Administrative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5832475" cy="4656138"/>
          </a:xfrm>
        </p:spPr>
        <p:txBody>
          <a:bodyPr/>
          <a:lstStyle/>
          <a:p>
            <a:r>
              <a:rPr lang="en-US" dirty="0" smtClean="0"/>
              <a:t>Web page:</a:t>
            </a:r>
            <a:r>
              <a:rPr lang="en-US" dirty="0" smtClean="0">
                <a:hlinkClick r:id="rId2"/>
              </a:rPr>
              <a:t> http://</a:t>
            </a:r>
            <a:r>
              <a:rPr lang="en-US" dirty="0" err="1" smtClean="0">
                <a:hlinkClick r:id="rId2"/>
              </a:rPr>
              <a:t>www.stat.washington.edu</a:t>
            </a:r>
            <a:r>
              <a:rPr lang="en-US" dirty="0" smtClean="0">
                <a:hlinkClick r:id="rId2"/>
              </a:rPr>
              <a:t>/peter/425/</a:t>
            </a:r>
            <a:endParaRPr lang="en-US" dirty="0" smtClean="0"/>
          </a:p>
          <a:p>
            <a:r>
              <a:rPr lang="en-US" dirty="0" smtClean="0"/>
              <a:t>Course grade based on participation (20%), homework (30%), midterm (25%) and final (25%).</a:t>
            </a:r>
          </a:p>
          <a:p>
            <a:r>
              <a:rPr lang="en-US" dirty="0" smtClean="0"/>
              <a:t>Both exams will be in class.</a:t>
            </a:r>
          </a:p>
          <a:p>
            <a:r>
              <a:rPr lang="en-US" dirty="0" smtClean="0"/>
              <a:t>Computing corner on Tuesdays.</a:t>
            </a:r>
          </a:p>
          <a:p>
            <a:r>
              <a:rPr lang="en-US" dirty="0" smtClean="0"/>
              <a:t>Homework due in class on Thursdays</a:t>
            </a:r>
          </a:p>
          <a:p>
            <a:r>
              <a:rPr lang="en-US" dirty="0" smtClean="0"/>
              <a:t>Office hour </a:t>
            </a:r>
            <a:r>
              <a:rPr lang="en-US" dirty="0" err="1" smtClean="0"/>
              <a:t>Tu</a:t>
            </a:r>
            <a:r>
              <a:rPr lang="en-US" dirty="0" smtClean="0"/>
              <a:t> 1-2 CMU B023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6870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Graphically</a:t>
            </a:r>
            <a:endParaRPr lang="en-US" dirty="0"/>
          </a:p>
        </p:txBody>
      </p:sp>
      <p:pic>
        <p:nvPicPr>
          <p:cNvPr id="4" name="Picture 3" descr="edf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9600"/>
            <a:ext cx="6858000" cy="4011044"/>
          </a:xfrm>
          <a:prstGeom prst="rect">
            <a:avLst/>
          </a:prstGeom>
        </p:spPr>
      </p:pic>
      <p:pic>
        <p:nvPicPr>
          <p:cNvPr id="5" name="Picture 4" descr="edf+lin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9600"/>
            <a:ext cx="6858000" cy="4011044"/>
          </a:xfrm>
          <a:prstGeom prst="rect">
            <a:avLst/>
          </a:prstGeom>
        </p:spPr>
      </p:pic>
      <p:pic>
        <p:nvPicPr>
          <p:cNvPr id="7" name="Picture 6" descr="edf+2lines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9600"/>
            <a:ext cx="6858000" cy="4011044"/>
          </a:xfrm>
          <a:prstGeom prst="rect">
            <a:avLst/>
          </a:prstGeom>
        </p:spPr>
      </p:pic>
      <p:pic>
        <p:nvPicPr>
          <p:cNvPr id="8" name="Picture 7" descr="eqf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9600"/>
            <a:ext cx="6858000" cy="4011044"/>
          </a:xfrm>
          <a:prstGeom prst="rect">
            <a:avLst/>
          </a:prstGeom>
        </p:spPr>
      </p:pic>
      <p:pic>
        <p:nvPicPr>
          <p:cNvPr id="9" name="Picture 8" descr="eqf+line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9600"/>
            <a:ext cx="6858000" cy="4011044"/>
          </a:xfrm>
          <a:prstGeom prst="rect">
            <a:avLst/>
          </a:prstGeom>
        </p:spPr>
      </p:pic>
      <p:pic>
        <p:nvPicPr>
          <p:cNvPr id="11" name="Picture 10" descr="eqf+2lines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9600"/>
            <a:ext cx="6858000" cy="401104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66800" y="6324600"/>
            <a:ext cx="43593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</a:rPr>
              <a:t>Sample -1.55 -0.67 -0.39  0.60</a:t>
            </a:r>
          </a:p>
        </p:txBody>
      </p:sp>
    </p:spTree>
    <p:extLst>
      <p:ext uri="{BB962C8B-B14F-4D97-AF65-F5344CB8AC3E}">
        <p14:creationId xmlns:p14="http://schemas.microsoft.com/office/powerpoint/2010/main" val="25109006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q-q-plot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q-q plot is plotting</a:t>
            </a:r>
          </a:p>
          <a:p>
            <a:pPr algn="ctr"/>
            <a:r>
              <a:rPr lang="en-US" dirty="0" smtClean="0"/>
              <a:t>(F</a:t>
            </a:r>
            <a:r>
              <a:rPr lang="en-US" baseline="-25000" dirty="0" smtClean="0"/>
              <a:t>n</a:t>
            </a:r>
            <a:r>
              <a:rPr lang="en-US" baseline="30000" dirty="0" smtClean="0"/>
              <a:t>-1</a:t>
            </a:r>
            <a:r>
              <a:rPr lang="en-US" dirty="0" smtClean="0"/>
              <a:t>(p),F</a:t>
            </a:r>
            <a:r>
              <a:rPr lang="en-US" baseline="-25000" dirty="0" smtClean="0"/>
              <a:t>0</a:t>
            </a:r>
            <a:r>
              <a:rPr lang="en-US" baseline="30000" dirty="0" smtClean="0"/>
              <a:t>-1</a:t>
            </a:r>
            <a:r>
              <a:rPr lang="en-US" dirty="0" smtClean="0"/>
              <a:t>(p)) </a:t>
            </a:r>
            <a:endParaRPr lang="en-US" dirty="0"/>
          </a:p>
          <a:p>
            <a:r>
              <a:rPr lang="en-US" dirty="0" smtClean="0"/>
              <a:t>for p between 0 and 1</a:t>
            </a:r>
          </a:p>
          <a:p>
            <a:r>
              <a:rPr lang="en-US" dirty="0" smtClean="0"/>
              <a:t>A common choice of F</a:t>
            </a:r>
            <a:r>
              <a:rPr lang="en-US" baseline="-25000" dirty="0" smtClean="0"/>
              <a:t>0</a:t>
            </a:r>
            <a:r>
              <a:rPr lang="en-US" dirty="0" smtClean="0"/>
              <a:t> is the normal </a:t>
            </a:r>
            <a:r>
              <a:rPr lang="en-US" dirty="0" smtClean="0"/>
              <a:t>distribution, but we can test any specified </a:t>
            </a:r>
            <a:r>
              <a:rPr lang="en-US" dirty="0" err="1" smtClean="0"/>
              <a:t>disytibution</a:t>
            </a:r>
            <a:r>
              <a:rPr lang="en-US" dirty="0" smtClean="0"/>
              <a:t>.</a:t>
            </a:r>
            <a:endParaRPr lang="en-US" dirty="0" smtClean="0"/>
          </a:p>
          <a:p>
            <a:r>
              <a:rPr lang="en-US" dirty="0" smtClean="0"/>
              <a:t>We can get a simultaneous confidence band for F</a:t>
            </a:r>
            <a:r>
              <a:rPr lang="en-US" baseline="-25000" dirty="0" smtClean="0"/>
              <a:t>0</a:t>
            </a:r>
            <a:r>
              <a:rPr lang="en-US" baseline="30000" dirty="0" smtClean="0"/>
              <a:t>-1</a:t>
            </a:r>
            <a:r>
              <a:rPr lang="en-US" dirty="0" smtClean="0"/>
              <a:t>, the same way we got it for the </a:t>
            </a:r>
            <a:r>
              <a:rPr lang="en-US" dirty="0" err="1" smtClean="0"/>
              <a:t>cdf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0203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5832475" cy="1293812"/>
          </a:xfrm>
        </p:spPr>
        <p:txBody>
          <a:bodyPr/>
          <a:lstStyle/>
          <a:p>
            <a:r>
              <a:rPr lang="en-US" dirty="0" smtClean="0"/>
              <a:t>Theoretical normal </a:t>
            </a:r>
            <a:br>
              <a:rPr lang="en-US" dirty="0" smtClean="0"/>
            </a:br>
            <a:r>
              <a:rPr lang="en-US" dirty="0" smtClean="0"/>
              <a:t>QQ-plots</a:t>
            </a:r>
            <a:endParaRPr lang="en-US" dirty="0"/>
          </a:p>
        </p:txBody>
      </p:sp>
      <p:pic>
        <p:nvPicPr>
          <p:cNvPr id="4" name="Picture 3" descr="Theoreticalqq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663700"/>
            <a:ext cx="4838700" cy="610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5430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"/>
            <a:ext cx="5832475" cy="1293812"/>
          </a:xfrm>
        </p:spPr>
        <p:txBody>
          <a:bodyPr/>
          <a:lstStyle/>
          <a:p>
            <a:r>
              <a:rPr lang="en-US" dirty="0" smtClean="0"/>
              <a:t>Exponential QQ-plot with confidence </a:t>
            </a:r>
            <a:r>
              <a:rPr lang="en-US" dirty="0" smtClean="0"/>
              <a:t>band</a:t>
            </a:r>
            <a:endParaRPr lang="en-US" dirty="0"/>
          </a:p>
        </p:txBody>
      </p:sp>
      <p:pic>
        <p:nvPicPr>
          <p:cNvPr id="5" name="Picture 4" descr="eqfci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57400"/>
            <a:ext cx="5715000" cy="72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4687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the course</a:t>
            </a:r>
            <a:br>
              <a:rPr lang="en-US" dirty="0" smtClean="0"/>
            </a:br>
            <a:r>
              <a:rPr lang="en-US" dirty="0" smtClean="0"/>
              <a:t>is (</a:t>
            </a:r>
            <a:r>
              <a:rPr lang="en-US" dirty="0" smtClean="0">
                <a:solidFill>
                  <a:srgbClr val="FF0000"/>
                </a:solidFill>
              </a:rPr>
              <a:t>and is not</a:t>
            </a:r>
            <a:r>
              <a:rPr lang="en-US" dirty="0" smtClean="0"/>
              <a:t>) about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Parametric statistics:</a:t>
            </a:r>
          </a:p>
          <a:p>
            <a:r>
              <a:rPr lang="en-US" dirty="0" smtClean="0"/>
              <a:t>Data from a family of distributions described (indexed) by a parameter </a:t>
            </a:r>
            <a:r>
              <a:rPr lang="en-US" dirty="0" err="1" smtClean="0"/>
              <a:t>θ</a:t>
            </a:r>
            <a:endParaRPr lang="en-US" dirty="0" smtClean="0"/>
          </a:p>
          <a:p>
            <a:r>
              <a:rPr lang="en-US" dirty="0" smtClean="0"/>
              <a:t>Under some conditions we can determine good statistical procedures (tests, estimates)</a:t>
            </a:r>
          </a:p>
          <a:p>
            <a:r>
              <a:rPr lang="en-US" dirty="0" smtClean="0"/>
              <a:t>How do you know if they are met?</a:t>
            </a:r>
          </a:p>
          <a:p>
            <a:r>
              <a:rPr lang="en-US" dirty="0" smtClean="0"/>
              <a:t>What if they are not met?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87123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Test</a:t>
            </a:r>
            <a:r>
              <a:rPr lang="en-US" dirty="0" smtClean="0"/>
              <a:t>: t-test</a:t>
            </a:r>
            <a:endParaRPr lang="en-US" dirty="0" smtClean="0"/>
          </a:p>
          <a:p>
            <a:r>
              <a:rPr lang="en-US" dirty="0" smtClean="0"/>
              <a:t>CI:</a:t>
            </a:r>
          </a:p>
          <a:p>
            <a:r>
              <a:rPr lang="en-US" dirty="0" smtClean="0"/>
              <a:t>Estimator:</a:t>
            </a:r>
          </a:p>
          <a:p>
            <a:endParaRPr lang="en-US" dirty="0"/>
          </a:p>
          <a:p>
            <a:r>
              <a:rPr lang="en-US" dirty="0" smtClean="0"/>
              <a:t>Assumptions:</a:t>
            </a:r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145323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1. Checking distributional assumptions</a:t>
            </a:r>
          </a:p>
          <a:p>
            <a:pPr lvl="1"/>
            <a:r>
              <a:rPr lang="en-US" dirty="0" smtClean="0"/>
              <a:t>Empirical distribution function</a:t>
            </a:r>
          </a:p>
          <a:p>
            <a:pPr lvl="1"/>
            <a:r>
              <a:rPr lang="en-US" dirty="0" smtClean="0"/>
              <a:t>Kolmogorov-Smirnov statistic</a:t>
            </a:r>
          </a:p>
          <a:p>
            <a:pPr lvl="1"/>
            <a:r>
              <a:rPr lang="en-US" dirty="0" smtClean="0"/>
              <a:t>QQ-</a:t>
            </a:r>
            <a:r>
              <a:rPr lang="en-US" dirty="0" smtClean="0"/>
              <a:t>plot</a:t>
            </a:r>
          </a:p>
          <a:p>
            <a:pPr lvl="1"/>
            <a:r>
              <a:rPr lang="en-US" dirty="0" smtClean="0"/>
              <a:t>The importance of assumptions</a:t>
            </a:r>
            <a:endParaRPr lang="en-US" dirty="0" smtClean="0"/>
          </a:p>
          <a:p>
            <a:pPr lvl="1"/>
            <a:r>
              <a:rPr lang="en-US" dirty="0" smtClean="0"/>
              <a:t>Shift function</a:t>
            </a:r>
          </a:p>
          <a:p>
            <a:pPr lvl="1"/>
            <a:r>
              <a:rPr lang="en-US" dirty="0" smtClean="0"/>
              <a:t>Density estimation</a:t>
            </a:r>
          </a:p>
          <a:p>
            <a:pPr lvl="1"/>
            <a:r>
              <a:rPr lang="en-US" dirty="0" smtClean="0"/>
              <a:t>Testing for </a:t>
            </a:r>
            <a:r>
              <a:rPr lang="en-US" dirty="0" smtClean="0"/>
              <a:t>independence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216787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Topics,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209800"/>
            <a:ext cx="5832475" cy="4656138"/>
          </a:xfrm>
        </p:spPr>
        <p:txBody>
          <a:bodyPr/>
          <a:lstStyle/>
          <a:p>
            <a:r>
              <a:rPr lang="en-US" dirty="0"/>
              <a:t>2. Ranks and order </a:t>
            </a:r>
            <a:r>
              <a:rPr lang="en-US" dirty="0" smtClean="0"/>
              <a:t>statistics</a:t>
            </a:r>
            <a:endParaRPr lang="en-US" dirty="0"/>
          </a:p>
          <a:p>
            <a:pPr marL="182880" lvl="1" indent="0">
              <a:spcBef>
                <a:spcPts val="0"/>
              </a:spcBef>
            </a:pPr>
            <a:r>
              <a:rPr lang="en-US" dirty="0" smtClean="0"/>
              <a:t>When t-tests do not work</a:t>
            </a:r>
          </a:p>
          <a:p>
            <a:pPr marL="182880" lvl="2" indent="0">
              <a:spcBef>
                <a:spcPts val="0"/>
              </a:spcBef>
            </a:pPr>
            <a:r>
              <a:rPr lang="en-US" sz="2500" dirty="0" smtClean="0"/>
              <a:t>Confidence </a:t>
            </a:r>
            <a:r>
              <a:rPr lang="en-US" sz="2500" dirty="0"/>
              <a:t>sets for the median</a:t>
            </a:r>
            <a:r>
              <a:rPr lang="en-US" sz="2500" dirty="0" smtClean="0"/>
              <a:t>.</a:t>
            </a:r>
            <a:endParaRPr lang="en-US" sz="2500" dirty="0"/>
          </a:p>
          <a:p>
            <a:pPr marL="182880" lvl="2" indent="0">
              <a:spcBef>
                <a:spcPts val="0"/>
              </a:spcBef>
            </a:pPr>
            <a:r>
              <a:rPr lang="en-US" sz="2500" dirty="0" smtClean="0"/>
              <a:t>Comparing </a:t>
            </a:r>
            <a:r>
              <a:rPr lang="en-US" sz="2500" dirty="0"/>
              <a:t>the location of two or </a:t>
            </a:r>
            <a:r>
              <a:rPr lang="en-US" sz="2500" dirty="0" smtClean="0"/>
              <a:t>  more </a:t>
            </a:r>
            <a:r>
              <a:rPr lang="en-US" sz="2500" dirty="0"/>
              <a:t>distributions.</a:t>
            </a:r>
          </a:p>
          <a:p>
            <a:pPr marL="182880" lvl="1" indent="0">
              <a:spcBef>
                <a:spcPts val="0"/>
              </a:spcBef>
            </a:pPr>
            <a:r>
              <a:rPr lang="en-US" dirty="0"/>
              <a:t>Nonparametric approaches to bivariate data.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Nonparametric</a:t>
            </a:r>
          </a:p>
          <a:p>
            <a:r>
              <a:rPr lang="en-US" dirty="0" smtClean="0"/>
              <a:t>Distribution-free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5582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this an exponential sample?</a:t>
            </a:r>
            <a:endParaRPr lang="en-US" dirty="0"/>
          </a:p>
        </p:txBody>
      </p:sp>
      <p:pic>
        <p:nvPicPr>
          <p:cNvPr id="7" name="Picture 6" descr="exphist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0" y="2324100"/>
            <a:ext cx="6134100" cy="5448300"/>
          </a:xfrm>
          <a:prstGeom prst="rect">
            <a:avLst/>
          </a:prstGeom>
        </p:spPr>
      </p:pic>
      <p:pic>
        <p:nvPicPr>
          <p:cNvPr id="8" name="Picture 7" descr="exphistdens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0" y="2322506"/>
            <a:ext cx="6134100" cy="54483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auto">
          <a:xfrm>
            <a:off x="2514600" y="2514600"/>
            <a:ext cx="21336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92150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empirical </a:t>
            </a:r>
            <a:r>
              <a:rPr lang="en-US" dirty="0" smtClean="0"/>
              <a:t>distribution </a:t>
            </a:r>
            <a:r>
              <a:rPr lang="en-US" dirty="0" smtClean="0"/>
              <a:t>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an event A, 1(A) = 1 if A happens, 0 otherwise.</a:t>
            </a:r>
          </a:p>
          <a:p>
            <a:r>
              <a:rPr lang="en-US" dirty="0" smtClean="0"/>
              <a:t>Let X</a:t>
            </a:r>
            <a:r>
              <a:rPr lang="en-US" baseline="-25000" dirty="0" smtClean="0"/>
              <a:t>1</a:t>
            </a:r>
            <a:r>
              <a:rPr lang="en-US" dirty="0" smtClean="0"/>
              <a:t>,...,</a:t>
            </a:r>
            <a:r>
              <a:rPr lang="en-US" dirty="0" err="1" smtClean="0"/>
              <a:t>X</a:t>
            </a:r>
            <a:r>
              <a:rPr lang="en-US" baseline="-25000" dirty="0" err="1" smtClean="0"/>
              <a:t>n</a:t>
            </a:r>
            <a:r>
              <a:rPr lang="en-US" dirty="0" smtClean="0"/>
              <a:t> be </a:t>
            </a:r>
            <a:r>
              <a:rPr lang="en-US" dirty="0" err="1" smtClean="0"/>
              <a:t>iid</a:t>
            </a:r>
            <a:r>
              <a:rPr lang="en-US" dirty="0" smtClean="0"/>
              <a:t> with distribution function (</a:t>
            </a:r>
            <a:r>
              <a:rPr lang="en-US" dirty="0" err="1" smtClean="0"/>
              <a:t>cdf</a:t>
            </a:r>
            <a:r>
              <a:rPr lang="en-US" dirty="0" smtClean="0"/>
              <a:t>) F(x). </a:t>
            </a:r>
          </a:p>
          <a:p>
            <a:r>
              <a:rPr lang="en-US" dirty="0" smtClean="0"/>
              <a:t>The empirical distribution </a:t>
            </a:r>
            <a:r>
              <a:rPr lang="en-US" dirty="0" smtClean="0"/>
              <a:t>function </a:t>
            </a:r>
            <a:r>
              <a:rPr lang="en-US" dirty="0" smtClean="0"/>
              <a:t>(</a:t>
            </a:r>
            <a:r>
              <a:rPr lang="en-US" dirty="0" err="1" smtClean="0"/>
              <a:t>edf</a:t>
            </a:r>
            <a:r>
              <a:rPr lang="en-US" dirty="0" smtClean="0"/>
              <a:t>) is defined as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9787328"/>
              </p:ext>
            </p:extLst>
          </p:nvPr>
        </p:nvGraphicFramePr>
        <p:xfrm>
          <a:off x="1524000" y="5105400"/>
          <a:ext cx="278003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9" name="Equation" r:id="rId3" imgW="2527300" imgH="762000" progId="Equation.DSMT4">
                  <p:embed/>
                </p:oleObj>
              </mc:Choice>
              <mc:Fallback>
                <p:oleObj name="Equation" r:id="rId3" imgW="2527300" imgH="762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24000" y="5105400"/>
                        <a:ext cx="2780030" cy="83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351723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Properties of </a:t>
            </a:r>
            <a:r>
              <a:rPr lang="en-US" dirty="0" err="1" smtClean="0"/>
              <a:t>edf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1. The </a:t>
            </a:r>
            <a:r>
              <a:rPr lang="en-US" dirty="0" err="1" smtClean="0"/>
              <a:t>edf</a:t>
            </a:r>
            <a:r>
              <a:rPr lang="en-US" dirty="0" smtClean="0"/>
              <a:t> is a cumulative distribution function.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 smtClean="0"/>
              <a:t>2. It is an unbiased estimator of the true </a:t>
            </a:r>
            <a:r>
              <a:rPr lang="en-US" dirty="0" err="1" smtClean="0"/>
              <a:t>cdf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3. It is consistent and asymptotically normal.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95343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My">
  <a:themeElements>
    <a:clrScheme name="Office Theme 8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FFFFFF"/>
      </a:accent1>
      <a:accent2>
        <a:srgbClr val="00AE00"/>
      </a:accent2>
      <a:accent3>
        <a:srgbClr val="FFFFFF"/>
      </a:accent3>
      <a:accent4>
        <a:srgbClr val="000000"/>
      </a:accent4>
      <a:accent5>
        <a:srgbClr val="FFFFFF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 Theme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0000"/>
        </a:dk2>
        <a:lt2>
          <a:srgbClr val="919191"/>
        </a:lt2>
        <a:accent1>
          <a:srgbClr val="FFFFFF"/>
        </a:accent1>
        <a:accent2>
          <a:srgbClr val="00AE0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009D00"/>
        </a:accent6>
        <a:hlink>
          <a:srgbClr val="FC0128"/>
        </a:hlink>
        <a:folHlink>
          <a:srgbClr val="CECEC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My.potx</Template>
  <TotalTime>49570</TotalTime>
  <Words>719</Words>
  <Application>Microsoft Macintosh PowerPoint</Application>
  <PresentationFormat>Custom</PresentationFormat>
  <Paragraphs>114</Paragraphs>
  <Slides>23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My</vt:lpstr>
      <vt:lpstr>Equation</vt:lpstr>
      <vt:lpstr>MathType 6.0 Equation</vt:lpstr>
      <vt:lpstr>Stat 425 Introduction to Nonparametric Statistics</vt:lpstr>
      <vt:lpstr>Administrative issues</vt:lpstr>
      <vt:lpstr>What the course is (and is not) about</vt:lpstr>
      <vt:lpstr>An example</vt:lpstr>
      <vt:lpstr>Topics</vt:lpstr>
      <vt:lpstr>Topics, cont.</vt:lpstr>
      <vt:lpstr>Is this an exponential sample?</vt:lpstr>
      <vt:lpstr>The empirical distribution function</vt:lpstr>
      <vt:lpstr>Properties of edf</vt:lpstr>
      <vt:lpstr>How far is the edf  from the cdf?</vt:lpstr>
      <vt:lpstr>Residual plot</vt:lpstr>
      <vt:lpstr>The Kolmogorov distance</vt:lpstr>
      <vt:lpstr>Kolmogorov distance for exponential sample</vt:lpstr>
      <vt:lpstr>Why dK does not depend on F0</vt:lpstr>
      <vt:lpstr>The Kolmogorov-Smirnov test</vt:lpstr>
      <vt:lpstr>Limiting distribution</vt:lpstr>
      <vt:lpstr>Confidence band for F</vt:lpstr>
      <vt:lpstr>PowerPoint Presentation</vt:lpstr>
      <vt:lpstr>Quantile function</vt:lpstr>
      <vt:lpstr>Graphically</vt:lpstr>
      <vt:lpstr>The q-q-plot</vt:lpstr>
      <vt:lpstr>Theoretical normal  QQ-plots</vt:lpstr>
      <vt:lpstr>Exponential QQ-plot with confidence band</vt:lpstr>
    </vt:vector>
  </TitlesOfParts>
  <Company>Peter Guttorp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 Guttorp</dc:creator>
  <cp:lastModifiedBy>Peter Guttorp</cp:lastModifiedBy>
  <cp:revision>74</cp:revision>
  <dcterms:created xsi:type="dcterms:W3CDTF">2010-01-23T17:03:47Z</dcterms:created>
  <dcterms:modified xsi:type="dcterms:W3CDTF">2016-01-06T21:42:27Z</dcterms:modified>
</cp:coreProperties>
</file>