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26"/>
  </p:notesMasterIdLst>
  <p:sldIdLst>
    <p:sldId id="287" r:id="rId2"/>
    <p:sldId id="285" r:id="rId3"/>
    <p:sldId id="286" r:id="rId4"/>
    <p:sldId id="275" r:id="rId5"/>
    <p:sldId id="282" r:id="rId6"/>
    <p:sldId id="276" r:id="rId7"/>
    <p:sldId id="277" r:id="rId8"/>
    <p:sldId id="278" r:id="rId9"/>
    <p:sldId id="281" r:id="rId10"/>
    <p:sldId id="283" r:id="rId11"/>
    <p:sldId id="279" r:id="rId12"/>
    <p:sldId id="292" r:id="rId13"/>
    <p:sldId id="290" r:id="rId14"/>
    <p:sldId id="288" r:id="rId15"/>
    <p:sldId id="289" r:id="rId16"/>
    <p:sldId id="291" r:id="rId17"/>
    <p:sldId id="293" r:id="rId18"/>
    <p:sldId id="294" r:id="rId19"/>
    <p:sldId id="295" r:id="rId20"/>
    <p:sldId id="296" r:id="rId21"/>
    <p:sldId id="297" r:id="rId22"/>
    <p:sldId id="298" r:id="rId23"/>
    <p:sldId id="299" r:id="rId24"/>
    <p:sldId id="300" r:id="rId25"/>
  </p:sldIdLst>
  <p:sldSz cx="6858000" cy="7772400"/>
  <p:notesSz cx="6858000" cy="7772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29"/>
  </p:normalViewPr>
  <p:slideViewPr>
    <p:cSldViewPr>
      <p:cViewPr varScale="1">
        <p:scale>
          <a:sx n="65" d="100"/>
          <a:sy n="65" d="100"/>
        </p:scale>
        <p:origin x="-1432" y="-104"/>
      </p:cViewPr>
      <p:guideLst>
        <p:guide orient="horz" pos="2448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Relationship Id="rId2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782D8D-32C0-5A4D-BB36-778D714CB756}" type="datetimeFigureOut">
              <a:rPr lang="en-US" smtClean="0"/>
              <a:pPr/>
              <a:t>1/12/16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582613"/>
            <a:ext cx="2571750" cy="2914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3692525"/>
            <a:ext cx="5486400" cy="3497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381875"/>
            <a:ext cx="2971800" cy="3889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7381875"/>
            <a:ext cx="2971800" cy="3889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FDA9A6-CF58-5543-AF8E-29C9DFCDB6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803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Parametric</a:t>
            </a:r>
            <a:r>
              <a:rPr lang="en-US" baseline="0" dirty="0" smtClean="0"/>
              <a:t> model generated by Z. If not specifying Z this is nonparametric.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A9A6-CF58-5543-AF8E-29C9DFCDB61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25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67C5A-FF55-1245-BA0F-B606F71F6DA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292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Eero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Järnefeldt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(1863-1937):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Koli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-landscape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67C5A-FF55-1245-BA0F-B606F71F6DA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05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67C5A-FF55-1245-BA0F-B606F71F6DA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0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67C5A-FF55-1245-BA0F-B606F71F6DA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768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414588"/>
            <a:ext cx="5829300" cy="16652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4403725"/>
            <a:ext cx="4800600" cy="19875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887913" y="690563"/>
            <a:ext cx="1457325" cy="6210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2763" y="690563"/>
            <a:ext cx="4222750" cy="6210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338" y="4994275"/>
            <a:ext cx="5829300" cy="154463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338" y="3294063"/>
            <a:ext cx="5829300" cy="17002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763" y="2244725"/>
            <a:ext cx="2840037" cy="4656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5200" y="2244725"/>
            <a:ext cx="2840038" cy="4656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11150"/>
            <a:ext cx="6172200" cy="1295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739900"/>
            <a:ext cx="3030538" cy="725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465388"/>
            <a:ext cx="3030538" cy="4478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4563" y="1739900"/>
            <a:ext cx="3030537" cy="725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4563" y="2465388"/>
            <a:ext cx="3030537" cy="4478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09563"/>
            <a:ext cx="2255838" cy="13176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8" y="309563"/>
            <a:ext cx="3833812" cy="66341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627188"/>
            <a:ext cx="2255838" cy="531653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613" y="5440363"/>
            <a:ext cx="4114800" cy="6429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613" y="693738"/>
            <a:ext cx="4114800" cy="4664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613" y="6083300"/>
            <a:ext cx="4114800" cy="9112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2763" y="690563"/>
            <a:ext cx="5832475" cy="12938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81294" tIns="39656" rIns="81294" bIns="3965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2763" y="2244725"/>
            <a:ext cx="5832475" cy="4656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81294" tIns="39656" rIns="81294" bIns="3965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555625" y="0"/>
            <a:ext cx="8223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798513" rtl="0" eaLnBrk="1" fontAlgn="base" hangingPunct="1">
        <a:spcBef>
          <a:spcPct val="0"/>
        </a:spcBef>
        <a:spcAft>
          <a:spcPct val="0"/>
        </a:spcAft>
        <a:defRPr sz="3900" b="1">
          <a:solidFill>
            <a:srgbClr val="063DE8"/>
          </a:solidFill>
          <a:latin typeface="+mj-lt"/>
          <a:ea typeface="+mj-ea"/>
          <a:cs typeface="+mj-cs"/>
        </a:defRPr>
      </a:lvl1pPr>
      <a:lvl2pPr algn="ctr" defTabSz="798513" rtl="0" eaLnBrk="1" fontAlgn="base" hangingPunct="1">
        <a:spcBef>
          <a:spcPct val="0"/>
        </a:spcBef>
        <a:spcAft>
          <a:spcPct val="0"/>
        </a:spcAft>
        <a:defRPr sz="3900" b="1">
          <a:solidFill>
            <a:srgbClr val="063DE8"/>
          </a:solidFill>
          <a:latin typeface="Helvetica" charset="0"/>
        </a:defRPr>
      </a:lvl2pPr>
      <a:lvl3pPr algn="ctr" defTabSz="798513" rtl="0" eaLnBrk="1" fontAlgn="base" hangingPunct="1">
        <a:spcBef>
          <a:spcPct val="0"/>
        </a:spcBef>
        <a:spcAft>
          <a:spcPct val="0"/>
        </a:spcAft>
        <a:defRPr sz="3900" b="1">
          <a:solidFill>
            <a:srgbClr val="063DE8"/>
          </a:solidFill>
          <a:latin typeface="Helvetica" charset="0"/>
        </a:defRPr>
      </a:lvl3pPr>
      <a:lvl4pPr algn="ctr" defTabSz="798513" rtl="0" eaLnBrk="1" fontAlgn="base" hangingPunct="1">
        <a:spcBef>
          <a:spcPct val="0"/>
        </a:spcBef>
        <a:spcAft>
          <a:spcPct val="0"/>
        </a:spcAft>
        <a:defRPr sz="3900" b="1">
          <a:solidFill>
            <a:srgbClr val="063DE8"/>
          </a:solidFill>
          <a:latin typeface="Helvetica" charset="0"/>
        </a:defRPr>
      </a:lvl4pPr>
      <a:lvl5pPr algn="ctr" defTabSz="798513" rtl="0" eaLnBrk="1" fontAlgn="base" hangingPunct="1">
        <a:spcBef>
          <a:spcPct val="0"/>
        </a:spcBef>
        <a:spcAft>
          <a:spcPct val="0"/>
        </a:spcAft>
        <a:defRPr sz="3900" b="1">
          <a:solidFill>
            <a:srgbClr val="063DE8"/>
          </a:solidFill>
          <a:latin typeface="Helvetica" charset="0"/>
        </a:defRPr>
      </a:lvl5pPr>
      <a:lvl6pPr marL="457200" algn="ctr" defTabSz="798513" rtl="0" eaLnBrk="1" fontAlgn="base" hangingPunct="1">
        <a:spcBef>
          <a:spcPct val="0"/>
        </a:spcBef>
        <a:spcAft>
          <a:spcPct val="0"/>
        </a:spcAft>
        <a:defRPr sz="3900" b="1">
          <a:solidFill>
            <a:srgbClr val="063DE8"/>
          </a:solidFill>
          <a:latin typeface="Helvetica" charset="0"/>
        </a:defRPr>
      </a:lvl6pPr>
      <a:lvl7pPr marL="914400" algn="ctr" defTabSz="798513" rtl="0" eaLnBrk="1" fontAlgn="base" hangingPunct="1">
        <a:spcBef>
          <a:spcPct val="0"/>
        </a:spcBef>
        <a:spcAft>
          <a:spcPct val="0"/>
        </a:spcAft>
        <a:defRPr sz="3900" b="1">
          <a:solidFill>
            <a:srgbClr val="063DE8"/>
          </a:solidFill>
          <a:latin typeface="Helvetica" charset="0"/>
        </a:defRPr>
      </a:lvl7pPr>
      <a:lvl8pPr marL="1371600" algn="ctr" defTabSz="798513" rtl="0" eaLnBrk="1" fontAlgn="base" hangingPunct="1">
        <a:spcBef>
          <a:spcPct val="0"/>
        </a:spcBef>
        <a:spcAft>
          <a:spcPct val="0"/>
        </a:spcAft>
        <a:defRPr sz="3900" b="1">
          <a:solidFill>
            <a:srgbClr val="063DE8"/>
          </a:solidFill>
          <a:latin typeface="Helvetica" charset="0"/>
        </a:defRPr>
      </a:lvl8pPr>
      <a:lvl9pPr marL="1828800" algn="ctr" defTabSz="798513" rtl="0" eaLnBrk="1" fontAlgn="base" hangingPunct="1">
        <a:spcBef>
          <a:spcPct val="0"/>
        </a:spcBef>
        <a:spcAft>
          <a:spcPct val="0"/>
        </a:spcAft>
        <a:defRPr sz="3900" b="1">
          <a:solidFill>
            <a:srgbClr val="063DE8"/>
          </a:solidFill>
          <a:latin typeface="Helvetica" charset="0"/>
        </a:defRPr>
      </a:lvl9pPr>
    </p:titleStyle>
    <p:bodyStyle>
      <a:lvl1pPr algn="l" defTabSz="798513" rtl="0" eaLnBrk="1" fontAlgn="base" hangingPunct="1">
        <a:spcBef>
          <a:spcPct val="20000"/>
        </a:spcBef>
        <a:spcAft>
          <a:spcPct val="0"/>
        </a:spcAft>
        <a:defRPr sz="2700" b="1">
          <a:solidFill>
            <a:schemeClr val="tx1"/>
          </a:solidFill>
          <a:latin typeface="+mn-lt"/>
          <a:ea typeface="+mn-ea"/>
          <a:cs typeface="+mn-cs"/>
        </a:defRPr>
      </a:lvl1pPr>
      <a:lvl2pPr marL="427038" indent="15875" algn="l" defTabSz="798513" rtl="0" eaLnBrk="1" fontAlgn="base" hangingPunct="1">
        <a:spcBef>
          <a:spcPct val="20000"/>
        </a:spcBef>
        <a:spcAft>
          <a:spcPct val="0"/>
        </a:spcAft>
        <a:defRPr sz="2500" b="1">
          <a:solidFill>
            <a:schemeClr val="tx1"/>
          </a:solidFill>
          <a:latin typeface="+mn-lt"/>
          <a:ea typeface="ＭＳ Ｐゴシック" charset="-128"/>
        </a:defRPr>
      </a:lvl2pPr>
      <a:lvl3pPr marL="782638" indent="15875" algn="l" defTabSz="798513" rtl="0" eaLnBrk="1" fontAlgn="base" hangingPunct="1">
        <a:spcBef>
          <a:spcPct val="20000"/>
        </a:spcBef>
        <a:spcAft>
          <a:spcPct val="0"/>
        </a:spcAft>
        <a:defRPr sz="2100" b="1">
          <a:solidFill>
            <a:schemeClr val="tx1"/>
          </a:solidFill>
          <a:latin typeface="+mn-lt"/>
          <a:ea typeface="ＭＳ Ｐゴシック" charset="-128"/>
        </a:defRPr>
      </a:lvl3pPr>
      <a:lvl4pPr marL="1209675" indent="-9525" algn="l" defTabSz="798513" rtl="0" eaLnBrk="1" fontAlgn="base" hangingPunct="1">
        <a:spcBef>
          <a:spcPct val="20000"/>
        </a:spcBef>
        <a:spcAft>
          <a:spcPct val="0"/>
        </a:spcAft>
        <a:defRPr sz="1700" b="1">
          <a:solidFill>
            <a:schemeClr val="tx1"/>
          </a:solidFill>
          <a:latin typeface="+mn-lt"/>
          <a:ea typeface="ＭＳ Ｐゴシック" charset="-128"/>
        </a:defRPr>
      </a:lvl4pPr>
      <a:lvl5pPr marL="1638300" indent="-39688" algn="l" defTabSz="798513" rtl="0" eaLnBrk="1" fontAlgn="base" hangingPunct="1">
        <a:spcBef>
          <a:spcPct val="20000"/>
        </a:spcBef>
        <a:spcAft>
          <a:spcPct val="0"/>
        </a:spcAft>
        <a:defRPr sz="1700" b="1">
          <a:solidFill>
            <a:schemeClr val="tx1"/>
          </a:solidFill>
          <a:latin typeface="+mn-lt"/>
          <a:ea typeface="ＭＳ Ｐゴシック" charset="-128"/>
        </a:defRPr>
      </a:lvl5pPr>
      <a:lvl6pPr marL="2095500" indent="-39688" algn="l" defTabSz="798513" rtl="0" eaLnBrk="1" fontAlgn="base" hangingPunct="1">
        <a:spcBef>
          <a:spcPct val="20000"/>
        </a:spcBef>
        <a:spcAft>
          <a:spcPct val="0"/>
        </a:spcAft>
        <a:defRPr sz="1700" b="1">
          <a:solidFill>
            <a:schemeClr val="tx1"/>
          </a:solidFill>
          <a:latin typeface="+mn-lt"/>
          <a:ea typeface="ＭＳ Ｐゴシック" charset="-128"/>
        </a:defRPr>
      </a:lvl6pPr>
      <a:lvl7pPr marL="2552700" indent="-39688" algn="l" defTabSz="798513" rtl="0" eaLnBrk="1" fontAlgn="base" hangingPunct="1">
        <a:spcBef>
          <a:spcPct val="20000"/>
        </a:spcBef>
        <a:spcAft>
          <a:spcPct val="0"/>
        </a:spcAft>
        <a:defRPr sz="1700" b="1">
          <a:solidFill>
            <a:schemeClr val="tx1"/>
          </a:solidFill>
          <a:latin typeface="+mn-lt"/>
          <a:ea typeface="ＭＳ Ｐゴシック" charset="-128"/>
        </a:defRPr>
      </a:lvl7pPr>
      <a:lvl8pPr marL="3009900" indent="-39688" algn="l" defTabSz="798513" rtl="0" eaLnBrk="1" fontAlgn="base" hangingPunct="1">
        <a:spcBef>
          <a:spcPct val="20000"/>
        </a:spcBef>
        <a:spcAft>
          <a:spcPct val="0"/>
        </a:spcAft>
        <a:defRPr sz="1700" b="1">
          <a:solidFill>
            <a:schemeClr val="tx1"/>
          </a:solidFill>
          <a:latin typeface="+mn-lt"/>
          <a:ea typeface="ＭＳ Ｐゴシック" charset="-128"/>
        </a:defRPr>
      </a:lvl8pPr>
      <a:lvl9pPr marL="3467100" indent="-39688" algn="l" defTabSz="798513" rtl="0" eaLnBrk="1" fontAlgn="base" hangingPunct="1">
        <a:spcBef>
          <a:spcPct val="20000"/>
        </a:spcBef>
        <a:spcAft>
          <a:spcPct val="0"/>
        </a:spcAft>
        <a:defRPr sz="1700" b="1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e0vj-0imOLw&amp;feature=youtu.be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Relationship Id="rId3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2.e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1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image" Target="../media/image45.png"/><Relationship Id="rId25" Type="http://schemas.openxmlformats.org/officeDocument/2006/relationships/image" Target="../media/image46.png"/><Relationship Id="rId26" Type="http://schemas.openxmlformats.org/officeDocument/2006/relationships/image" Target="../media/image47.png"/><Relationship Id="rId27" Type="http://schemas.openxmlformats.org/officeDocument/2006/relationships/image" Target="../media/image48.png"/><Relationship Id="rId28" Type="http://schemas.openxmlformats.org/officeDocument/2006/relationships/image" Target="../media/image49.png"/><Relationship Id="rId29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30" Type="http://schemas.openxmlformats.org/officeDocument/2006/relationships/image" Target="../media/image51.png"/><Relationship Id="rId31" Type="http://schemas.openxmlformats.org/officeDocument/2006/relationships/image" Target="../media/image52.png"/><Relationship Id="rId32" Type="http://schemas.openxmlformats.org/officeDocument/2006/relationships/image" Target="../media/image53.png"/><Relationship Id="rId9" Type="http://schemas.openxmlformats.org/officeDocument/2006/relationships/image" Target="../media/image30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33" Type="http://schemas.openxmlformats.org/officeDocument/2006/relationships/image" Target="../media/image54.png"/><Relationship Id="rId34" Type="http://schemas.openxmlformats.org/officeDocument/2006/relationships/image" Target="../media/image55.png"/><Relationship Id="rId35" Type="http://schemas.openxmlformats.org/officeDocument/2006/relationships/image" Target="../media/image56.png"/><Relationship Id="rId36" Type="http://schemas.openxmlformats.org/officeDocument/2006/relationships/image" Target="../media/image57.png"/><Relationship Id="rId10" Type="http://schemas.openxmlformats.org/officeDocument/2006/relationships/image" Target="../media/image31.png"/><Relationship Id="rId11" Type="http://schemas.openxmlformats.org/officeDocument/2006/relationships/image" Target="../media/image32.png"/><Relationship Id="rId12" Type="http://schemas.openxmlformats.org/officeDocument/2006/relationships/image" Target="../media/image33.png"/><Relationship Id="rId13" Type="http://schemas.openxmlformats.org/officeDocument/2006/relationships/image" Target="../media/image34.png"/><Relationship Id="rId14" Type="http://schemas.openxmlformats.org/officeDocument/2006/relationships/image" Target="../media/image35.png"/><Relationship Id="rId15" Type="http://schemas.openxmlformats.org/officeDocument/2006/relationships/image" Target="../media/image36.png"/><Relationship Id="rId16" Type="http://schemas.openxmlformats.org/officeDocument/2006/relationships/image" Target="../media/image37.png"/><Relationship Id="rId17" Type="http://schemas.openxmlformats.org/officeDocument/2006/relationships/image" Target="../media/image38.png"/><Relationship Id="rId18" Type="http://schemas.openxmlformats.org/officeDocument/2006/relationships/image" Target="../media/image39.png"/><Relationship Id="rId19" Type="http://schemas.openxmlformats.org/officeDocument/2006/relationships/image" Target="../media/image40.png"/><Relationship Id="rId37" Type="http://schemas.openxmlformats.org/officeDocument/2006/relationships/image" Target="../media/image58.png"/><Relationship Id="rId38" Type="http://schemas.openxmlformats.org/officeDocument/2006/relationships/image" Target="../media/image59.png"/><Relationship Id="rId39" Type="http://schemas.openxmlformats.org/officeDocument/2006/relationships/image" Target="../media/image60.png"/><Relationship Id="rId40" Type="http://schemas.openxmlformats.org/officeDocument/2006/relationships/image" Target="../media/image61.png"/><Relationship Id="rId41" Type="http://schemas.openxmlformats.org/officeDocument/2006/relationships/image" Target="../media/image62.png"/><Relationship Id="rId42" Type="http://schemas.openxmlformats.org/officeDocument/2006/relationships/image" Target="../media/image63.png"/><Relationship Id="rId43" Type="http://schemas.openxmlformats.org/officeDocument/2006/relationships/image" Target="../media/image64.png"/><Relationship Id="rId4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4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Relationship Id="rId3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667000"/>
            <a:ext cx="5029200" cy="51054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Kolmogorov distribution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136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warming “hiatus”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1998 was a year of unusually warm temperatures. </a:t>
            </a:r>
          </a:p>
          <a:p>
            <a:r>
              <a:rPr lang="en-US" dirty="0" smtClean="0"/>
              <a:t>Looking at a 16-year trend from then on seems to show a lower trend than earlier.</a:t>
            </a:r>
          </a:p>
          <a:p>
            <a:r>
              <a:rPr lang="en-US" dirty="0" smtClean="0"/>
              <a:t>But 16 years is a pretty short period in a climate context (we usually look at 30 year stretches).</a:t>
            </a:r>
          </a:p>
          <a:p>
            <a:r>
              <a:rPr lang="en-US" sz="2800" dirty="0">
                <a:hlinkClick r:id="rId2"/>
              </a:rPr>
              <a:t>An Act of Dog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637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climate models reproduce recent data?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models simulated since 2000</a:t>
            </a:r>
          </a:p>
          <a:p>
            <a:endParaRPr lang="en-US" dirty="0"/>
          </a:p>
        </p:txBody>
      </p:sp>
      <p:pic>
        <p:nvPicPr>
          <p:cNvPr id="4" name="Picture 3" descr="Fig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2200"/>
            <a:ext cx="6945878" cy="544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048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Q-Q-plot  for </a:t>
            </a:r>
            <a:br>
              <a:rPr lang="en-US" dirty="0" smtClean="0"/>
            </a:br>
            <a:r>
              <a:rPr lang="en-US" dirty="0" smtClean="0"/>
              <a:t>recent data</a:t>
            </a:r>
            <a:endParaRPr lang="en-US" dirty="0"/>
          </a:p>
        </p:txBody>
      </p:sp>
      <p:pic>
        <p:nvPicPr>
          <p:cNvPr id="4" name="Picture 3" descr="recentqq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1968500"/>
            <a:ext cx="5435600" cy="5803900"/>
          </a:xfrm>
          <a:prstGeom prst="rect">
            <a:avLst/>
          </a:prstGeom>
        </p:spPr>
      </p:pic>
      <p:pic>
        <p:nvPicPr>
          <p:cNvPr id="5" name="Picture 4" descr="recentqqwide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1968500"/>
            <a:ext cx="5435600" cy="580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594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about</a:t>
            </a:r>
            <a:br>
              <a:rPr lang="en-US" dirty="0" smtClean="0"/>
            </a:br>
            <a:r>
              <a:rPr lang="en-US" dirty="0" smtClean="0"/>
              <a:t> the Q-Q-plot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Recall </a:t>
            </a:r>
            <a:r>
              <a:rPr lang="en-US" dirty="0" err="1" smtClean="0"/>
              <a:t>thet</a:t>
            </a:r>
            <a:r>
              <a:rPr lang="en-US" dirty="0" smtClean="0"/>
              <a:t> the </a:t>
            </a:r>
            <a:r>
              <a:rPr lang="en-US" i="1" dirty="0" smtClean="0"/>
              <a:t>graph </a:t>
            </a:r>
            <a:r>
              <a:rPr lang="en-US" dirty="0" smtClean="0"/>
              <a:t>of a function f is (</a:t>
            </a:r>
            <a:r>
              <a:rPr lang="en-US" dirty="0" err="1" smtClean="0"/>
              <a:t>x,f</a:t>
            </a:r>
            <a:r>
              <a:rPr lang="en-US" dirty="0" smtClean="0"/>
              <a:t>(x)) for all values of x in the domain of f.</a:t>
            </a:r>
          </a:p>
          <a:p>
            <a:r>
              <a:rPr lang="en-US" dirty="0" smtClean="0"/>
              <a:t>The theoretical  Q-Q plot is the graph of G</a:t>
            </a:r>
            <a:r>
              <a:rPr lang="en-US" baseline="30000" dirty="0" smtClean="0"/>
              <a:t>-1</a:t>
            </a:r>
            <a:r>
              <a:rPr lang="en-US" dirty="0" smtClean="0"/>
              <a:t>(F)</a:t>
            </a:r>
          </a:p>
          <a:p>
            <a:r>
              <a:rPr lang="en-US" dirty="0" smtClean="0"/>
              <a:t>Let X ~ F. What is the distribution of G</a:t>
            </a:r>
            <a:r>
              <a:rPr lang="en-US" baseline="30000" dirty="0" smtClean="0"/>
              <a:t>-1</a:t>
            </a:r>
            <a:r>
              <a:rPr lang="en-US" dirty="0" smtClean="0"/>
              <a:t>(F(X))</a:t>
            </a:r>
          </a:p>
          <a:p>
            <a:r>
              <a:rPr lang="en-US" dirty="0" smtClean="0"/>
              <a:t>T(x)=G</a:t>
            </a:r>
            <a:r>
              <a:rPr lang="en-US" baseline="30000" dirty="0"/>
              <a:t>-1</a:t>
            </a:r>
            <a:r>
              <a:rPr lang="en-US" dirty="0"/>
              <a:t>(</a:t>
            </a:r>
            <a:r>
              <a:rPr lang="en-US" dirty="0" smtClean="0"/>
              <a:t>F(x)) is sometimes called the </a:t>
            </a:r>
            <a:r>
              <a:rPr lang="en-US" i="1" dirty="0" smtClean="0"/>
              <a:t>treatment function</a:t>
            </a:r>
            <a:r>
              <a:rPr lang="en-US" dirty="0" smtClean="0"/>
              <a:t>.</a:t>
            </a:r>
          </a:p>
          <a:p>
            <a:r>
              <a:rPr lang="en-US" dirty="0" smtClean="0"/>
              <a:t>X</a:t>
            </a:r>
            <a:r>
              <a:rPr lang="en-US" baseline="-25000" dirty="0" smtClean="0"/>
              <a:t>1</a:t>
            </a:r>
            <a:r>
              <a:rPr lang="en-US" dirty="0" smtClean="0"/>
              <a:t>,X</a:t>
            </a:r>
            <a:r>
              <a:rPr lang="en-US" baseline="-25000" dirty="0" smtClean="0"/>
              <a:t>2</a:t>
            </a:r>
            <a:r>
              <a:rPr lang="en-US" dirty="0" smtClean="0"/>
              <a:t>,...,</a:t>
            </a:r>
            <a:r>
              <a:rPr lang="en-US" dirty="0" err="1" smtClean="0"/>
              <a:t>X</a:t>
            </a:r>
            <a:r>
              <a:rPr lang="en-US" baseline="-25000" dirty="0" err="1" smtClean="0"/>
              <a:t>n</a:t>
            </a:r>
            <a:r>
              <a:rPr lang="en-US" dirty="0" smtClean="0"/>
              <a:t> controls (untreated)</a:t>
            </a:r>
          </a:p>
          <a:p>
            <a:r>
              <a:rPr lang="en-US" dirty="0" smtClean="0"/>
              <a:t>Y</a:t>
            </a:r>
            <a:r>
              <a:rPr lang="en-US" baseline="-25000" dirty="0" smtClean="0"/>
              <a:t>1</a:t>
            </a:r>
            <a:r>
              <a:rPr lang="en-US" dirty="0" smtClean="0"/>
              <a:t>,Y</a:t>
            </a:r>
            <a:r>
              <a:rPr lang="en-US" baseline="-25000" dirty="0" smtClean="0"/>
              <a:t>2</a:t>
            </a:r>
            <a:r>
              <a:rPr lang="en-US" dirty="0" smtClean="0"/>
              <a:t>,...,</a:t>
            </a:r>
            <a:r>
              <a:rPr lang="en-US" dirty="0" err="1" smtClean="0"/>
              <a:t>Y</a:t>
            </a:r>
            <a:r>
              <a:rPr lang="en-US" baseline="-25000" dirty="0" err="1" smtClean="0"/>
              <a:t>m</a:t>
            </a:r>
            <a:r>
              <a:rPr lang="en-US" dirty="0" smtClean="0"/>
              <a:t> treated</a:t>
            </a:r>
          </a:p>
        </p:txBody>
      </p:sp>
    </p:spTree>
    <p:extLst>
      <p:ext uri="{BB962C8B-B14F-4D97-AF65-F5344CB8AC3E}">
        <p14:creationId xmlns:p14="http://schemas.microsoft.com/office/powerpoint/2010/main" val="3613819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Location-scale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Let Z be a random variable. For real a and positive b let X = a + </a:t>
            </a:r>
            <a:r>
              <a:rPr lang="en-US" dirty="0" err="1" smtClean="0"/>
              <a:t>bZ</a:t>
            </a:r>
            <a:r>
              <a:rPr lang="en-US" dirty="0" smtClean="0"/>
              <a:t>.</a:t>
            </a:r>
          </a:p>
          <a:p>
            <a:r>
              <a:rPr lang="en-US" dirty="0" smtClean="0"/>
              <a:t>E(X )=</a:t>
            </a:r>
          </a:p>
          <a:p>
            <a:r>
              <a:rPr lang="en-US" dirty="0" err="1" smtClean="0"/>
              <a:t>Var</a:t>
            </a:r>
            <a:r>
              <a:rPr lang="en-US" dirty="0" smtClean="0"/>
              <a:t>(X )=</a:t>
            </a:r>
            <a:endParaRPr lang="en-US" dirty="0"/>
          </a:p>
          <a:p>
            <a:r>
              <a:rPr lang="en-US" dirty="0" err="1" smtClean="0"/>
              <a:t>Cdf</a:t>
            </a:r>
            <a:r>
              <a:rPr lang="en-US" dirty="0" smtClean="0"/>
              <a:t> of X?</a:t>
            </a:r>
            <a:endParaRPr lang="en-US" dirty="0"/>
          </a:p>
          <a:p>
            <a:r>
              <a:rPr lang="en-US" dirty="0" smtClean="0"/>
              <a:t>Quantile function of X?</a:t>
            </a:r>
          </a:p>
          <a:p>
            <a:r>
              <a:rPr lang="en-US" dirty="0" smtClean="0"/>
              <a:t>Treatment function?</a:t>
            </a:r>
            <a:endParaRPr lang="en-US" dirty="0"/>
          </a:p>
          <a:p>
            <a:r>
              <a:rPr lang="en-US" dirty="0" smtClean="0"/>
              <a:t>Location-scale family</a:t>
            </a:r>
          </a:p>
          <a:p>
            <a:r>
              <a:rPr lang="en-US" dirty="0" smtClean="0"/>
              <a:t>b=1</a:t>
            </a:r>
          </a:p>
          <a:p>
            <a:r>
              <a:rPr lang="en-US" dirty="0" smtClean="0"/>
              <a:t>a=0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292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Residual from Q-Q-plot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is called the </a:t>
            </a:r>
            <a:r>
              <a:rPr lang="en-US" i="1" dirty="0" smtClean="0"/>
              <a:t>shift function</a:t>
            </a:r>
            <a:r>
              <a:rPr lang="en-US" dirty="0" smtClean="0"/>
              <a:t>.</a:t>
            </a:r>
          </a:p>
          <a:p>
            <a:r>
              <a:rPr lang="en-US" dirty="0" smtClean="0"/>
              <a:t>X + </a:t>
            </a:r>
            <a:r>
              <a:rPr lang="en-US" dirty="0" err="1" smtClean="0"/>
              <a:t>Δ</a:t>
            </a:r>
            <a:r>
              <a:rPr lang="en-US" dirty="0" smtClean="0"/>
              <a:t>(X) ~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Estimated using </a:t>
            </a:r>
            <a:r>
              <a:rPr lang="en-US" dirty="0" err="1" smtClean="0"/>
              <a:t>edf</a:t>
            </a:r>
            <a:r>
              <a:rPr lang="en-US" dirty="0" smtClean="0"/>
              <a:t>/</a:t>
            </a:r>
            <a:r>
              <a:rPr lang="en-US" dirty="0" err="1" smtClean="0"/>
              <a:t>eqf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smtClean="0"/>
              <a:t>Confidence set:</a:t>
            </a:r>
          </a:p>
          <a:p>
            <a:endParaRPr lang="en-US" dirty="0"/>
          </a:p>
          <a:p>
            <a:r>
              <a:rPr lang="en-US" dirty="0" smtClean="0"/>
              <a:t>where M=</a:t>
            </a:r>
            <a:r>
              <a:rPr lang="en-US" dirty="0" err="1" smtClean="0"/>
              <a:t>mn</a:t>
            </a:r>
            <a:r>
              <a:rPr lang="en-US" dirty="0" smtClean="0"/>
              <a:t>/(</a:t>
            </a:r>
            <a:r>
              <a:rPr lang="en-US" dirty="0" err="1" smtClean="0"/>
              <a:t>m+n</a:t>
            </a:r>
            <a:r>
              <a:rPr lang="en-US" dirty="0" smtClean="0"/>
              <a:t>) and </a:t>
            </a:r>
            <a:r>
              <a:rPr lang="en-US" dirty="0" err="1" smtClean="0"/>
              <a:t>G</a:t>
            </a:r>
            <a:r>
              <a:rPr lang="en-US" baseline="-25000" dirty="0" err="1" smtClean="0"/>
              <a:t>m</a:t>
            </a:r>
            <a:r>
              <a:rPr lang="en-US" baseline="30000" dirty="0" smtClean="0"/>
              <a:t>-I</a:t>
            </a:r>
            <a:r>
              <a:rPr lang="en-US" dirty="0" smtClean="0"/>
              <a:t> is the right inverse.</a:t>
            </a:r>
          </a:p>
          <a:p>
            <a:r>
              <a:rPr lang="en-US" dirty="0" smtClean="0"/>
              <a:t>If F = G we have </a:t>
            </a:r>
            <a:r>
              <a:rPr lang="en-US" dirty="0" err="1" smtClean="0"/>
              <a:t>Δ</a:t>
            </a:r>
            <a:r>
              <a:rPr lang="en-US" dirty="0" smtClean="0"/>
              <a:t>(x) = 0</a:t>
            </a:r>
          </a:p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4212621"/>
              </p:ext>
            </p:extLst>
          </p:nvPr>
        </p:nvGraphicFramePr>
        <p:xfrm>
          <a:off x="1616075" y="2209800"/>
          <a:ext cx="3397250" cy="50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Equation" r:id="rId3" imgW="2730500" imgH="406400" progId="Equation.DSMT4">
                  <p:embed/>
                </p:oleObj>
              </mc:Choice>
              <mc:Fallback>
                <p:oleObj name="Equation" r:id="rId3" imgW="2730500" imgH="40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16075" y="2209800"/>
                        <a:ext cx="3397250" cy="506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ight Brace 6"/>
          <p:cNvSpPr/>
          <p:nvPr/>
        </p:nvSpPr>
        <p:spPr bwMode="auto">
          <a:xfrm rot="5400000" flipV="1">
            <a:off x="1333501" y="3467101"/>
            <a:ext cx="304800" cy="685798"/>
          </a:xfrm>
          <a:prstGeom prst="rightBrace">
            <a:avLst>
              <a:gd name="adj1" fmla="val 0"/>
              <a:gd name="adj2" fmla="val 50000"/>
            </a:avLst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solidFill>
                  <a:srgbClr val="FF6600"/>
                </a:solidFill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4038600"/>
            <a:ext cx="19126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Generalized</a:t>
            </a:r>
          </a:p>
          <a:p>
            <a:r>
              <a:rPr lang="en-US" dirty="0" smtClean="0">
                <a:latin typeface="+mn-lt"/>
              </a:rPr>
              <a:t>location shift</a:t>
            </a:r>
            <a:endParaRPr lang="en-US" dirty="0">
              <a:latin typeface="+mn-lt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7311724"/>
              </p:ext>
            </p:extLst>
          </p:nvPr>
        </p:nvGraphicFramePr>
        <p:xfrm>
          <a:off x="990600" y="5562600"/>
          <a:ext cx="43942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Equation" r:id="rId5" imgW="4394200" imgH="762000" progId="Equation.DSMT4">
                  <p:embed/>
                </p:oleObj>
              </mc:Choice>
              <mc:Fallback>
                <p:oleObj name="Equation" r:id="rId5" imgW="4394200" imgH="762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0600" y="5562600"/>
                        <a:ext cx="43942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79179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to climate change</a:t>
            </a:r>
            <a:endParaRPr lang="en-US" dirty="0"/>
          </a:p>
        </p:txBody>
      </p:sp>
      <p:pic>
        <p:nvPicPr>
          <p:cNvPr id="4" name="Picture 3" descr="climatechange.model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7700"/>
            <a:ext cx="6858000" cy="3922337"/>
          </a:xfrm>
          <a:prstGeom prst="rect">
            <a:avLst/>
          </a:prstGeom>
        </p:spPr>
      </p:pic>
      <p:pic>
        <p:nvPicPr>
          <p:cNvPr id="5" name="Picture 4" descr="climatechange.mod+lin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7700"/>
            <a:ext cx="6858000" cy="3922337"/>
          </a:xfrm>
          <a:prstGeom prst="rect">
            <a:avLst/>
          </a:prstGeom>
        </p:spPr>
      </p:pic>
      <p:pic>
        <p:nvPicPr>
          <p:cNvPr id="6" name="Picture 5" descr="climatechange.both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7700"/>
            <a:ext cx="6858000" cy="392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150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at pictures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Old equipment</a:t>
            </a:r>
          </a:p>
          <a:p>
            <a:r>
              <a:rPr lang="en-US" dirty="0" smtClean="0"/>
              <a:t>(30 frames/sec)</a:t>
            </a:r>
          </a:p>
          <a:p>
            <a:r>
              <a:rPr lang="en-US" dirty="0" smtClean="0"/>
              <a:t>Analog data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and new</a:t>
            </a:r>
          </a:p>
          <a:p>
            <a:r>
              <a:rPr lang="en-US" dirty="0" smtClean="0"/>
              <a:t>(1000 frames/sec)</a:t>
            </a:r>
          </a:p>
          <a:p>
            <a:r>
              <a:rPr lang="en-US" dirty="0" smtClean="0"/>
              <a:t>Digital dat</a:t>
            </a:r>
            <a:r>
              <a:rPr lang="en-US" dirty="0"/>
              <a:t>a</a:t>
            </a:r>
          </a:p>
        </p:txBody>
      </p:sp>
      <p:pic>
        <p:nvPicPr>
          <p:cNvPr id="4" name="Picture 3" descr="frontvie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925295"/>
            <a:ext cx="2438400" cy="2796192"/>
          </a:xfrm>
          <a:prstGeom prst="rect">
            <a:avLst/>
          </a:prstGeom>
        </p:spPr>
      </p:pic>
      <p:pic>
        <p:nvPicPr>
          <p:cNvPr id="5" name="Picture 4" descr="Sine-Eye-link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800" y="5029200"/>
            <a:ext cx="2489200" cy="2489200"/>
          </a:xfrm>
          <a:prstGeom prst="rect">
            <a:avLst/>
          </a:prstGeom>
        </p:spPr>
      </p:pic>
      <p:pic>
        <p:nvPicPr>
          <p:cNvPr id="7" name="Picture 6" descr="trac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733800"/>
            <a:ext cx="2832100" cy="151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894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152400"/>
            <a:ext cx="5832475" cy="1293812"/>
          </a:xfrm>
        </p:spPr>
        <p:txBody>
          <a:bodyPr/>
          <a:lstStyle/>
          <a:p>
            <a:r>
              <a:rPr lang="en-US" dirty="0" smtClean="0"/>
              <a:t>The image</a:t>
            </a:r>
            <a:endParaRPr lang="en-US" dirty="0"/>
          </a:p>
        </p:txBody>
      </p:sp>
      <p:pic>
        <p:nvPicPr>
          <p:cNvPr id="13" name="Picture 12" descr="kuv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1055"/>
            <a:ext cx="6858000" cy="6811346"/>
          </a:xfrm>
          <a:prstGeom prst="rect">
            <a:avLst/>
          </a:prstGeom>
        </p:spPr>
      </p:pic>
      <p:pic>
        <p:nvPicPr>
          <p:cNvPr id="14" name="Picture 13" descr="kuvaa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0120"/>
            <a:ext cx="6870192" cy="6823456"/>
          </a:xfrm>
          <a:prstGeom prst="rect">
            <a:avLst/>
          </a:prstGeom>
        </p:spPr>
      </p:pic>
      <p:pic>
        <p:nvPicPr>
          <p:cNvPr id="16" name="Picture 15" descr="kuvaal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42" y="960120"/>
            <a:ext cx="6870192" cy="682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124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kuva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6096000" cy="6096000"/>
          </a:xfrm>
          <a:prstGeom prst="rect">
            <a:avLst/>
          </a:prstGeom>
        </p:spPr>
      </p:pic>
      <p:pic>
        <p:nvPicPr>
          <p:cNvPr id="8" name="Picture 7" descr="kuva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6096000" cy="6096000"/>
          </a:xfrm>
          <a:prstGeom prst="rect">
            <a:avLst/>
          </a:prstGeom>
        </p:spPr>
      </p:pic>
      <p:pic>
        <p:nvPicPr>
          <p:cNvPr id="9" name="Picture 8" descr="kuva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6096000" cy="6096000"/>
          </a:xfrm>
          <a:prstGeom prst="rect">
            <a:avLst/>
          </a:prstGeom>
        </p:spPr>
      </p:pic>
      <p:pic>
        <p:nvPicPr>
          <p:cNvPr id="10" name="Picture 9" descr="kuva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6096000" cy="6096000"/>
          </a:xfrm>
          <a:prstGeom prst="rect">
            <a:avLst/>
          </a:prstGeom>
        </p:spPr>
      </p:pic>
      <p:pic>
        <p:nvPicPr>
          <p:cNvPr id="11" name="Picture 10" descr="kuva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6096000" cy="6096000"/>
          </a:xfrm>
          <a:prstGeom prst="rect">
            <a:avLst/>
          </a:prstGeom>
        </p:spPr>
      </p:pic>
      <p:pic>
        <p:nvPicPr>
          <p:cNvPr id="12" name="Picture 11" descr="kuva6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6096000" cy="6096000"/>
          </a:xfrm>
          <a:prstGeom prst="rect">
            <a:avLst/>
          </a:prstGeom>
        </p:spPr>
      </p:pic>
      <p:pic>
        <p:nvPicPr>
          <p:cNvPr id="13" name="Picture 12" descr="kuva7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6096000" cy="6096000"/>
          </a:xfrm>
          <a:prstGeom prst="rect">
            <a:avLst/>
          </a:prstGeom>
        </p:spPr>
      </p:pic>
      <p:pic>
        <p:nvPicPr>
          <p:cNvPr id="14" name="Picture 13" descr="kuva8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6096000" cy="6096000"/>
          </a:xfrm>
          <a:prstGeom prst="rect">
            <a:avLst/>
          </a:prstGeom>
        </p:spPr>
      </p:pic>
      <p:pic>
        <p:nvPicPr>
          <p:cNvPr id="15" name="Picture 14" descr="kuva9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6096000" cy="6096000"/>
          </a:xfrm>
          <a:prstGeom prst="rect">
            <a:avLst/>
          </a:prstGeom>
        </p:spPr>
      </p:pic>
      <p:pic>
        <p:nvPicPr>
          <p:cNvPr id="16" name="Picture 15" descr="kuva10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6096000" cy="6096000"/>
          </a:xfrm>
          <a:prstGeom prst="rect">
            <a:avLst/>
          </a:prstGeom>
        </p:spPr>
      </p:pic>
      <p:pic>
        <p:nvPicPr>
          <p:cNvPr id="17" name="Picture 16" descr="kuva11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6096000" cy="6096000"/>
          </a:xfrm>
          <a:prstGeom prst="rect">
            <a:avLst/>
          </a:prstGeom>
        </p:spPr>
      </p:pic>
      <p:pic>
        <p:nvPicPr>
          <p:cNvPr id="18" name="Picture 17" descr="kuva12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6096000" cy="6096000"/>
          </a:xfrm>
          <a:prstGeom prst="rect">
            <a:avLst/>
          </a:prstGeom>
        </p:spPr>
      </p:pic>
      <p:pic>
        <p:nvPicPr>
          <p:cNvPr id="19" name="Picture 18" descr="kuva13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6096000" cy="6096000"/>
          </a:xfrm>
          <a:prstGeom prst="rect">
            <a:avLst/>
          </a:prstGeom>
        </p:spPr>
      </p:pic>
      <p:pic>
        <p:nvPicPr>
          <p:cNvPr id="20" name="Picture 19" descr="kuva14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6096000" cy="6096000"/>
          </a:xfrm>
          <a:prstGeom prst="rect">
            <a:avLst/>
          </a:prstGeom>
        </p:spPr>
      </p:pic>
      <p:pic>
        <p:nvPicPr>
          <p:cNvPr id="21" name="Picture 20" descr="kuva15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6096000" cy="6096000"/>
          </a:xfrm>
          <a:prstGeom prst="rect">
            <a:avLst/>
          </a:prstGeom>
        </p:spPr>
      </p:pic>
      <p:pic>
        <p:nvPicPr>
          <p:cNvPr id="22" name="Picture 21" descr="kuva16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6096000" cy="6096000"/>
          </a:xfrm>
          <a:prstGeom prst="rect">
            <a:avLst/>
          </a:prstGeom>
        </p:spPr>
      </p:pic>
      <p:pic>
        <p:nvPicPr>
          <p:cNvPr id="23" name="Picture 22" descr="kuva17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6096000" cy="6096000"/>
          </a:xfrm>
          <a:prstGeom prst="rect">
            <a:avLst/>
          </a:prstGeom>
        </p:spPr>
      </p:pic>
      <p:pic>
        <p:nvPicPr>
          <p:cNvPr id="24" name="Picture 23" descr="kuva18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6096000" cy="6096000"/>
          </a:xfrm>
          <a:prstGeom prst="rect">
            <a:avLst/>
          </a:prstGeom>
        </p:spPr>
      </p:pic>
      <p:pic>
        <p:nvPicPr>
          <p:cNvPr id="25" name="Picture 24" descr="kuva19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6096000" cy="6096000"/>
          </a:xfrm>
          <a:prstGeom prst="rect">
            <a:avLst/>
          </a:prstGeom>
        </p:spPr>
      </p:pic>
      <p:pic>
        <p:nvPicPr>
          <p:cNvPr id="26" name="Picture 25" descr="kuva20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6096000" cy="6096000"/>
          </a:xfrm>
          <a:prstGeom prst="rect">
            <a:avLst/>
          </a:prstGeom>
        </p:spPr>
      </p:pic>
      <p:pic>
        <p:nvPicPr>
          <p:cNvPr id="27" name="Picture 26" descr="kuva21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6096000" cy="6096000"/>
          </a:xfrm>
          <a:prstGeom prst="rect">
            <a:avLst/>
          </a:prstGeom>
        </p:spPr>
      </p:pic>
      <p:pic>
        <p:nvPicPr>
          <p:cNvPr id="28" name="Picture 27" descr="kuva22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6096000" cy="6096000"/>
          </a:xfrm>
          <a:prstGeom prst="rect">
            <a:avLst/>
          </a:prstGeom>
        </p:spPr>
      </p:pic>
      <p:pic>
        <p:nvPicPr>
          <p:cNvPr id="29" name="Picture 28" descr="kuva23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6096000" cy="6096000"/>
          </a:xfrm>
          <a:prstGeom prst="rect">
            <a:avLst/>
          </a:prstGeom>
        </p:spPr>
      </p:pic>
      <p:pic>
        <p:nvPicPr>
          <p:cNvPr id="30" name="Picture 29" descr="kuva24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6096000" cy="6096000"/>
          </a:xfrm>
          <a:prstGeom prst="rect">
            <a:avLst/>
          </a:prstGeom>
        </p:spPr>
      </p:pic>
      <p:pic>
        <p:nvPicPr>
          <p:cNvPr id="31" name="Picture 30" descr="kuva25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6096000" cy="6096000"/>
          </a:xfrm>
          <a:prstGeom prst="rect">
            <a:avLst/>
          </a:prstGeom>
        </p:spPr>
      </p:pic>
      <p:pic>
        <p:nvPicPr>
          <p:cNvPr id="32" name="Picture 31" descr="kuva26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6096000" cy="6096000"/>
          </a:xfrm>
          <a:prstGeom prst="rect">
            <a:avLst/>
          </a:prstGeom>
        </p:spPr>
      </p:pic>
      <p:pic>
        <p:nvPicPr>
          <p:cNvPr id="33" name="Picture 32" descr="kuva27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6096000" cy="6096000"/>
          </a:xfrm>
          <a:prstGeom prst="rect">
            <a:avLst/>
          </a:prstGeom>
        </p:spPr>
      </p:pic>
      <p:pic>
        <p:nvPicPr>
          <p:cNvPr id="34" name="Picture 33" descr="kuva28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6096000" cy="6096000"/>
          </a:xfrm>
          <a:prstGeom prst="rect">
            <a:avLst/>
          </a:prstGeom>
        </p:spPr>
      </p:pic>
      <p:pic>
        <p:nvPicPr>
          <p:cNvPr id="35" name="Picture 34" descr="kuva29.pn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6096000" cy="6096000"/>
          </a:xfrm>
          <a:prstGeom prst="rect">
            <a:avLst/>
          </a:prstGeom>
        </p:spPr>
      </p:pic>
      <p:pic>
        <p:nvPicPr>
          <p:cNvPr id="36" name="Picture 35" descr="kuva30.pn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6096000" cy="6096000"/>
          </a:xfrm>
          <a:prstGeom prst="rect">
            <a:avLst/>
          </a:prstGeom>
        </p:spPr>
      </p:pic>
      <p:pic>
        <p:nvPicPr>
          <p:cNvPr id="37" name="Picture 36" descr="kuva31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6096000" cy="6096000"/>
          </a:xfrm>
          <a:prstGeom prst="rect">
            <a:avLst/>
          </a:prstGeom>
        </p:spPr>
      </p:pic>
      <p:pic>
        <p:nvPicPr>
          <p:cNvPr id="38" name="Picture 37" descr="kuva32.pn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6096000" cy="6096000"/>
          </a:xfrm>
          <a:prstGeom prst="rect">
            <a:avLst/>
          </a:prstGeom>
        </p:spPr>
      </p:pic>
      <p:pic>
        <p:nvPicPr>
          <p:cNvPr id="39" name="Picture 38" descr="kuva33.pn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6096000" cy="6096000"/>
          </a:xfrm>
          <a:prstGeom prst="rect">
            <a:avLst/>
          </a:prstGeom>
        </p:spPr>
      </p:pic>
      <p:pic>
        <p:nvPicPr>
          <p:cNvPr id="40" name="Picture 39" descr="kuva34.png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6096000" cy="6096000"/>
          </a:xfrm>
          <a:prstGeom prst="rect">
            <a:avLst/>
          </a:prstGeom>
        </p:spPr>
      </p:pic>
      <p:pic>
        <p:nvPicPr>
          <p:cNvPr id="41" name="Picture 40" descr="kuva35.pn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6096000" cy="6096000"/>
          </a:xfrm>
          <a:prstGeom prst="rect">
            <a:avLst/>
          </a:prstGeom>
        </p:spPr>
      </p:pic>
      <p:pic>
        <p:nvPicPr>
          <p:cNvPr id="42" name="Picture 41" descr="kuva36.png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6096000" cy="6096000"/>
          </a:xfrm>
          <a:prstGeom prst="rect">
            <a:avLst/>
          </a:prstGeom>
        </p:spPr>
      </p:pic>
      <p:pic>
        <p:nvPicPr>
          <p:cNvPr id="43" name="Picture 42" descr="kuva37.png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6096000" cy="6096000"/>
          </a:xfrm>
          <a:prstGeom prst="rect">
            <a:avLst/>
          </a:prstGeom>
        </p:spPr>
      </p:pic>
      <p:pic>
        <p:nvPicPr>
          <p:cNvPr id="44" name="Picture 43" descr="kuva38.png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6096000" cy="6096000"/>
          </a:xfrm>
          <a:prstGeom prst="rect">
            <a:avLst/>
          </a:prstGeom>
        </p:spPr>
      </p:pic>
      <p:pic>
        <p:nvPicPr>
          <p:cNvPr id="45" name="Picture 44" descr="kuva39.pn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6096000" cy="6096000"/>
          </a:xfrm>
          <a:prstGeom prst="rect">
            <a:avLst/>
          </a:prstGeom>
        </p:spPr>
      </p:pic>
      <p:pic>
        <p:nvPicPr>
          <p:cNvPr id="46" name="Picture 45" descr="kuva40.png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6096000" cy="6096000"/>
          </a:xfrm>
          <a:prstGeom prst="rect">
            <a:avLst/>
          </a:prstGeom>
        </p:spPr>
      </p:pic>
      <p:pic>
        <p:nvPicPr>
          <p:cNvPr id="47" name="Picture 46" descr="kuva100.png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6096000" cy="6096000"/>
          </a:xfrm>
          <a:prstGeom prst="rect">
            <a:avLst/>
          </a:prstGeom>
        </p:spPr>
      </p:pic>
      <p:pic>
        <p:nvPicPr>
          <p:cNvPr id="48" name="Picture 47" descr="kuva200.png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6096000" cy="6096000"/>
          </a:xfrm>
          <a:prstGeom prst="rect">
            <a:avLst/>
          </a:prstGeom>
        </p:spPr>
      </p:pic>
      <p:pic>
        <p:nvPicPr>
          <p:cNvPr id="49" name="Picture 48" descr="kuva476.png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963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5832475" cy="1293812"/>
          </a:xfrm>
        </p:spPr>
        <p:txBody>
          <a:bodyPr/>
          <a:lstStyle/>
          <a:p>
            <a:r>
              <a:rPr lang="en-US" dirty="0" smtClean="0"/>
              <a:t>Exponential QQ-plot with confidence band</a:t>
            </a:r>
            <a:endParaRPr lang="en-US" dirty="0"/>
          </a:p>
        </p:txBody>
      </p:sp>
      <p:pic>
        <p:nvPicPr>
          <p:cNvPr id="5" name="Picture 4" descr="eqfci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57400"/>
            <a:ext cx="5715000" cy="72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470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Nose-bleed pictures</a:t>
            </a:r>
            <a:endParaRPr lang="en-US" dirty="0"/>
          </a:p>
        </p:txBody>
      </p:sp>
      <p:pic>
        <p:nvPicPr>
          <p:cNvPr id="4" name="Content Placeholder 3" descr="Rplot005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32" r="-12632"/>
          <a:stretch>
            <a:fillRect/>
          </a:stretch>
        </p:blipFill>
        <p:spPr>
          <a:xfrm>
            <a:off x="-294596" y="1752600"/>
            <a:ext cx="7540654" cy="6019800"/>
          </a:xfrm>
        </p:spPr>
      </p:pic>
    </p:spTree>
    <p:extLst>
      <p:ext uri="{BB962C8B-B14F-4D97-AF65-F5344CB8AC3E}">
        <p14:creationId xmlns:p14="http://schemas.microsoft.com/office/powerpoint/2010/main" val="3988107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Watching a picture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Eye </a:t>
            </a:r>
            <a:r>
              <a:rPr lang="en-US" dirty="0"/>
              <a:t>movement consists of </a:t>
            </a:r>
            <a:endParaRPr lang="en-US" dirty="0" smtClean="0"/>
          </a:p>
          <a:p>
            <a:r>
              <a:rPr lang="en-US" i="1" dirty="0"/>
              <a:t>f</a:t>
            </a:r>
            <a:r>
              <a:rPr lang="en-US" i="1" dirty="0" smtClean="0"/>
              <a:t>ixations</a:t>
            </a:r>
            <a:r>
              <a:rPr lang="en-US" dirty="0" smtClean="0"/>
              <a:t>–stops </a:t>
            </a:r>
            <a:r>
              <a:rPr lang="en-US" dirty="0"/>
              <a:t>of the </a:t>
            </a:r>
            <a:r>
              <a:rPr lang="en-US" dirty="0" smtClean="0"/>
              <a:t>gaze</a:t>
            </a:r>
          </a:p>
          <a:p>
            <a:r>
              <a:rPr lang="en-US" i="1" dirty="0" smtClean="0"/>
              <a:t>saccades–</a:t>
            </a:r>
            <a:r>
              <a:rPr lang="en-US" dirty="0" smtClean="0"/>
              <a:t>jumps </a:t>
            </a:r>
            <a:r>
              <a:rPr lang="en-US" dirty="0"/>
              <a:t>from one fixation to </a:t>
            </a:r>
            <a:r>
              <a:rPr lang="en-US" dirty="0" smtClean="0"/>
              <a:t>another</a:t>
            </a:r>
          </a:p>
          <a:p>
            <a:r>
              <a:rPr lang="en-US" dirty="0" smtClean="0"/>
              <a:t>Saccades are extremely fast, and once started cannot be interrupted</a:t>
            </a:r>
          </a:p>
          <a:p>
            <a:r>
              <a:rPr lang="en-US" dirty="0" smtClean="0"/>
              <a:t>Questions of interest:</a:t>
            </a:r>
          </a:p>
          <a:p>
            <a:r>
              <a:rPr lang="en-US" dirty="0" smtClean="0"/>
              <a:t>Difference between experienced art viewers and novices</a:t>
            </a:r>
          </a:p>
          <a:p>
            <a:r>
              <a:rPr lang="en-US" dirty="0" smtClean="0"/>
              <a:t>Difference between </a:t>
            </a:r>
            <a:r>
              <a:rPr lang="en-US" dirty="0" smtClean="0"/>
              <a:t>pictures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72506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Comparing fixation durations for experienced viewers and novices </a:t>
            </a:r>
            <a:endParaRPr lang="en-US" dirty="0"/>
          </a:p>
        </p:txBody>
      </p:sp>
      <p:pic>
        <p:nvPicPr>
          <p:cNvPr id="4" name="Picture 3" descr="shiftduration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9400"/>
            <a:ext cx="6858000" cy="4524194"/>
          </a:xfrm>
          <a:prstGeom prst="rect">
            <a:avLst/>
          </a:prstGeom>
        </p:spPr>
      </p:pic>
      <p:pic>
        <p:nvPicPr>
          <p:cNvPr id="5" name="Picture 4" descr="shift+lin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6352"/>
            <a:ext cx="6880606" cy="453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803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Comparing viewing of two pictures</a:t>
            </a:r>
            <a:endParaRPr lang="en-US" dirty="0"/>
          </a:p>
        </p:txBody>
      </p:sp>
      <p:pic>
        <p:nvPicPr>
          <p:cNvPr id="4" name="Picture 3" descr="P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3800"/>
            <a:ext cx="3429000" cy="2571750"/>
          </a:xfrm>
          <a:prstGeom prst="rect">
            <a:avLst/>
          </a:prstGeom>
        </p:spPr>
      </p:pic>
      <p:pic>
        <p:nvPicPr>
          <p:cNvPr id="6" name="Picture 5" descr="P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657600"/>
            <a:ext cx="3556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664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Shiftplots</a:t>
            </a:r>
            <a:r>
              <a:rPr lang="en-US" dirty="0" smtClean="0"/>
              <a:t> for </a:t>
            </a:r>
            <a:br>
              <a:rPr lang="en-US" dirty="0" smtClean="0"/>
            </a:br>
            <a:r>
              <a:rPr lang="en-US" dirty="0" smtClean="0"/>
              <a:t>fixation durations</a:t>
            </a:r>
            <a:endParaRPr lang="en-US" dirty="0"/>
          </a:p>
        </p:txBody>
      </p:sp>
      <p:pic>
        <p:nvPicPr>
          <p:cNvPr id="4" name="Content Placeholder 3" descr="MonetKolifixdur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30" r="-15230"/>
          <a:stretch>
            <a:fillRect/>
          </a:stretch>
        </p:blipFill>
        <p:spPr>
          <a:xfrm>
            <a:off x="0" y="2133600"/>
            <a:ext cx="6857999" cy="5474827"/>
          </a:xfrm>
        </p:spPr>
      </p:pic>
    </p:spTree>
    <p:extLst>
      <p:ext uri="{BB962C8B-B14F-4D97-AF65-F5344CB8AC3E}">
        <p14:creationId xmlns:p14="http://schemas.microsoft.com/office/powerpoint/2010/main" val="3442834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 45° line?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Theoretical Q-Q-plot is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What if F = G?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8535574"/>
              </p:ext>
            </p:extLst>
          </p:nvPr>
        </p:nvGraphicFramePr>
        <p:xfrm>
          <a:off x="990600" y="2895600"/>
          <a:ext cx="41021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Equation" r:id="rId3" imgW="4102100" imgH="406400" progId="Equation.DSMT4">
                  <p:embed/>
                </p:oleObj>
              </mc:Choice>
              <mc:Fallback>
                <p:oleObj name="Equation" r:id="rId3" imgW="4102100" imgH="40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90600" y="2895600"/>
                        <a:ext cx="41021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3049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Climate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763" y="2244724"/>
            <a:ext cx="5832475" cy="5146675"/>
          </a:xfrm>
        </p:spPr>
        <p:txBody>
          <a:bodyPr/>
          <a:lstStyle/>
          <a:p>
            <a:r>
              <a:rPr lang="en-US" dirty="0" smtClean="0"/>
              <a:t>The weather aspect of climate:</a:t>
            </a:r>
          </a:p>
          <a:p>
            <a:r>
              <a:rPr lang="en-US" dirty="0" smtClean="0"/>
              <a:t>Climate is the distribution of weather</a:t>
            </a:r>
          </a:p>
          <a:p>
            <a:r>
              <a:rPr lang="en-US" dirty="0" smtClean="0"/>
              <a:t>Weather is a draw from this distribution</a:t>
            </a:r>
          </a:p>
          <a:p>
            <a:r>
              <a:rPr lang="en-US" dirty="0" smtClean="0"/>
              <a:t>Thus climate covers extremes, means, variability, </a:t>
            </a:r>
            <a:r>
              <a:rPr lang="en-US" dirty="0" err="1" smtClean="0"/>
              <a:t>skewness</a:t>
            </a:r>
            <a:r>
              <a:rPr lang="en-US" dirty="0" smtClean="0"/>
              <a:t> etc. of weather</a:t>
            </a:r>
          </a:p>
          <a:p>
            <a:r>
              <a:rPr lang="en-US" dirty="0" smtClean="0"/>
              <a:t>The distribution is changing over time: climate change means a changing distribution</a:t>
            </a:r>
          </a:p>
        </p:txBody>
      </p:sp>
    </p:spTree>
    <p:extLst>
      <p:ext uri="{BB962C8B-B14F-4D97-AF65-F5344CB8AC3E}">
        <p14:creationId xmlns:p14="http://schemas.microsoft.com/office/powerpoint/2010/main" val="98932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and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Five major global annual mean temperature data sets</a:t>
            </a:r>
          </a:p>
          <a:p>
            <a:r>
              <a:rPr lang="en-US" dirty="0" smtClean="0"/>
              <a:t>Differ on how they compute average, how they deal with missing data etc.</a:t>
            </a:r>
          </a:p>
          <a:p>
            <a:r>
              <a:rPr lang="en-US" dirty="0" smtClean="0"/>
              <a:t>CMIP5 has 45 different climate models. Historical runs in 38 of them, projections for 4 different scenarios for 2000-2100.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532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5832475" cy="1293812"/>
          </a:xfrm>
        </p:spPr>
        <p:txBody>
          <a:bodyPr/>
          <a:lstStyle/>
          <a:p>
            <a:r>
              <a:rPr lang="en-US" dirty="0" smtClean="0"/>
              <a:t>Climate models </a:t>
            </a:r>
            <a:br>
              <a:rPr lang="en-US" dirty="0" smtClean="0"/>
            </a:br>
            <a:r>
              <a:rPr lang="en-US" dirty="0" smtClean="0"/>
              <a:t>and data</a:t>
            </a:r>
            <a:endParaRPr lang="en-US" dirty="0"/>
          </a:p>
        </p:txBody>
      </p:sp>
      <p:pic>
        <p:nvPicPr>
          <p:cNvPr id="4" name="Picture 3" descr="Fig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4267200"/>
            <a:ext cx="6858000" cy="3628173"/>
          </a:xfrm>
          <a:prstGeom prst="rect">
            <a:avLst/>
          </a:prstGeom>
        </p:spPr>
      </p:pic>
      <p:pic>
        <p:nvPicPr>
          <p:cNvPr id="5" name="Picture 4" descr="Fig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990600"/>
            <a:ext cx="6858000" cy="362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400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Q-Q-plots</a:t>
            </a:r>
            <a:endParaRPr lang="en-US" dirty="0"/>
          </a:p>
        </p:txBody>
      </p:sp>
      <p:pic>
        <p:nvPicPr>
          <p:cNvPr id="4" name="Content Placeholder 3" descr="Fig4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449" b="-25449"/>
          <a:stretch>
            <a:fillRect/>
          </a:stretch>
        </p:blipFill>
        <p:spPr>
          <a:xfrm>
            <a:off x="76199" y="1896211"/>
            <a:ext cx="6781801" cy="5413996"/>
          </a:xfrm>
        </p:spPr>
      </p:pic>
    </p:spTree>
    <p:extLst>
      <p:ext uri="{BB962C8B-B14F-4D97-AF65-F5344CB8AC3E}">
        <p14:creationId xmlns:p14="http://schemas.microsoft.com/office/powerpoint/2010/main" val="4222851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how can we do this when climate changes?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</a:t>
            </a:r>
            <a:r>
              <a:rPr lang="en-US" dirty="0" err="1" smtClean="0"/>
              <a:t>X</a:t>
            </a:r>
            <a:r>
              <a:rPr lang="en-US" baseline="-25000" dirty="0" err="1" smtClean="0"/>
              <a:t>i</a:t>
            </a:r>
            <a:r>
              <a:rPr lang="en-US" dirty="0" err="1" smtClean="0"/>
              <a:t>~F</a:t>
            </a:r>
            <a:r>
              <a:rPr lang="en-US" baseline="-25000" dirty="0" err="1" smtClean="0"/>
              <a:t>i</a:t>
            </a:r>
            <a:r>
              <a:rPr lang="en-US" dirty="0"/>
              <a:t> </a:t>
            </a:r>
            <a:r>
              <a:rPr lang="en-US" dirty="0" smtClean="0"/>
              <a:t>what can we say about the </a:t>
            </a:r>
            <a:r>
              <a:rPr lang="en-US" dirty="0" err="1" smtClean="0"/>
              <a:t>edf</a:t>
            </a:r>
            <a:r>
              <a:rPr lang="en-US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30619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763" y="76200"/>
            <a:ext cx="5832475" cy="1293812"/>
          </a:xfrm>
        </p:spPr>
        <p:txBody>
          <a:bodyPr/>
          <a:lstStyle/>
          <a:p>
            <a:r>
              <a:rPr lang="en-US" dirty="0" smtClean="0"/>
              <a:t>Running value</a:t>
            </a:r>
            <a:br>
              <a:rPr lang="en-US" dirty="0" smtClean="0"/>
            </a:br>
            <a:r>
              <a:rPr lang="en-US" dirty="0" smtClean="0"/>
              <a:t> of the KS-statistic</a:t>
            </a:r>
            <a:endParaRPr lang="en-US" dirty="0"/>
          </a:p>
        </p:txBody>
      </p:sp>
      <p:pic>
        <p:nvPicPr>
          <p:cNvPr id="4" name="Content Placeholder 3" descr="Fig5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449" b="-25449"/>
          <a:stretch>
            <a:fillRect/>
          </a:stretch>
        </p:blipFill>
        <p:spPr>
          <a:xfrm>
            <a:off x="0" y="76200"/>
            <a:ext cx="6876415" cy="5489541"/>
          </a:xfrm>
        </p:spPr>
      </p:pic>
      <p:pic>
        <p:nvPicPr>
          <p:cNvPr id="5" name="Picture 4" descr="Fig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6627"/>
            <a:ext cx="6858000" cy="362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74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sentation">
  <a:themeElements>
    <a:clrScheme name="Office Theme 8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FFFFFF"/>
      </a:accent1>
      <a:accent2>
        <a:srgbClr val="00AE00"/>
      </a:accent2>
      <a:accent3>
        <a:srgbClr val="FFFFFF"/>
      </a:accent3>
      <a:accent4>
        <a:srgbClr val="000000"/>
      </a:accent4>
      <a:accent5>
        <a:srgbClr val="FFFFFF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 Theme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919191"/>
        </a:lt2>
        <a:accent1>
          <a:srgbClr val="FFFFFF"/>
        </a:accent1>
        <a:accent2>
          <a:srgbClr val="00AE00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009D00"/>
        </a:accent6>
        <a:hlink>
          <a:srgbClr val="FC0128"/>
        </a:hlink>
        <a:folHlink>
          <a:srgbClr val="CEC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Presentation.potx</Template>
  <TotalTime>7830</TotalTime>
  <Words>585</Words>
  <Application>Microsoft Macintosh PowerPoint</Application>
  <PresentationFormat>Custom</PresentationFormat>
  <Paragraphs>93</Paragraphs>
  <Slides>24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Presentation</vt:lpstr>
      <vt:lpstr>Equation</vt:lpstr>
      <vt:lpstr>MathType 6.0 Equation</vt:lpstr>
      <vt:lpstr>Kolmogorov distribution</vt:lpstr>
      <vt:lpstr>Exponential QQ-plot with confidence band</vt:lpstr>
      <vt:lpstr>Why a 45° line?</vt:lpstr>
      <vt:lpstr>Climate</vt:lpstr>
      <vt:lpstr>Data and models</vt:lpstr>
      <vt:lpstr>Climate models  and data</vt:lpstr>
      <vt:lpstr>Q-Q-plots</vt:lpstr>
      <vt:lpstr>But how can we do this when climate changes?</vt:lpstr>
      <vt:lpstr>Running value  of the KS-statistic</vt:lpstr>
      <vt:lpstr>The warming “hiatus”</vt:lpstr>
      <vt:lpstr>Do climate models reproduce recent data?</vt:lpstr>
      <vt:lpstr>Q-Q-plot  for  recent data</vt:lpstr>
      <vt:lpstr>More about  the Q-Q-plot</vt:lpstr>
      <vt:lpstr>Location-scale models</vt:lpstr>
      <vt:lpstr>Residual from Q-Q-plot</vt:lpstr>
      <vt:lpstr>Back to climate change</vt:lpstr>
      <vt:lpstr>Looking at pictures</vt:lpstr>
      <vt:lpstr>The image</vt:lpstr>
      <vt:lpstr>PowerPoint Presentation</vt:lpstr>
      <vt:lpstr>Nose-bleed pictures</vt:lpstr>
      <vt:lpstr>Watching a picture</vt:lpstr>
      <vt:lpstr>Comparing fixation durations for experienced viewers and novices </vt:lpstr>
      <vt:lpstr>Comparing viewing of two pictures</vt:lpstr>
      <vt:lpstr>Shiftplots for  fixation durations</vt:lpstr>
    </vt:vector>
  </TitlesOfParts>
  <Company>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Peter Guttorp</dc:creator>
  <cp:lastModifiedBy>Peter Guttorp</cp:lastModifiedBy>
  <cp:revision>30</cp:revision>
  <dcterms:created xsi:type="dcterms:W3CDTF">2011-04-11T15:49:51Z</dcterms:created>
  <dcterms:modified xsi:type="dcterms:W3CDTF">2016-01-13T21:39:15Z</dcterms:modified>
</cp:coreProperties>
</file>