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mpg" ContentType="video/unknown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3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4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2"/>
  </p:notesMasterIdLst>
  <p:sldIdLst>
    <p:sldId id="258" r:id="rId2"/>
    <p:sldId id="260" r:id="rId3"/>
    <p:sldId id="265" r:id="rId4"/>
    <p:sldId id="262" r:id="rId5"/>
    <p:sldId id="257" r:id="rId6"/>
    <p:sldId id="268" r:id="rId7"/>
    <p:sldId id="269" r:id="rId8"/>
    <p:sldId id="270" r:id="rId9"/>
    <p:sldId id="259" r:id="rId10"/>
    <p:sldId id="261" r:id="rId11"/>
    <p:sldId id="263" r:id="rId12"/>
    <p:sldId id="264" r:id="rId13"/>
    <p:sldId id="266" r:id="rId14"/>
    <p:sldId id="267" r:id="rId15"/>
    <p:sldId id="276" r:id="rId16"/>
    <p:sldId id="271" r:id="rId17"/>
    <p:sldId id="275" r:id="rId18"/>
    <p:sldId id="272" r:id="rId19"/>
    <p:sldId id="273" r:id="rId20"/>
    <p:sldId id="274" r:id="rId21"/>
  </p:sldIdLst>
  <p:sldSz cx="6858000" cy="7772400"/>
  <p:notesSz cx="6858000" cy="7772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02" autoAdjust="0"/>
    <p:restoredTop sz="90998" autoAdjust="0"/>
  </p:normalViewPr>
  <p:slideViewPr>
    <p:cSldViewPr>
      <p:cViewPr>
        <p:scale>
          <a:sx n="60" d="100"/>
          <a:sy n="60" d="100"/>
        </p:scale>
        <p:origin x="-2448" y="-1424"/>
      </p:cViewPr>
      <p:guideLst>
        <p:guide orient="horz" pos="2448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18E97-0C3E-6046-9A41-239132011974}" type="datetimeFigureOut">
              <a:rPr lang="en-US" smtClean="0"/>
              <a:t>1/21/16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582613"/>
            <a:ext cx="257175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692525"/>
            <a:ext cx="548640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7381875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136F9-361D-8B40-9614-18BAF357A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6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histogram (fixed starting points)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36F9-361D-8B40-9614-18BAF357A7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3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happens as we change 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36F9-361D-8B40-9614-18BAF357A7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62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m getting large with n </a:t>
            </a:r>
            <a:r>
              <a:rPr lang="en-US" smtClean="0"/>
              <a:t>and m log</a:t>
            </a:r>
            <a:r>
              <a:rPr lang="en-US" dirty="0" smtClean="0"/>
              <a:t>(n)/n</a:t>
            </a:r>
            <a:r>
              <a:rPr lang="en-US" baseline="0" dirty="0" smtClean="0"/>
              <a:t> getting small.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36F9-361D-8B40-9614-18BAF357A7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56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36F9-361D-8B40-9614-18BAF357A7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0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414588"/>
            <a:ext cx="5829300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403725"/>
            <a:ext cx="480060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87913" y="690563"/>
            <a:ext cx="1457325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763" y="690563"/>
            <a:ext cx="4222750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994275"/>
            <a:ext cx="5829300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294063"/>
            <a:ext cx="5829300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763" y="2244725"/>
            <a:ext cx="2840037" cy="465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244725"/>
            <a:ext cx="2840038" cy="465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11150"/>
            <a:ext cx="61722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739900"/>
            <a:ext cx="3030538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465388"/>
            <a:ext cx="3030538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1739900"/>
            <a:ext cx="30305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465388"/>
            <a:ext cx="3030537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9563"/>
            <a:ext cx="2255838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09563"/>
            <a:ext cx="3833812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627188"/>
            <a:ext cx="2255838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5440363"/>
            <a:ext cx="4114800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693738"/>
            <a:ext cx="4114800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6083300"/>
            <a:ext cx="4114800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2763" y="690563"/>
            <a:ext cx="5832475" cy="1293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1294" tIns="39656" rIns="81294" bIns="396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2244725"/>
            <a:ext cx="5832475" cy="4656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1294" tIns="39656" rIns="81294" bIns="39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55625" y="0"/>
            <a:ext cx="8223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+mj-lt"/>
          <a:ea typeface="+mj-ea"/>
          <a:cs typeface="+mj-cs"/>
        </a:defRPr>
      </a:lvl1pPr>
      <a:lvl2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2pPr>
      <a:lvl3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3pPr>
      <a:lvl4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4pPr>
      <a:lvl5pPr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5pPr>
      <a:lvl6pPr marL="4572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6pPr>
      <a:lvl7pPr marL="9144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7pPr>
      <a:lvl8pPr marL="13716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8pPr>
      <a:lvl9pPr marL="1828800" algn="ctr" defTabSz="798513" rtl="0" eaLnBrk="1" fontAlgn="base" hangingPunct="1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9pPr>
    </p:titleStyle>
    <p:bodyStyle>
      <a:lvl1pPr algn="l" defTabSz="798513" rtl="0" eaLnBrk="1" fontAlgn="base" hangingPunct="1">
        <a:spcBef>
          <a:spcPct val="20000"/>
        </a:spcBef>
        <a:spcAft>
          <a:spcPct val="0"/>
        </a:spcAft>
        <a:defRPr sz="2700" b="1">
          <a:solidFill>
            <a:schemeClr val="tx1"/>
          </a:solidFill>
          <a:latin typeface="+mn-lt"/>
          <a:ea typeface="+mn-ea"/>
          <a:cs typeface="+mn-cs"/>
        </a:defRPr>
      </a:lvl1pPr>
      <a:lvl2pPr marL="427038" indent="15875" algn="l" defTabSz="798513" rtl="0" eaLnBrk="1" fontAlgn="base" hangingPunct="1">
        <a:spcBef>
          <a:spcPct val="20000"/>
        </a:spcBef>
        <a:spcAft>
          <a:spcPct val="0"/>
        </a:spcAft>
        <a:defRPr sz="2500" b="1">
          <a:solidFill>
            <a:schemeClr val="tx1"/>
          </a:solidFill>
          <a:latin typeface="+mn-lt"/>
          <a:ea typeface="ＭＳ Ｐゴシック" charset="-128"/>
        </a:defRPr>
      </a:lvl2pPr>
      <a:lvl3pPr marL="782638" indent="15875" algn="l" defTabSz="798513" rtl="0" eaLnBrk="1" fontAlgn="base" hangingPunct="1">
        <a:spcBef>
          <a:spcPct val="20000"/>
        </a:spcBef>
        <a:spcAft>
          <a:spcPct val="0"/>
        </a:spcAft>
        <a:defRPr sz="2100" b="1">
          <a:solidFill>
            <a:schemeClr val="tx1"/>
          </a:solidFill>
          <a:latin typeface="+mn-lt"/>
          <a:ea typeface="ＭＳ Ｐゴシック" charset="-128"/>
        </a:defRPr>
      </a:lvl3pPr>
      <a:lvl4pPr marL="1209675" indent="-9525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4pPr>
      <a:lvl5pPr marL="16383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5pPr>
      <a:lvl6pPr marL="20955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6pPr>
      <a:lvl7pPr marL="25527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7pPr>
      <a:lvl8pPr marL="30099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8pPr>
      <a:lvl9pPr marL="3467100" indent="-39688" algn="l" defTabSz="798513" rtl="0" eaLnBrk="1" fontAlgn="base" hangingPunct="1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hyperlink" Target="http://www.shodor.org/interactivate/activities/Histogra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4.emf"/><Relationship Id="rId8" Type="http://schemas.openxmlformats.org/officeDocument/2006/relationships/oleObject" Target="../embeddings/oleObject29.bin"/><Relationship Id="rId9" Type="http://schemas.openxmlformats.org/officeDocument/2006/relationships/image" Target="../media/image35.emf"/><Relationship Id="rId10" Type="http://schemas.openxmlformats.org/officeDocument/2006/relationships/oleObject" Target="../embeddings/oleObject30.bin"/><Relationship Id="rId11" Type="http://schemas.openxmlformats.org/officeDocument/2006/relationships/image" Target="../media/image3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Relationship Id="rId3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g"/><Relationship Id="rId4" Type="http://schemas.openxmlformats.org/officeDocument/2006/relationships/slideLayout" Target="../slideLayouts/slideLayout2.xml"/><Relationship Id="rId5" Type="http://schemas.openxmlformats.org/officeDocument/2006/relationships/hyperlink" Target="http://community.amstat.org/communities/all-discussions/viewattachment/?DocumentKey=ce9155ec-8f9f-40f3-92cd-0a2213f6cdf7&amp;MessageKey=6ced77de-3356-4b2f-9f73-2555cb21a716&amp;MDATE=64754756;&amp;UserKey=d2c84587-f0af-42ce-a355-e8a67cdadd85&amp;sKey=BEEB98CB948B4D76AAFDCha" TargetMode="External"/><Relationship Id="rId6" Type="http://schemas.openxmlformats.org/officeDocument/2006/relationships/oleObject" Target="../embeddings/oleObject32.bin"/><Relationship Id="rId7" Type="http://schemas.openxmlformats.org/officeDocument/2006/relationships/image" Target="../media/image45.emf"/><Relationship Id="rId8" Type="http://schemas.openxmlformats.org/officeDocument/2006/relationships/image" Target="../media/image46.png"/><Relationship Id="rId1" Type="http://schemas.openxmlformats.org/officeDocument/2006/relationships/vmlDrawing" Target="../drawings/vmlDrawing10.vml"/><Relationship Id="rId2" Type="http://schemas.microsoft.com/office/2007/relationships/media" Target="../media/media1.mp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4.e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.bin"/><Relationship Id="rId12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8.e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3.bin"/><Relationship Id="rId12" Type="http://schemas.openxmlformats.org/officeDocument/2006/relationships/image" Target="../media/image25.emf"/><Relationship Id="rId13" Type="http://schemas.openxmlformats.org/officeDocument/2006/relationships/oleObject" Target="../embeddings/oleObject24.bin"/><Relationship Id="rId14" Type="http://schemas.openxmlformats.org/officeDocument/2006/relationships/image" Target="../media/image26.emf"/><Relationship Id="rId15" Type="http://schemas.openxmlformats.org/officeDocument/2006/relationships/oleObject" Target="../embeddings/oleObject25.bin"/><Relationship Id="rId16" Type="http://schemas.openxmlformats.org/officeDocument/2006/relationships/image" Target="../media/image2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3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5832475" cy="1293812"/>
          </a:xfrm>
        </p:spPr>
        <p:txBody>
          <a:bodyPr/>
          <a:lstStyle/>
          <a:p>
            <a:r>
              <a:rPr lang="en-US" dirty="0" smtClean="0"/>
              <a:t>Histograms</a:t>
            </a:r>
            <a:endParaRPr lang="en-US" dirty="0"/>
          </a:p>
        </p:txBody>
      </p:sp>
      <p:pic>
        <p:nvPicPr>
          <p:cNvPr id="4" name="Picture 3" descr="hi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3110"/>
            <a:ext cx="6858000" cy="4999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3733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h=0.1</a:t>
            </a:r>
            <a:endParaRPr lang="en-US" sz="1800" b="1" dirty="0">
              <a:latin typeface="+mj-lt"/>
            </a:endParaRPr>
          </a:p>
        </p:txBody>
      </p:sp>
      <p:pic>
        <p:nvPicPr>
          <p:cNvPr id="6" name="Picture 5" descr="hist+def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2779776"/>
            <a:ext cx="6848856" cy="49926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4038600"/>
            <a:ext cx="7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h=0.5</a:t>
            </a:r>
            <a:endParaRPr lang="en-US" sz="18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9" name="Picture 8" descr="hist_3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9776"/>
            <a:ext cx="6848856" cy="49926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49752" y="4355068"/>
            <a:ext cx="58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8000"/>
                </a:solidFill>
                <a:latin typeface="+mj-lt"/>
              </a:rPr>
              <a:t>h</a:t>
            </a:r>
            <a:r>
              <a:rPr lang="en-US" sz="1800" b="1" dirty="0" smtClean="0">
                <a:solidFill>
                  <a:srgbClr val="008000"/>
                </a:solidFill>
                <a:latin typeface="+mj-lt"/>
              </a:rPr>
              <a:t>=3</a:t>
            </a:r>
            <a:endParaRPr lang="en-US" sz="18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1" name="Rectangle 10">
            <a:hlinkClick r:id="rId6"/>
          </p:cNvPr>
          <p:cNvSpPr/>
          <p:nvPr/>
        </p:nvSpPr>
        <p:spPr bwMode="auto">
          <a:xfrm>
            <a:off x="533400" y="1752600"/>
            <a:ext cx="152400" cy="1524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86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 of smoothing is to replace an observation at x with a smooth local kernel function    K(x) ≥ 0.</a:t>
            </a:r>
          </a:p>
          <a:p>
            <a:r>
              <a:rPr lang="en-US" dirty="0" smtClean="0"/>
              <a:t>The functions should satisfy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895362"/>
              </p:ext>
            </p:extLst>
          </p:nvPr>
        </p:nvGraphicFramePr>
        <p:xfrm>
          <a:off x="1524000" y="4572000"/>
          <a:ext cx="2667000" cy="2046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3" imgW="2400300" imgH="1841500" progId="Equation.DSMT4">
                  <p:embed/>
                </p:oleObj>
              </mc:Choice>
              <mc:Fallback>
                <p:oleObj name="Equation" r:id="rId3" imgW="2400300" imgH="184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4572000"/>
                        <a:ext cx="2667000" cy="2046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3321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Kernels</a:t>
            </a:r>
            <a:endParaRPr lang="en-US" dirty="0"/>
          </a:p>
        </p:txBody>
      </p:sp>
      <p:pic>
        <p:nvPicPr>
          <p:cNvPr id="4" name="Content Placeholder 3" descr="kernel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7" r="-4767"/>
          <a:stretch>
            <a:fillRect/>
          </a:stretch>
        </p:blipFill>
        <p:spPr>
          <a:xfrm>
            <a:off x="0" y="2133600"/>
            <a:ext cx="6928640" cy="5531220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58111"/>
              </p:ext>
            </p:extLst>
          </p:nvPr>
        </p:nvGraphicFramePr>
        <p:xfrm>
          <a:off x="1524000" y="2057400"/>
          <a:ext cx="1524000" cy="2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4" imgW="2197100" imgH="393700" progId="Equation.DSMT4">
                  <p:embed/>
                </p:oleObj>
              </mc:Choice>
              <mc:Fallback>
                <p:oleObj name="Equation" r:id="rId4" imgW="21971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0" y="2057400"/>
                        <a:ext cx="1524000" cy="2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910381"/>
              </p:ext>
            </p:extLst>
          </p:nvPr>
        </p:nvGraphicFramePr>
        <p:xfrm>
          <a:off x="4191000" y="1981200"/>
          <a:ext cx="194872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6" imgW="3302000" imgH="774700" progId="Equation.DSMT4">
                  <p:embed/>
                </p:oleObj>
              </mc:Choice>
              <mc:Fallback>
                <p:oleObj name="Equation" r:id="rId6" imgW="3302000" imgH="774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91000" y="1981200"/>
                        <a:ext cx="194872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246771"/>
              </p:ext>
            </p:extLst>
          </p:nvPr>
        </p:nvGraphicFramePr>
        <p:xfrm>
          <a:off x="1143000" y="4800600"/>
          <a:ext cx="2142836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8" imgW="2946400" imgH="419100" progId="Equation.DSMT4">
                  <p:embed/>
                </p:oleObj>
              </mc:Choice>
              <mc:Fallback>
                <p:oleObj name="Equation" r:id="rId8" imgW="29464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3000" y="4800600"/>
                        <a:ext cx="2142836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195834"/>
              </p:ext>
            </p:extLst>
          </p:nvPr>
        </p:nvGraphicFramePr>
        <p:xfrm>
          <a:off x="4267200" y="4800600"/>
          <a:ext cx="1878253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10" imgW="2882900" imgH="419100" progId="Equation.DSMT4">
                  <p:embed/>
                </p:oleObj>
              </mc:Choice>
              <mc:Fallback>
                <p:oleObj name="Equation" r:id="rId10" imgW="28829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67200" y="4800600"/>
                        <a:ext cx="1878253" cy="27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345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density estimates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360789"/>
              </p:ext>
            </p:extLst>
          </p:nvPr>
        </p:nvGraphicFramePr>
        <p:xfrm>
          <a:off x="1905000" y="2362200"/>
          <a:ext cx="2882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3" imgW="2882900" imgH="825500" progId="Equation.DSMT4">
                  <p:embed/>
                </p:oleObj>
              </mc:Choice>
              <mc:Fallback>
                <p:oleObj name="Equation" r:id="rId3" imgW="2882900" imgH="825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2362200"/>
                        <a:ext cx="28829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kernelsmooth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6858000" cy="34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7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exponential sample</a:t>
            </a:r>
            <a:endParaRPr lang="en-US" dirty="0"/>
          </a:p>
        </p:txBody>
      </p:sp>
      <p:pic>
        <p:nvPicPr>
          <p:cNvPr id="4" name="Picture 3" descr="exp.kern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1" y="1524000"/>
            <a:ext cx="7009106" cy="612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50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kernel </a:t>
            </a:r>
            <a:br>
              <a:rPr lang="en-US" dirty="0" smtClean="0"/>
            </a:br>
            <a:r>
              <a:rPr lang="en-US" dirty="0" smtClean="0"/>
              <a:t>and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is not very important (but better if it is smooth).</a:t>
            </a:r>
          </a:p>
          <a:p>
            <a:r>
              <a:rPr lang="en-US" dirty="0" smtClean="0"/>
              <a:t>Bandwidth matters a lot. Standard methods:</a:t>
            </a:r>
          </a:p>
          <a:p>
            <a:r>
              <a:rPr lang="en-US" dirty="0" smtClean="0"/>
              <a:t>(a) Based on f being Gaussian</a:t>
            </a:r>
          </a:p>
          <a:p>
            <a:r>
              <a:rPr lang="en-US" dirty="0"/>
              <a:t>h = </a:t>
            </a:r>
            <a:r>
              <a:rPr lang="en-US" dirty="0" smtClean="0"/>
              <a:t>0.9 </a:t>
            </a:r>
            <a:r>
              <a:rPr lang="en-US" dirty="0" err="1"/>
              <a:t>σ</a:t>
            </a:r>
            <a:r>
              <a:rPr lang="en-US" dirty="0"/>
              <a:t> / n</a:t>
            </a:r>
            <a:r>
              <a:rPr lang="en-US" baseline="30000" dirty="0"/>
              <a:t>1/</a:t>
            </a:r>
            <a:r>
              <a:rPr lang="en-US" baseline="30000" dirty="0" smtClean="0"/>
              <a:t>5</a:t>
            </a:r>
            <a:r>
              <a:rPr lang="en-US" dirty="0" smtClean="0"/>
              <a:t> (R default, Silverman’s rule)</a:t>
            </a:r>
            <a:endParaRPr lang="en-US" baseline="30000" dirty="0" smtClean="0"/>
          </a:p>
          <a:p>
            <a:r>
              <a:rPr lang="en-US" dirty="0" smtClean="0"/>
              <a:t>h = 1.06 </a:t>
            </a:r>
            <a:r>
              <a:rPr lang="en-US" dirty="0" err="1" smtClean="0"/>
              <a:t>σ</a:t>
            </a:r>
            <a:r>
              <a:rPr lang="en-US" dirty="0" smtClean="0"/>
              <a:t> / n</a:t>
            </a:r>
            <a:r>
              <a:rPr lang="en-US" baseline="30000" dirty="0" smtClean="0"/>
              <a:t>1/5</a:t>
            </a:r>
            <a:r>
              <a:rPr lang="en-US" dirty="0" smtClean="0"/>
              <a:t> (Scott’s rule)</a:t>
            </a:r>
          </a:p>
          <a:p>
            <a:r>
              <a:rPr lang="en-US" dirty="0" smtClean="0"/>
              <a:t>(b) Based on estimating f</a:t>
            </a:r>
            <a:r>
              <a:rPr lang="en-US" dirty="0" smtClean="0">
                <a:latin typeface="Avenir Heavy"/>
              </a:rPr>
              <a:t>”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Sheather</a:t>
            </a:r>
            <a:r>
              <a:rPr lang="en-US" dirty="0" smtClean="0"/>
              <a:t> and Jones)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8107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differences</a:t>
            </a:r>
            <a:endParaRPr lang="en-US" dirty="0"/>
          </a:p>
        </p:txBody>
      </p:sp>
      <p:pic>
        <p:nvPicPr>
          <p:cNvPr id="4" name="Picture 3" descr="b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564"/>
            <a:ext cx="6858000" cy="59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97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Mexican stamps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1872 stamp series </a:t>
            </a:r>
            <a:r>
              <a:rPr lang="en-US" dirty="0" err="1" smtClean="0"/>
              <a:t>issed</a:t>
            </a:r>
            <a:r>
              <a:rPr lang="en-US" dirty="0" smtClean="0"/>
              <a:t> by Mexico. Thickness of paper affects the value of these stamps.</a:t>
            </a:r>
            <a:endParaRPr lang="en-US" dirty="0"/>
          </a:p>
        </p:txBody>
      </p:sp>
      <p:pic>
        <p:nvPicPr>
          <p:cNvPr id="4" name="Picture 3" descr="Mexico_18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84973"/>
            <a:ext cx="2677668" cy="314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7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clusters?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at least two different paper providers (hand made paper). </a:t>
            </a:r>
          </a:p>
          <a:p>
            <a:r>
              <a:rPr lang="en-US" dirty="0" smtClean="0"/>
              <a:t>A stack of paper was determined by weight, so the manufacturer would have some extra thick or extra thin sheets sitting around to get the weight right.</a:t>
            </a:r>
          </a:p>
          <a:p>
            <a:r>
              <a:rPr lang="en-US" dirty="0" smtClean="0"/>
              <a:t>Our data set has 485 thickness determinations from a stamp collection.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09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5832475" cy="1293812"/>
          </a:xfrm>
        </p:spPr>
        <p:txBody>
          <a:bodyPr/>
          <a:lstStyle/>
          <a:p>
            <a:r>
              <a:rPr lang="en-US" dirty="0" smtClean="0"/>
              <a:t>Histogram and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5832475" cy="4656138"/>
          </a:xfrm>
        </p:spPr>
        <p:txBody>
          <a:bodyPr/>
          <a:lstStyle/>
          <a:p>
            <a:r>
              <a:rPr lang="en-US" dirty="0" smtClean="0"/>
              <a:t>We are hunting bumps in the density (clusters of paper types)</a:t>
            </a:r>
            <a:endParaRPr lang="en-US" dirty="0"/>
          </a:p>
        </p:txBody>
      </p:sp>
      <p:pic>
        <p:nvPicPr>
          <p:cNvPr id="4" name="Picture 3" descr="stamphi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08300"/>
            <a:ext cx="5562600" cy="4864100"/>
          </a:xfrm>
          <a:prstGeom prst="rect">
            <a:avLst/>
          </a:prstGeom>
        </p:spPr>
      </p:pic>
      <p:pic>
        <p:nvPicPr>
          <p:cNvPr id="5" name="Picture 4" descr="bump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08300"/>
            <a:ext cx="55626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1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152400"/>
            <a:ext cx="5832475" cy="1293812"/>
          </a:xfrm>
        </p:spPr>
        <p:txBody>
          <a:bodyPr/>
          <a:lstStyle/>
          <a:p>
            <a:r>
              <a:rPr lang="en-US" dirty="0" smtClean="0"/>
              <a:t>Possible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3" y="1447800"/>
            <a:ext cx="5832475" cy="4656138"/>
          </a:xfrm>
        </p:spPr>
        <p:txBody>
          <a:bodyPr/>
          <a:lstStyle/>
          <a:p>
            <a:r>
              <a:rPr lang="en-US" dirty="0" smtClean="0"/>
              <a:t>If there are M bumps, consider a mixture of </a:t>
            </a:r>
            <a:r>
              <a:rPr lang="en-US" dirty="0" err="1" smtClean="0"/>
              <a:t>normals</a:t>
            </a:r>
            <a:r>
              <a:rPr lang="en-US" dirty="0"/>
              <a:t>: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>
            <a:hlinkClick r:id="rId5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938844"/>
              </p:ext>
            </p:extLst>
          </p:nvPr>
        </p:nvGraphicFramePr>
        <p:xfrm>
          <a:off x="949324" y="2209800"/>
          <a:ext cx="4765676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Equation" r:id="rId6" imgW="4089400" imgH="876300" progId="Equation.DSMT4">
                  <p:embed/>
                </p:oleObj>
              </mc:Choice>
              <mc:Fallback>
                <p:oleObj name="Equation" r:id="rId6" imgW="4089400" imgH="87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9324" y="2209800"/>
                        <a:ext cx="4765676" cy="102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StampsKDE.mpg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200" y="3276600"/>
            <a:ext cx="4648200" cy="361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1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simplest form of histogram</a:t>
            </a:r>
          </a:p>
          <a:p>
            <a:r>
              <a:rPr lang="en-US" dirty="0" err="1" smtClean="0"/>
              <a:t>B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 smtClean="0"/>
              <a:t>= [(j-1),j)h</a:t>
            </a:r>
          </a:p>
          <a:p>
            <a:endParaRPr lang="en-US" dirty="0" smtClean="0"/>
          </a:p>
          <a:p>
            <a:endParaRPr lang="en-US" dirty="0" err="1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470338"/>
              </p:ext>
            </p:extLst>
          </p:nvPr>
        </p:nvGraphicFramePr>
        <p:xfrm>
          <a:off x="5092700" y="33782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4" imgW="165100" imgH="279400" progId="Equation.DSMT4">
                  <p:embed/>
                </p:oleObj>
              </mc:Choice>
              <mc:Fallback>
                <p:oleObj name="Equation" r:id="rId4" imgW="165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2700" y="3378200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248739"/>
              </p:ext>
            </p:extLst>
          </p:nvPr>
        </p:nvGraphicFramePr>
        <p:xfrm>
          <a:off x="5092700" y="33782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6" imgW="165100" imgH="279400" progId="Equation.DSMT4">
                  <p:embed/>
                </p:oleObj>
              </mc:Choice>
              <mc:Fallback>
                <p:oleObj name="Equation" r:id="rId6" imgW="165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2700" y="3378200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44405"/>
              </p:ext>
            </p:extLst>
          </p:nvPr>
        </p:nvGraphicFramePr>
        <p:xfrm>
          <a:off x="628650" y="3352800"/>
          <a:ext cx="22669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7" imgW="2120900" imgH="393700" progId="Equation.DSMT4">
                  <p:embed/>
                </p:oleObj>
              </mc:Choice>
              <mc:Fallback>
                <p:oleObj name="Equation" r:id="rId7" imgW="2120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8650" y="3352800"/>
                        <a:ext cx="2266950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484173"/>
              </p:ext>
            </p:extLst>
          </p:nvPr>
        </p:nvGraphicFramePr>
        <p:xfrm>
          <a:off x="687387" y="3886200"/>
          <a:ext cx="2817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9" imgW="2425700" imgH="393700" progId="Equation.DSMT4">
                  <p:embed/>
                </p:oleObj>
              </mc:Choice>
              <mc:Fallback>
                <p:oleObj name="Equation" r:id="rId9" imgW="24257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7387" y="3886200"/>
                        <a:ext cx="2817813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064718"/>
              </p:ext>
            </p:extLst>
          </p:nvPr>
        </p:nvGraphicFramePr>
        <p:xfrm>
          <a:off x="698500" y="4343400"/>
          <a:ext cx="2197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11" imgW="2197100" imgH="749300" progId="Equation.DSMT4">
                  <p:embed/>
                </p:oleObj>
              </mc:Choice>
              <mc:Fallback>
                <p:oleObj name="Equation" r:id="rId11" imgW="2197100" imgH="74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8500" y="4343400"/>
                        <a:ext cx="21971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086298"/>
              </p:ext>
            </p:extLst>
          </p:nvPr>
        </p:nvGraphicFramePr>
        <p:xfrm>
          <a:off x="762000" y="5410200"/>
          <a:ext cx="1524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13" imgW="1524000" imgH="952500" progId="Equation.DSMT4">
                  <p:embed/>
                </p:oleObj>
              </mc:Choice>
              <mc:Fallback>
                <p:oleObj name="Equation" r:id="rId13" imgW="15240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62000" y="5410200"/>
                        <a:ext cx="15240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643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matter!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Izenman</a:t>
            </a:r>
            <a:r>
              <a:rPr lang="en-US" dirty="0" smtClean="0"/>
              <a:t> &amp; </a:t>
            </a:r>
            <a:r>
              <a:rPr lang="en-US" dirty="0" err="1" smtClean="0"/>
              <a:t>Sommer</a:t>
            </a:r>
            <a:r>
              <a:rPr lang="en-US" dirty="0" smtClean="0"/>
              <a:t> (J </a:t>
            </a:r>
            <a:r>
              <a:rPr lang="en-US" dirty="0" err="1" smtClean="0"/>
              <a:t>Amer</a:t>
            </a:r>
            <a:r>
              <a:rPr lang="en-US" dirty="0" smtClean="0"/>
              <a:t> Stat </a:t>
            </a:r>
            <a:r>
              <a:rPr lang="en-US" dirty="0" err="1" smtClean="0"/>
              <a:t>Assoc</a:t>
            </a:r>
            <a:r>
              <a:rPr lang="en-US" dirty="0" smtClean="0"/>
              <a:t> 1988) finds 7 modes using a nonparametric approach, and 3 using a parametric normal mixture model</a:t>
            </a:r>
            <a:endParaRPr lang="en-US" dirty="0"/>
          </a:p>
          <a:p>
            <a:r>
              <a:rPr lang="en-US" dirty="0" smtClean="0"/>
              <a:t>Other authors find between 2 and 10 modes in the data set</a:t>
            </a:r>
          </a:p>
          <a:p>
            <a:r>
              <a:rPr lang="en-US" dirty="0" smtClean="0"/>
              <a:t>Cannot just look at the stamps—the collection has been sold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3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asymptotics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Fact: If X ~ Po(μ) then for large μ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Suppose we have m bins in a histogram. Then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is approximately a 1-α CI for f(x) where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964936"/>
              </p:ext>
            </p:extLst>
          </p:nvPr>
        </p:nvGraphicFramePr>
        <p:xfrm>
          <a:off x="1676399" y="2971800"/>
          <a:ext cx="287443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4" imgW="2463800" imgH="457200" progId="Equation.DSMT4">
                  <p:embed/>
                </p:oleObj>
              </mc:Choice>
              <mc:Fallback>
                <p:oleObj name="Equation" r:id="rId4" imgW="2463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76399" y="2971800"/>
                        <a:ext cx="287443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876891"/>
              </p:ext>
            </p:extLst>
          </p:nvPr>
        </p:nvGraphicFramePr>
        <p:xfrm>
          <a:off x="1447800" y="4648200"/>
          <a:ext cx="558272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6" imgW="4483100" imgH="673100" progId="Equation.DSMT4">
                  <p:embed/>
                </p:oleObj>
              </mc:Choice>
              <mc:Fallback>
                <p:oleObj name="Equation" r:id="rId6" imgW="4483100" imgH="67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7800" y="4648200"/>
                        <a:ext cx="5582728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581310"/>
              </p:ext>
            </p:extLst>
          </p:nvPr>
        </p:nvGraphicFramePr>
        <p:xfrm>
          <a:off x="2366963" y="6330950"/>
          <a:ext cx="1514475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8" imgW="1397000" imgH="787400" progId="Equation.DSMT4">
                  <p:embed/>
                </p:oleObj>
              </mc:Choice>
              <mc:Fallback>
                <p:oleObj name="Equation" r:id="rId8" imgW="1397000" imgH="787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66963" y="6330950"/>
                        <a:ext cx="1514475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21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looking at parametric estimators we often compare the </a:t>
            </a:r>
            <a:r>
              <a:rPr lang="en-US" dirty="0" err="1" smtClean="0"/>
              <a:t>mse</a:t>
            </a:r>
            <a:r>
              <a:rPr lang="en-US" dirty="0" smtClean="0"/>
              <a:t>. When estimating a function, we want the estimator to be good everywhere, so we may integrate the mean squared error: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Pick h to minimize the risk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352571"/>
              </p:ext>
            </p:extLst>
          </p:nvPr>
        </p:nvGraphicFramePr>
        <p:xfrm>
          <a:off x="1066800" y="4953000"/>
          <a:ext cx="3771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3" imgW="3771900" imgH="673100" progId="Equation.DSMT4">
                  <p:embed/>
                </p:oleObj>
              </mc:Choice>
              <mc:Fallback>
                <p:oleObj name="Equation" r:id="rId3" imgW="3771900" imgH="67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4953000"/>
                        <a:ext cx="37719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ft Brace 4"/>
          <p:cNvSpPr/>
          <p:nvPr/>
        </p:nvSpPr>
        <p:spPr bwMode="auto">
          <a:xfrm rot="16200000" flipV="1">
            <a:off x="3314700" y="4610100"/>
            <a:ext cx="381000" cy="22860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6019800"/>
            <a:ext cx="169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Loss function</a:t>
            </a:r>
            <a:endParaRPr lang="en-US" sz="18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5867400"/>
            <a:ext cx="67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Risk</a:t>
            </a:r>
            <a:endParaRPr lang="en-US" sz="1800" b="1" dirty="0"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1447800" y="54864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814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Estimate F(x) by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n</a:t>
            </a:r>
            <a:r>
              <a:rPr lang="en-US" dirty="0" smtClean="0"/>
              <a:t>(x)</a:t>
            </a:r>
          </a:p>
          <a:p>
            <a:r>
              <a:rPr lang="en-US" dirty="0" smtClean="0"/>
              <a:t>Difference quotient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959020"/>
              </p:ext>
            </p:extLst>
          </p:nvPr>
        </p:nvGraphicFramePr>
        <p:xfrm>
          <a:off x="1828800" y="2209799"/>
          <a:ext cx="2057400" cy="792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4" imgW="1879600" imgH="723900" progId="Equation.DSMT4">
                  <p:embed/>
                </p:oleObj>
              </mc:Choice>
              <mc:Fallback>
                <p:oleObj name="Equation" r:id="rId4" imgW="1879600" imgH="72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8800" y="2209799"/>
                        <a:ext cx="2057400" cy="792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37248"/>
              </p:ext>
            </p:extLst>
          </p:nvPr>
        </p:nvGraphicFramePr>
        <p:xfrm>
          <a:off x="990600" y="4343400"/>
          <a:ext cx="5029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6" imgW="5029200" imgH="723900" progId="Equation.DSMT4">
                  <p:embed/>
                </p:oleObj>
              </mc:Choice>
              <mc:Fallback>
                <p:oleObj name="Equation" r:id="rId6" imgW="5029200" imgH="72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0600" y="4343400"/>
                        <a:ext cx="5029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769707"/>
              </p:ext>
            </p:extLst>
          </p:nvPr>
        </p:nvGraphicFramePr>
        <p:xfrm>
          <a:off x="685800" y="5181600"/>
          <a:ext cx="2005584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8" imgW="1790700" imgH="952500" progId="Equation.DSMT4">
                  <p:embed/>
                </p:oleObj>
              </mc:Choice>
              <mc:Fallback>
                <p:oleObj name="Equation" r:id="rId8" imgW="17907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5800" y="5181600"/>
                        <a:ext cx="2005584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68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confidence set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</a:t>
            </a:r>
          </a:p>
          <a:p>
            <a:r>
              <a:rPr lang="en-US" dirty="0" smtClean="0"/>
              <a:t>where Z</a:t>
            </a:r>
            <a:r>
              <a:rPr lang="en-US" baseline="-25000" dirty="0" smtClean="0"/>
              <a:t>1</a:t>
            </a:r>
            <a:r>
              <a:rPr lang="en-US" dirty="0" smtClean="0"/>
              <a:t>,...,Z</a:t>
            </a:r>
            <a:r>
              <a:rPr lang="en-US" baseline="-25000" dirty="0" smtClean="0"/>
              <a:t>n </a:t>
            </a:r>
            <a:r>
              <a:rPr lang="en-US" dirty="0" smtClean="0"/>
              <a:t>~ N(0,1). The histogram estimates a discretized version of f, say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Let </a:t>
            </a:r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Denote 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289916"/>
              </p:ext>
            </p:extLst>
          </p:nvPr>
        </p:nvGraphicFramePr>
        <p:xfrm>
          <a:off x="2209799" y="2209800"/>
          <a:ext cx="293962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3" imgW="2755900" imgH="571500" progId="Equation.DSMT4">
                  <p:embed/>
                </p:oleObj>
              </mc:Choice>
              <mc:Fallback>
                <p:oleObj name="Equation" r:id="rId3" imgW="27559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799" y="2209800"/>
                        <a:ext cx="2939627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71101"/>
              </p:ext>
            </p:extLst>
          </p:nvPr>
        </p:nvGraphicFramePr>
        <p:xfrm>
          <a:off x="1828800" y="4114800"/>
          <a:ext cx="27559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5" imgW="2755900" imgH="863600" progId="Equation.DSMT4">
                  <p:embed/>
                </p:oleObj>
              </mc:Choice>
              <mc:Fallback>
                <p:oleObj name="Equation" r:id="rId5" imgW="2755900" imgH="86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00" y="4114800"/>
                        <a:ext cx="27559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898535"/>
              </p:ext>
            </p:extLst>
          </p:nvPr>
        </p:nvGraphicFramePr>
        <p:xfrm>
          <a:off x="1390650" y="5029200"/>
          <a:ext cx="3556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7" imgW="3556000" imgH="520700" progId="Equation.DSMT4">
                  <p:embed/>
                </p:oleObj>
              </mc:Choice>
              <mc:Fallback>
                <p:oleObj name="Equation" r:id="rId7" imgW="35560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90650" y="5029200"/>
                        <a:ext cx="35560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463821"/>
              </p:ext>
            </p:extLst>
          </p:nvPr>
        </p:nvGraphicFramePr>
        <p:xfrm>
          <a:off x="1447800" y="5486400"/>
          <a:ext cx="26162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9" imgW="2616200" imgH="520700" progId="Equation.DSMT4">
                  <p:embed/>
                </p:oleObj>
              </mc:Choice>
              <mc:Fallback>
                <p:oleObj name="Equation" r:id="rId9" imgW="26162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47800" y="5486400"/>
                        <a:ext cx="26162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441001"/>
              </p:ext>
            </p:extLst>
          </p:nvPr>
        </p:nvGraphicFramePr>
        <p:xfrm>
          <a:off x="1981200" y="6036082"/>
          <a:ext cx="40132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11" imgW="4013200" imgH="1308100" progId="Equation.DSMT4">
                  <p:embed/>
                </p:oleObj>
              </mc:Choice>
              <mc:Fallback>
                <p:oleObj name="Equation" r:id="rId11" imgW="4013200" imgH="1308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81200" y="6036082"/>
                        <a:ext cx="4013200" cy="130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339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3" y="457200"/>
            <a:ext cx="5832475" cy="6443663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se			and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450986"/>
              </p:ext>
            </p:extLst>
          </p:nvPr>
        </p:nvGraphicFramePr>
        <p:xfrm>
          <a:off x="5092700" y="31496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tion" r:id="rId3" imgW="165100" imgH="279400" progId="Equation.DSMT4">
                  <p:embed/>
                </p:oleObj>
              </mc:Choice>
              <mc:Fallback>
                <p:oleObj name="Equation" r:id="rId3" imgW="165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2700" y="3149600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579389"/>
              </p:ext>
            </p:extLst>
          </p:nvPr>
        </p:nvGraphicFramePr>
        <p:xfrm>
          <a:off x="685800" y="1130300"/>
          <a:ext cx="4673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Equation" r:id="rId5" imgW="4673600" imgH="698500" progId="Equation.DSMT4">
                  <p:embed/>
                </p:oleObj>
              </mc:Choice>
              <mc:Fallback>
                <p:oleObj name="Equation" r:id="rId5" imgW="46736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1130300"/>
                        <a:ext cx="46736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414093"/>
              </p:ext>
            </p:extLst>
          </p:nvPr>
        </p:nvGraphicFramePr>
        <p:xfrm>
          <a:off x="609600" y="1816100"/>
          <a:ext cx="4292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Equation" r:id="rId7" imgW="4292600" imgH="622300" progId="Equation.DSMT4">
                  <p:embed/>
                </p:oleObj>
              </mc:Choice>
              <mc:Fallback>
                <p:oleObj name="Equation" r:id="rId7" imgW="42926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" y="1816100"/>
                        <a:ext cx="42926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52747"/>
              </p:ext>
            </p:extLst>
          </p:nvPr>
        </p:nvGraphicFramePr>
        <p:xfrm>
          <a:off x="1320800" y="381000"/>
          <a:ext cx="1422400" cy="805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Equation" r:id="rId9" imgW="1346200" imgH="762000" progId="Equation.DSMT4">
                  <p:embed/>
                </p:oleObj>
              </mc:Choice>
              <mc:Fallback>
                <p:oleObj name="Equation" r:id="rId9" imgW="1346200" imgH="76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20800" y="381000"/>
                        <a:ext cx="1422400" cy="805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230061"/>
              </p:ext>
            </p:extLst>
          </p:nvPr>
        </p:nvGraphicFramePr>
        <p:xfrm>
          <a:off x="609600" y="2667000"/>
          <a:ext cx="50927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Equation" r:id="rId11" imgW="5092700" imgH="698500" progId="Equation.DSMT4">
                  <p:embed/>
                </p:oleObj>
              </mc:Choice>
              <mc:Fallback>
                <p:oleObj name="Equation" r:id="rId11" imgW="50927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9600" y="2667000"/>
                        <a:ext cx="50927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755986"/>
              </p:ext>
            </p:extLst>
          </p:nvPr>
        </p:nvGraphicFramePr>
        <p:xfrm>
          <a:off x="609600" y="3352800"/>
          <a:ext cx="4013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Equation" r:id="rId13" imgW="4013200" imgH="863600" progId="Equation.DSMT4">
                  <p:embed/>
                </p:oleObj>
              </mc:Choice>
              <mc:Fallback>
                <p:oleObj name="Equation" r:id="rId13" imgW="4013200" imgH="86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9600" y="3352800"/>
                        <a:ext cx="40132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467325"/>
              </p:ext>
            </p:extLst>
          </p:nvPr>
        </p:nvGraphicFramePr>
        <p:xfrm>
          <a:off x="3962399" y="292100"/>
          <a:ext cx="232951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Equation" r:id="rId15" imgW="2120900" imgH="774700" progId="Equation.DSMT4">
                  <p:embed/>
                </p:oleObj>
              </mc:Choice>
              <mc:Fallback>
                <p:oleObj name="Equation" r:id="rId15" imgW="2120900" imgH="774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62399" y="292100"/>
                        <a:ext cx="2329513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61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381000"/>
            <a:ext cx="5832475" cy="1293812"/>
          </a:xfrm>
        </p:spPr>
        <p:txBody>
          <a:bodyPr/>
          <a:lstStyle/>
          <a:p>
            <a:r>
              <a:rPr lang="en-US" dirty="0" smtClean="0"/>
              <a:t>Confidence band for the exponential histogram</a:t>
            </a:r>
            <a:endParaRPr lang="en-US" dirty="0"/>
          </a:p>
        </p:txBody>
      </p:sp>
      <p:pic>
        <p:nvPicPr>
          <p:cNvPr id="6" name="Picture 5" descr="exphist&amp;c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564"/>
            <a:ext cx="6858000" cy="599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5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exponential sample</a:t>
            </a:r>
            <a:endParaRPr lang="en-US" dirty="0"/>
          </a:p>
        </p:txBody>
      </p:sp>
      <p:pic>
        <p:nvPicPr>
          <p:cNvPr id="4" name="Picture 3" descr="empde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2743200"/>
            <a:ext cx="6848856" cy="4992624"/>
          </a:xfrm>
          <a:prstGeom prst="rect">
            <a:avLst/>
          </a:prstGeom>
        </p:spPr>
      </p:pic>
      <p:pic>
        <p:nvPicPr>
          <p:cNvPr id="5" name="Picture 4" descr="empdens+0.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6848856" cy="4992624"/>
          </a:xfrm>
          <a:prstGeom prst="rect">
            <a:avLst/>
          </a:prstGeom>
        </p:spPr>
      </p:pic>
      <p:pic>
        <p:nvPicPr>
          <p:cNvPr id="6" name="Picture 5" descr="Empdens+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2743200"/>
            <a:ext cx="6848856" cy="49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5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y">
  <a:themeElements>
    <a:clrScheme name="Office Theme 8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FFFFF"/>
      </a:accent1>
      <a:accent2>
        <a:srgbClr val="00AE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Them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FFFFFF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My.potx</Template>
  <TotalTime>9230</TotalTime>
  <Words>474</Words>
  <Application>Microsoft Macintosh PowerPoint</Application>
  <PresentationFormat>Custom</PresentationFormat>
  <Paragraphs>83</Paragraphs>
  <Slides>20</Slides>
  <Notes>4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My</vt:lpstr>
      <vt:lpstr>Equation</vt:lpstr>
      <vt:lpstr>MathType 6.0 Equation</vt:lpstr>
      <vt:lpstr>Histograms</vt:lpstr>
      <vt:lpstr>Theoretically</vt:lpstr>
      <vt:lpstr>Some asymptotics</vt:lpstr>
      <vt:lpstr>Risk</vt:lpstr>
      <vt:lpstr>Density estimation</vt:lpstr>
      <vt:lpstr>Histogram confidence set revisited</vt:lpstr>
      <vt:lpstr>PowerPoint Presentation</vt:lpstr>
      <vt:lpstr>Confidence band for the exponential histogram</vt:lpstr>
      <vt:lpstr>The exponential sample</vt:lpstr>
      <vt:lpstr>Smoothing</vt:lpstr>
      <vt:lpstr>Kernels</vt:lpstr>
      <vt:lpstr>Kernel density estimates</vt:lpstr>
      <vt:lpstr>The exponential sample</vt:lpstr>
      <vt:lpstr>Choice of kernel  and bandwidth</vt:lpstr>
      <vt:lpstr>Bandwidth differences</vt:lpstr>
      <vt:lpstr>Mexican stamps</vt:lpstr>
      <vt:lpstr>Why clusters?</vt:lpstr>
      <vt:lpstr>Histogram and density</vt:lpstr>
      <vt:lpstr>Possible model</vt:lpstr>
      <vt:lpstr>Assumptions matter!</vt:lpstr>
    </vt:vector>
  </TitlesOfParts>
  <Company>Peter Guttorp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Guttorp</dc:creator>
  <cp:lastModifiedBy>Peter Guttorp</cp:lastModifiedBy>
  <cp:revision>70</cp:revision>
  <dcterms:created xsi:type="dcterms:W3CDTF">2010-01-23T17:03:47Z</dcterms:created>
  <dcterms:modified xsi:type="dcterms:W3CDTF">2016-01-21T18:59:55Z</dcterms:modified>
</cp:coreProperties>
</file>