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79" r:id="rId27"/>
    <p:sldId id="281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1272" y="-120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has probability 2^-16 = 0.00015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Hypergeometric</a:t>
            </a:r>
            <a:r>
              <a:rPr lang="en-US" dirty="0" smtClean="0"/>
              <a:t> computation for </a:t>
            </a:r>
            <a:r>
              <a:rPr lang="en-US" dirty="0" err="1" smtClean="0"/>
              <a:t>EZ_i</a:t>
            </a:r>
            <a:endParaRPr lang="en-US" dirty="0" smtClean="0"/>
          </a:p>
          <a:p>
            <a:r>
              <a:rPr lang="en-US" dirty="0" smtClean="0"/>
              <a:t>ER=1+2(</a:t>
            </a:r>
            <a:r>
              <a:rPr lang="en-US" dirty="0" err="1" smtClean="0"/>
              <a:t>mn</a:t>
            </a:r>
            <a:r>
              <a:rPr lang="en-US" dirty="0" smtClean="0"/>
              <a:t>)/(</a:t>
            </a:r>
            <a:r>
              <a:rPr lang="en-US" dirty="0" err="1" smtClean="0"/>
              <a:t>m+n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</a:t>
            </a:r>
            <a:r>
              <a:rPr lang="en-US" baseline="0" dirty="0" smtClean="0"/>
              <a:t> needed for no ties and unique 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only even values/ Always?</a:t>
            </a:r>
          </a:p>
          <a:p>
            <a:r>
              <a:rPr lang="en-US" baseline="0" dirty="0" err="1" smtClean="0"/>
              <a:t>dsignrank</a:t>
            </a:r>
            <a:r>
              <a:rPr lang="en-US" baseline="0" dirty="0" smtClean="0"/>
              <a:t> is the distribution of the sum if the positive ranks—needs some shuffling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</a:t>
            </a:r>
            <a:r>
              <a:rPr lang="en-US" baseline="0" dirty="0" smtClean="0"/>
              <a:t> needed for no ties and unique 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5" Type="http://schemas.openxmlformats.org/officeDocument/2006/relationships/image" Target="../media/image16.jp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image" Target="../media/image24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tosses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 tosses</a:t>
            </a:r>
          </a:p>
          <a:p>
            <a:endParaRPr lang="en-US" dirty="0"/>
          </a:p>
          <a:p>
            <a:r>
              <a:rPr lang="en-US" dirty="0" smtClean="0"/>
              <a:t>HTHTHTHTHTHTHTHT</a:t>
            </a:r>
          </a:p>
          <a:p>
            <a:r>
              <a:rPr lang="en-US" dirty="0" smtClean="0"/>
              <a:t>HHHHHHHHTTTTTTTT</a:t>
            </a:r>
          </a:p>
          <a:p>
            <a:r>
              <a:rPr lang="en-US" dirty="0" smtClean="0"/>
              <a:t>HHHTTHHHTTTTTHTH</a:t>
            </a:r>
          </a:p>
          <a:p>
            <a:endParaRPr lang="en-US" dirty="0"/>
          </a:p>
          <a:p>
            <a:r>
              <a:rPr lang="en-US" dirty="0" smtClean="0"/>
              <a:t>p=0.5?</a:t>
            </a:r>
          </a:p>
          <a:p>
            <a:r>
              <a:rPr lang="en-US" dirty="0"/>
              <a:t>Random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you tell?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checked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distributional assumptions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independence assumption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equality of distributions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location-scale changes</a:t>
            </a:r>
          </a:p>
          <a:p>
            <a:r>
              <a:rPr lang="en-US" dirty="0" smtClean="0"/>
              <a:t>Most common situation of data that are independent, but not identically distributed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6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</a:t>
            </a:r>
            <a:br>
              <a:rPr lang="en-US" dirty="0" smtClean="0"/>
            </a:br>
            <a:r>
              <a:rPr lang="en-US" dirty="0" smtClean="0"/>
              <a:t>monotone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Cox-Stuart test</a:t>
            </a:r>
          </a:p>
          <a:p>
            <a:r>
              <a:rPr lang="en-US" dirty="0" smtClean="0"/>
              <a:t>n=2m</a:t>
            </a:r>
          </a:p>
          <a:p>
            <a:r>
              <a:rPr lang="en-US" dirty="0" smtClean="0"/>
              <a:t>Let Y</a:t>
            </a:r>
            <a:r>
              <a:rPr lang="en-US" baseline="-25000" dirty="0" smtClean="0"/>
              <a:t>i</a:t>
            </a:r>
            <a:r>
              <a:rPr lang="en-US" dirty="0" smtClean="0"/>
              <a:t> = 1(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m+i</a:t>
            </a:r>
            <a:r>
              <a:rPr lang="en-US" dirty="0" smtClean="0"/>
              <a:t> – X</a:t>
            </a:r>
            <a:r>
              <a:rPr lang="en-US" baseline="-25000" dirty="0" smtClean="0"/>
              <a:t>i</a:t>
            </a:r>
            <a:r>
              <a:rPr lang="en-US" dirty="0" smtClean="0"/>
              <a:t> &gt; 0), </a:t>
            </a:r>
            <a:r>
              <a:rPr lang="en-US" dirty="0" err="1" smtClean="0"/>
              <a:t>i</a:t>
            </a:r>
            <a:r>
              <a:rPr lang="en-US" dirty="0" smtClean="0"/>
              <a:t>=1,...,m</a:t>
            </a:r>
          </a:p>
          <a:p>
            <a:r>
              <a:rPr lang="en-US" dirty="0" smtClean="0"/>
              <a:t>n=2m+1, ignore X</a:t>
            </a:r>
            <a:r>
              <a:rPr lang="en-US" baseline="-25000" dirty="0" smtClean="0"/>
              <a:t>m+1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If no trend, T ~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76280"/>
              </p:ext>
            </p:extLst>
          </p:nvPr>
        </p:nvGraphicFramePr>
        <p:xfrm>
          <a:off x="609600" y="4190999"/>
          <a:ext cx="1295400" cy="89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3" imgW="1193800" imgH="825500" progId="Equation.DSMT4">
                  <p:embed/>
                </p:oleObj>
              </mc:Choice>
              <mc:Fallback>
                <p:oleObj name="Equation" r:id="rId3" imgW="11938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4190999"/>
                        <a:ext cx="1295400" cy="895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Nci-vol-8182-300_david_cox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-2" r="11810" b="41540"/>
          <a:stretch/>
        </p:blipFill>
        <p:spPr>
          <a:xfrm>
            <a:off x="4824984" y="6035040"/>
            <a:ext cx="1956816" cy="173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6519" y="7202269"/>
            <a:ext cx="148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David R Cox</a:t>
            </a:r>
          </a:p>
          <a:p>
            <a:r>
              <a:rPr lang="en-US" sz="1800" dirty="0" smtClean="0">
                <a:latin typeface="+mj-lt"/>
              </a:rPr>
              <a:t>1924-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40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NCEI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 = 63 (only 3 negative differences)</a:t>
            </a:r>
          </a:p>
          <a:p>
            <a:r>
              <a:rPr lang="en-US" dirty="0" smtClean="0"/>
              <a:t>P-value 3.3 x 10</a:t>
            </a:r>
            <a:r>
              <a:rPr lang="en-US" baseline="30000" dirty="0" smtClean="0"/>
              <a:t>-16</a:t>
            </a:r>
            <a:endParaRPr lang="en-US" dirty="0"/>
          </a:p>
        </p:txBody>
      </p:sp>
      <p:pic>
        <p:nvPicPr>
          <p:cNvPr id="4" name="Picture 3" descr="ncdc.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858000" cy="4166737"/>
          </a:xfrm>
          <a:prstGeom prst="rect">
            <a:avLst/>
          </a:prstGeom>
        </p:spPr>
      </p:pic>
      <p:pic>
        <p:nvPicPr>
          <p:cNvPr id="5" name="Picture 4" descr="ncdc+seg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858000" cy="4166737"/>
          </a:xfrm>
          <a:prstGeom prst="rect">
            <a:avLst/>
          </a:prstGeom>
        </p:spPr>
      </p:pic>
      <p:pic>
        <p:nvPicPr>
          <p:cNvPr id="7" name="Picture 6" descr="ncdc+segmclou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858000" cy="41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patients are trying a new diet. The differences between weights before and after the diet are (in order from smallest)</a:t>
            </a:r>
          </a:p>
          <a:p>
            <a:r>
              <a:rPr lang="en-US" dirty="0" smtClean="0"/>
              <a:t>-7.8 -6.9 -4.0 3.7 6.5</a:t>
            </a:r>
            <a:endParaRPr lang="en-US" dirty="0"/>
          </a:p>
          <a:p>
            <a:r>
              <a:rPr lang="en-US" dirty="0" smtClean="0"/>
              <a:t>8.7 9.1 10.1 10.8 13.6</a:t>
            </a:r>
            <a:endParaRPr lang="en-US" dirty="0"/>
          </a:p>
          <a:p>
            <a:r>
              <a:rPr lang="en-US" dirty="0" smtClean="0"/>
              <a:t>14.4 15.6 20.2 22.4 23.5</a:t>
            </a:r>
          </a:p>
          <a:p>
            <a:r>
              <a:rPr lang="en-US" dirty="0" smtClean="0"/>
              <a:t>If the diet has no effect, what should the median weight loss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 observations, and want to test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err="1" smtClean="0"/>
              <a:t>θ</a:t>
            </a:r>
            <a:r>
              <a:rPr lang="en-US" dirty="0" smtClean="0"/>
              <a:t> = 0.</a:t>
            </a:r>
          </a:p>
          <a:p>
            <a:r>
              <a:rPr lang="en-US" dirty="0" smtClean="0"/>
              <a:t>Test statistic: T=#{X</a:t>
            </a:r>
            <a:r>
              <a:rPr lang="en-US" baseline="-25000" dirty="0" smtClean="0"/>
              <a:t>i</a:t>
            </a:r>
            <a:r>
              <a:rPr lang="en-US" dirty="0" smtClean="0"/>
              <a:t>&lt;0}</a:t>
            </a:r>
          </a:p>
          <a:p>
            <a:r>
              <a:rPr lang="en-US" dirty="0" smtClean="0"/>
              <a:t>Null distribution: T ~ </a:t>
            </a:r>
          </a:p>
          <a:p>
            <a:r>
              <a:rPr lang="en-US" dirty="0" smtClean="0"/>
              <a:t>In our example, n=15, T=3</a:t>
            </a:r>
          </a:p>
          <a:p>
            <a:r>
              <a:rPr lang="en-US" dirty="0" smtClean="0"/>
              <a:t>P(T≤3) = 0.0176</a:t>
            </a:r>
          </a:p>
          <a:p>
            <a:r>
              <a:rPr lang="en-US" dirty="0" smtClean="0"/>
              <a:t>One- or two-sided?</a:t>
            </a:r>
            <a:endParaRPr lang="en-US" dirty="0"/>
          </a:p>
        </p:txBody>
      </p:sp>
      <p:pic>
        <p:nvPicPr>
          <p:cNvPr id="4" name="Picture 3" descr="Arbuthnot_John_Kne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74" y="5410200"/>
            <a:ext cx="1991126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858000"/>
            <a:ext cx="173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Jphn</a:t>
            </a:r>
            <a:r>
              <a:rPr lang="en-US" sz="1800" dirty="0" smtClean="0">
                <a:latin typeface="+mn-lt"/>
              </a:rPr>
              <a:t> Arbuthnot</a:t>
            </a:r>
          </a:p>
          <a:p>
            <a:r>
              <a:rPr lang="en-US" sz="1800" dirty="0" smtClean="0">
                <a:latin typeface="+mn-lt"/>
              </a:rPr>
              <a:t>1667</a:t>
            </a:r>
            <a:r>
              <a:rPr lang="en-US" sz="1800" dirty="0" smtClean="0">
                <a:latin typeface="+mn-lt"/>
              </a:rPr>
              <a:t>-1735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2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</a:t>
            </a:r>
            <a:br>
              <a:rPr lang="en-US" dirty="0" smtClean="0"/>
            </a:br>
            <a:r>
              <a:rPr lang="en-US" dirty="0" smtClean="0"/>
              <a:t>for sign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Identically distributed</a:t>
            </a:r>
          </a:p>
          <a:p>
            <a:r>
              <a:rPr lang="en-US" dirty="0" smtClean="0"/>
              <a:t>Continuous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8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832475" cy="4656138"/>
          </a:xfrm>
        </p:spPr>
        <p:txBody>
          <a:bodyPr/>
          <a:lstStyle/>
          <a:p>
            <a:r>
              <a:rPr lang="en-US" dirty="0" smtClean="0"/>
              <a:t>Test is based on T 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sgn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) for all possible </a:t>
            </a:r>
            <a:r>
              <a:rPr lang="en-US" dirty="0" err="1" smtClean="0"/>
              <a:t>θ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Note that the observations </a:t>
            </a:r>
            <a:r>
              <a:rPr lang="en-US" dirty="0" smtClean="0"/>
              <a:t>split </a:t>
            </a:r>
            <a:r>
              <a:rPr lang="en-US" dirty="0" smtClean="0"/>
              <a:t>the real line into n+1 sets. T only changes when </a:t>
            </a:r>
            <a:r>
              <a:rPr lang="en-US" dirty="0" err="1" smtClean="0"/>
              <a:t>θ</a:t>
            </a:r>
            <a:r>
              <a:rPr lang="en-US" dirty="0" smtClean="0"/>
              <a:t> goes by an observation. </a:t>
            </a:r>
          </a:p>
          <a:p>
            <a:r>
              <a:rPr lang="en-US" dirty="0" smtClean="0"/>
              <a:t>So the confidence interval must consist of a low order statistic and the corresponding high one, i.e.    (-7.8,23.5) or (-6.9,22.4) or (-4.0,20.2) or (3.7,15.6) etc. </a:t>
            </a:r>
          </a:p>
          <a:p>
            <a:r>
              <a:rPr lang="en-US" dirty="0" smtClean="0"/>
              <a:t>What are the confidence levels?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1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832475" cy="1293812"/>
          </a:xfrm>
        </p:spPr>
        <p:txBody>
          <a:bodyPr/>
          <a:lstStyle/>
          <a:p>
            <a:r>
              <a:rPr lang="en-US" dirty="0" smtClean="0"/>
              <a:t>Confidence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5832475" cy="4656138"/>
          </a:xfrm>
        </p:spPr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(1)</a:t>
            </a:r>
            <a:r>
              <a:rPr lang="en-US" dirty="0" smtClean="0"/>
              <a:t>,X</a:t>
            </a:r>
            <a:r>
              <a:rPr lang="en-US" baseline="-25000" dirty="0" smtClean="0"/>
              <a:t>(n)</a:t>
            </a:r>
            <a:r>
              <a:rPr lang="en-US" dirty="0" smtClean="0"/>
              <a:t> fails to cover </a:t>
            </a:r>
            <a:r>
              <a:rPr lang="en-US" dirty="0" err="1" smtClean="0"/>
              <a:t>θ</a:t>
            </a:r>
            <a:r>
              <a:rPr lang="en-US" dirty="0" smtClean="0"/>
              <a:t> only if </a:t>
            </a:r>
            <a:r>
              <a:rPr lang="en-US" dirty="0" err="1" smtClean="0"/>
              <a:t>θ</a:t>
            </a:r>
            <a:r>
              <a:rPr lang="en-US" dirty="0" smtClean="0"/>
              <a:t> is outside that range so all X</a:t>
            </a:r>
            <a:r>
              <a:rPr lang="en-US" baseline="-25000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 have the same sign. The probability of that under H</a:t>
            </a:r>
            <a:r>
              <a:rPr lang="en-US" baseline="-25000" dirty="0" smtClean="0"/>
              <a:t>0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P(T=0 or n)=2P(T=0), so the confidence level of that interval is 1- </a:t>
            </a:r>
            <a:r>
              <a:rPr lang="en-US" dirty="0"/>
              <a:t>2P(T=0)</a:t>
            </a:r>
            <a:endParaRPr lang="en-US" dirty="0" smtClean="0"/>
          </a:p>
          <a:p>
            <a:r>
              <a:rPr lang="en-US" dirty="0" smtClean="0"/>
              <a:t>(X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)</a:t>
            </a:r>
            <a:r>
              <a:rPr lang="en-US" dirty="0" smtClean="0"/>
              <a:t>,X</a:t>
            </a:r>
            <a:r>
              <a:rPr lang="en-US" baseline="-25000" dirty="0" smtClean="0"/>
              <a:t>(n+1-i)</a:t>
            </a:r>
            <a:r>
              <a:rPr lang="en-US" dirty="0" smtClean="0"/>
              <a:t>) has confidence level    2(1 - P</a:t>
            </a:r>
            <a:r>
              <a:rPr lang="en-US" baseline="-25000" dirty="0" smtClean="0"/>
              <a:t>0</a:t>
            </a:r>
            <a:r>
              <a:rPr lang="en-US" dirty="0" smtClean="0"/>
              <a:t>(T ≤ 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</a:p>
          <a:p>
            <a:r>
              <a:rPr lang="en-US" dirty="0" smtClean="0"/>
              <a:t>For n=15 the possible levels are</a:t>
            </a:r>
          </a:p>
          <a:p>
            <a:r>
              <a:rPr lang="en-US" dirty="0" smtClean="0"/>
              <a:t>.9999, .9990, .993, .965, .882 etc.</a:t>
            </a:r>
          </a:p>
          <a:p>
            <a:r>
              <a:rPr lang="en-US" dirty="0" smtClean="0"/>
              <a:t>A 97.9% </a:t>
            </a:r>
            <a:r>
              <a:rPr lang="en-US" dirty="0" err="1" smtClean="0"/>
              <a:t>Ci</a:t>
            </a:r>
            <a:r>
              <a:rPr lang="en-US" dirty="0" smtClean="0"/>
              <a:t> for </a:t>
            </a:r>
            <a:r>
              <a:rPr lang="en-US" dirty="0" err="1" smtClean="0"/>
              <a:t>θ</a:t>
            </a:r>
            <a:r>
              <a:rPr lang="en-US" dirty="0" smtClean="0"/>
              <a:t> is (3.7,15.6)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6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32475" cy="1293812"/>
          </a:xfrm>
        </p:spPr>
        <p:txBody>
          <a:bodyPr/>
          <a:lstStyle/>
          <a:p>
            <a:r>
              <a:rPr lang="en-US" dirty="0" smtClean="0"/>
              <a:t>Point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832475" cy="4656138"/>
          </a:xfrm>
        </p:spPr>
        <p:txBody>
          <a:bodyPr/>
          <a:lstStyle/>
          <a:p>
            <a:r>
              <a:rPr lang="en-US" dirty="0" smtClean="0"/>
              <a:t>We get a point estimate for the median by shrinking the confidence set to just one point (if n odd) or to two (n even). </a:t>
            </a:r>
          </a:p>
          <a:p>
            <a:r>
              <a:rPr lang="en-US" dirty="0" smtClean="0"/>
              <a:t>The single point is the sample median, and the interval is the interval of possible sample medians </a:t>
            </a:r>
          </a:p>
          <a:p>
            <a:r>
              <a:rPr lang="en-US" dirty="0" smtClean="0"/>
              <a:t>Conventionally, the average of the two middle points is taken as the sample median if n is even.</a:t>
            </a:r>
          </a:p>
          <a:p>
            <a:r>
              <a:rPr lang="en-US" dirty="0" smtClean="0"/>
              <a:t>In our example the median is between 9.6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73979"/>
              </p:ext>
            </p:extLst>
          </p:nvPr>
        </p:nvGraphicFramePr>
        <p:xfrm>
          <a:off x="2057400" y="4572000"/>
          <a:ext cx="262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2628900" imgH="469900" progId="Equation.DSMT4">
                  <p:embed/>
                </p:oleObj>
              </mc:Choice>
              <mc:Fallback>
                <p:oleObj name="Equation" r:id="rId3" imgW="2628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572000"/>
                        <a:ext cx="2628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41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rank of an observation is where it falls in the ordered set:</a:t>
            </a:r>
          </a:p>
          <a:p>
            <a:endParaRPr lang="en-US" dirty="0"/>
          </a:p>
          <a:p>
            <a:r>
              <a:rPr lang="en-US" dirty="0" smtClean="0"/>
              <a:t>When can the sign test be fooled?</a:t>
            </a:r>
          </a:p>
          <a:p>
            <a:r>
              <a:rPr lang="en-US" dirty="0" smtClean="0"/>
              <a:t>To deal with this, Wilcoxon suggest to use the signed ranks  </a:t>
            </a:r>
            <a:r>
              <a:rPr lang="en-US" dirty="0" err="1" smtClean="0"/>
              <a:t>R</a:t>
            </a:r>
            <a:r>
              <a:rPr lang="en-US" b="0" baseline="-25000" dirty="0" err="1" smtClean="0"/>
              <a:t>|</a:t>
            </a:r>
            <a:r>
              <a:rPr lang="en-US" baseline="-25000" dirty="0" err="1" smtClean="0"/>
              <a:t>i</a:t>
            </a:r>
            <a:r>
              <a:rPr lang="en-US" b="0" baseline="-25000" dirty="0" smtClean="0"/>
              <a:t>|</a:t>
            </a:r>
            <a:r>
              <a:rPr lang="en-US" dirty="0" smtClean="0"/>
              <a:t> of the absolute values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05685"/>
              </p:ext>
            </p:extLst>
          </p:nvPr>
        </p:nvGraphicFramePr>
        <p:xfrm>
          <a:off x="2286000" y="32004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3" imgW="1193800" imgH="406400" progId="Equation.DSMT4">
                  <p:embed/>
                </p:oleObj>
              </mc:Choice>
              <mc:Fallback>
                <p:oleObj name="Equation" r:id="rId3" imgW="1193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200400"/>
                        <a:ext cx="1193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84335"/>
              </p:ext>
            </p:extLst>
          </p:nvPr>
        </p:nvGraphicFramePr>
        <p:xfrm>
          <a:off x="1828800" y="5575300"/>
          <a:ext cx="233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5" imgW="2336800" imgH="825500" progId="Equation.DSMT4">
                  <p:embed/>
                </p:oleObj>
              </mc:Choice>
              <mc:Fallback>
                <p:oleObj name="Equation" r:id="rId5" imgW="23368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5575300"/>
                        <a:ext cx="2336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wilcoxo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63" y="5715000"/>
            <a:ext cx="1558636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6858000"/>
            <a:ext cx="177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Frank Wilcoxon</a:t>
            </a:r>
          </a:p>
          <a:p>
            <a:r>
              <a:rPr lang="en-US" sz="1800" dirty="0" smtClean="0">
                <a:latin typeface="+mn-lt"/>
              </a:rPr>
              <a:t>1892-1965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80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HTHTHTHTHTHTHTHT</a:t>
            </a:r>
          </a:p>
          <a:p>
            <a:r>
              <a:rPr lang="en-US" dirty="0" smtClean="0"/>
              <a:t>20 runs</a:t>
            </a:r>
          </a:p>
          <a:p>
            <a:r>
              <a:rPr lang="en-US" dirty="0"/>
              <a:t>HHHHHHHHTTTTTTTT</a:t>
            </a:r>
          </a:p>
          <a:p>
            <a:r>
              <a:rPr lang="en-US" dirty="0" smtClean="0"/>
              <a:t>2 runs</a:t>
            </a:r>
          </a:p>
          <a:p>
            <a:r>
              <a:rPr lang="en-US" dirty="0"/>
              <a:t>HHHTTHHHTTTTTHTH</a:t>
            </a:r>
          </a:p>
          <a:p>
            <a:r>
              <a:rPr lang="en-US" dirty="0" smtClean="0"/>
              <a:t>7 runs</a:t>
            </a:r>
          </a:p>
          <a:p>
            <a:endParaRPr lang="en-US" dirty="0"/>
          </a:p>
          <a:p>
            <a:r>
              <a:rPr lang="en-US" dirty="0" smtClean="0"/>
              <a:t>What is the probability of getting R=k runs in a string of 8H and 8T?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832475" cy="1293812"/>
          </a:xfrm>
        </p:spPr>
        <p:txBody>
          <a:bodyPr/>
          <a:lstStyle/>
          <a:p>
            <a:r>
              <a:rPr lang="en-US" dirty="0" smtClean="0"/>
              <a:t>Null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832475" cy="4656138"/>
          </a:xfrm>
        </p:spPr>
        <p:txBody>
          <a:bodyPr/>
          <a:lstStyle/>
          <a:p>
            <a:r>
              <a:rPr lang="en-US" dirty="0" smtClean="0"/>
              <a:t>We are interested in the hypothesis that the median is 0. </a:t>
            </a:r>
            <a:endParaRPr lang="en-US" dirty="0"/>
          </a:p>
          <a:p>
            <a:r>
              <a:rPr lang="en-US" dirty="0" smtClean="0"/>
              <a:t>For the general hypothesis </a:t>
            </a:r>
            <a:r>
              <a:rPr lang="en-US" dirty="0" err="1" smtClean="0"/>
              <a:t>θ</a:t>
            </a:r>
            <a:r>
              <a:rPr lang="en-US" dirty="0" smtClean="0"/>
              <a:t> = θ</a:t>
            </a:r>
            <a:r>
              <a:rPr lang="en-US" baseline="-25000" dirty="0" smtClean="0"/>
              <a:t>0 </a:t>
            </a:r>
            <a:r>
              <a:rPr lang="en-US" dirty="0" smtClean="0"/>
              <a:t>replace X</a:t>
            </a:r>
            <a:r>
              <a:rPr lang="en-US" baseline="-25000" dirty="0" smtClean="0"/>
              <a:t>i</a:t>
            </a:r>
            <a:r>
              <a:rPr lang="en-US" dirty="0" smtClean="0"/>
              <a:t> by X</a:t>
            </a:r>
            <a:r>
              <a:rPr lang="en-US" baseline="-25000" dirty="0" smtClean="0"/>
              <a:t>i</a:t>
            </a:r>
            <a:r>
              <a:rPr lang="en-US" dirty="0" smtClean="0"/>
              <a:t> – θ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true distribution is symmetric, P(</a:t>
            </a:r>
            <a:r>
              <a:rPr lang="en-US" dirty="0" err="1" smtClean="0"/>
              <a:t>sgn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=1) =</a:t>
            </a:r>
          </a:p>
          <a:p>
            <a:r>
              <a:rPr lang="en-US" dirty="0" smtClean="0"/>
              <a:t>Consider n=4. How many possible sign orders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general case, use</a:t>
            </a:r>
          </a:p>
          <a:p>
            <a:r>
              <a:rPr lang="en-US" dirty="0" err="1" smtClean="0"/>
              <a:t>dsignrank</a:t>
            </a:r>
            <a:r>
              <a:rPr lang="en-US" dirty="0" smtClean="0"/>
              <a:t>(</a:t>
            </a:r>
            <a:r>
              <a:rPr lang="en-US" dirty="0" err="1" smtClean="0"/>
              <a:t>x,n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1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n=15, T=98, P-</a:t>
            </a:r>
            <a:r>
              <a:rPr lang="en-US" dirty="0" smtClean="0"/>
              <a:t>value 0.0034 </a:t>
            </a:r>
            <a:endParaRPr lang="en-US" dirty="0"/>
          </a:p>
        </p:txBody>
      </p:sp>
      <p:pic>
        <p:nvPicPr>
          <p:cNvPr id="6" name="Picture 5" descr="signedran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063"/>
            <a:ext cx="6858000" cy="41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= sum of positive ranks</a:t>
            </a:r>
          </a:p>
          <a:p>
            <a:r>
              <a:rPr lang="en-US" dirty="0" smtClean="0"/>
              <a:t>T</a:t>
            </a:r>
            <a:r>
              <a:rPr lang="en-US" baseline="30000" dirty="0" smtClean="0"/>
              <a:t>-</a:t>
            </a:r>
            <a:r>
              <a:rPr lang="en-US" dirty="0" smtClean="0"/>
              <a:t> = - sum of negative ranks</a:t>
            </a:r>
          </a:p>
          <a:p>
            <a:r>
              <a:rPr lang="en-US" dirty="0" smtClean="0"/>
              <a:t>T = T</a:t>
            </a:r>
            <a:r>
              <a:rPr lang="en-US" baseline="30000" dirty="0" smtClean="0"/>
              <a:t>+</a:t>
            </a:r>
            <a:r>
              <a:rPr lang="en-US" dirty="0" smtClean="0"/>
              <a:t> - T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T</a:t>
            </a:r>
            <a:r>
              <a:rPr lang="en-US" baseline="30000" dirty="0" smtClean="0"/>
              <a:t>+</a:t>
            </a:r>
            <a:r>
              <a:rPr lang="en-US" dirty="0" smtClean="0"/>
              <a:t> + T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=</a:t>
            </a:r>
          </a:p>
          <a:p>
            <a:r>
              <a:rPr lang="en-US" dirty="0" smtClean="0"/>
              <a:t>Let m = n(n+1)/2, and (X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)/2, </a:t>
            </a:r>
            <a:r>
              <a:rPr lang="en-US" dirty="0" err="1" smtClean="0"/>
              <a:t>i≤j</a:t>
            </a:r>
            <a:r>
              <a:rPr lang="en-US" dirty="0" smtClean="0"/>
              <a:t>, the Walsh averages. W</a:t>
            </a:r>
            <a:r>
              <a:rPr lang="en-US" baseline="-25000" dirty="0" smtClean="0"/>
              <a:t>(1)</a:t>
            </a:r>
            <a:r>
              <a:rPr lang="en-US" dirty="0" smtClean="0"/>
              <a:t>,...,W</a:t>
            </a:r>
            <a:r>
              <a:rPr lang="en-US" baseline="-25000" dirty="0" smtClean="0"/>
              <a:t>(m)</a:t>
            </a:r>
            <a:r>
              <a:rPr lang="en-US" dirty="0" smtClean="0"/>
              <a:t> are the ordered Walsh averages. Then </a:t>
            </a:r>
          </a:p>
          <a:p>
            <a:r>
              <a:rPr lang="en-US" dirty="0"/>
              <a:t> </a:t>
            </a:r>
            <a:r>
              <a:rPr lang="en-US" dirty="0" smtClean="0"/>
              <a:t>     (*) T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#{W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)</a:t>
            </a:r>
            <a:r>
              <a:rPr lang="en-US" dirty="0"/>
              <a:t> </a:t>
            </a:r>
            <a:r>
              <a:rPr lang="en-US" dirty="0" smtClean="0"/>
              <a:t>&gt; 0}.</a:t>
            </a:r>
          </a:p>
          <a:p>
            <a:r>
              <a:rPr lang="en-US" dirty="0" smtClean="0"/>
              <a:t>We call the </a:t>
            </a:r>
            <a:r>
              <a:rPr lang="en-US" dirty="0" err="1" smtClean="0"/>
              <a:t>rhs</a:t>
            </a:r>
            <a:r>
              <a:rPr lang="en-US" dirty="0" smtClean="0"/>
              <a:t> of (*) W</a:t>
            </a:r>
            <a:r>
              <a:rPr lang="en-US" baseline="30000" dirty="0" smtClean="0"/>
              <a:t>+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2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434"/>
            <a:ext cx="5832475" cy="1293812"/>
          </a:xfrm>
        </p:spPr>
        <p:txBody>
          <a:bodyPr/>
          <a:lstStyle/>
          <a:p>
            <a:r>
              <a:rPr lang="en-US" dirty="0" smtClean="0"/>
              <a:t>Proof that T</a:t>
            </a:r>
            <a:r>
              <a:rPr lang="en-US" baseline="30000" dirty="0" smtClean="0"/>
              <a:t>+</a:t>
            </a:r>
            <a:r>
              <a:rPr lang="en-US" dirty="0" smtClean="0"/>
              <a:t> = W</a:t>
            </a:r>
            <a:r>
              <a:rPr lang="en-US" baseline="30000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832475" cy="58674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θ</a:t>
            </a:r>
            <a:r>
              <a:rPr lang="en-US" dirty="0" smtClean="0"/>
              <a:t> is bigger than all X</a:t>
            </a:r>
            <a:r>
              <a:rPr lang="en-US" baseline="-25000" dirty="0" smtClean="0"/>
              <a:t>i</a:t>
            </a:r>
            <a:r>
              <a:rPr lang="en-US" dirty="0" smtClean="0"/>
              <a:t> it is bigger than all W</a:t>
            </a:r>
            <a:r>
              <a:rPr lang="en-US" baseline="-25000" dirty="0" smtClean="0"/>
              <a:t>i</a:t>
            </a:r>
            <a:r>
              <a:rPr lang="en-US" dirty="0" smtClean="0"/>
              <a:t>, and all X</a:t>
            </a:r>
            <a:r>
              <a:rPr lang="en-US" baseline="-25000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 are negative so T</a:t>
            </a:r>
            <a:r>
              <a:rPr lang="en-US" baseline="30000" dirty="0" smtClean="0"/>
              <a:t>+</a:t>
            </a:r>
            <a:r>
              <a:rPr lang="en-US" dirty="0" smtClean="0"/>
              <a:t> = 0. Likewise all W</a:t>
            </a:r>
            <a:r>
              <a:rPr lang="en-US" baseline="-25000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 are negative, so W</a:t>
            </a:r>
            <a:r>
              <a:rPr lang="en-US" baseline="30000" dirty="0" smtClean="0"/>
              <a:t>+</a:t>
            </a:r>
            <a:r>
              <a:rPr lang="en-US" dirty="0" smtClean="0"/>
              <a:t> = 0.</a:t>
            </a:r>
          </a:p>
          <a:p>
            <a:r>
              <a:rPr lang="en-US" dirty="0" smtClean="0"/>
              <a:t>Now let’s move </a:t>
            </a:r>
            <a:r>
              <a:rPr lang="en-US" dirty="0" err="1" smtClean="0"/>
              <a:t>θ</a:t>
            </a:r>
            <a:r>
              <a:rPr lang="en-US" dirty="0" smtClean="0"/>
              <a:t> from right to left. We first show that T</a:t>
            </a:r>
            <a:r>
              <a:rPr lang="en-US" baseline="30000" dirty="0" smtClean="0"/>
              <a:t>+</a:t>
            </a:r>
            <a:r>
              <a:rPr lang="en-US" dirty="0" smtClean="0"/>
              <a:t> and W</a:t>
            </a:r>
            <a:r>
              <a:rPr lang="en-US" baseline="30000" dirty="0" smtClean="0"/>
              <a:t>+</a:t>
            </a:r>
            <a:r>
              <a:rPr lang="en-US" dirty="0" smtClean="0"/>
              <a:t> only change value when </a:t>
            </a:r>
            <a:r>
              <a:rPr lang="en-US" dirty="0" err="1" smtClean="0"/>
              <a:t>θ</a:t>
            </a:r>
            <a:r>
              <a:rPr lang="en-US" dirty="0" smtClean="0"/>
              <a:t> goes by a Walsh average. </a:t>
            </a:r>
          </a:p>
          <a:p>
            <a:r>
              <a:rPr lang="en-US" dirty="0" smtClean="0"/>
              <a:t>Obvious for W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T</a:t>
            </a:r>
            <a:r>
              <a:rPr lang="en-US" baseline="30000" dirty="0" smtClean="0"/>
              <a:t>+</a:t>
            </a:r>
            <a:r>
              <a:rPr lang="en-US" dirty="0" smtClean="0"/>
              <a:t> changes when the sign of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changes, but X</a:t>
            </a:r>
            <a:r>
              <a:rPr lang="en-US" baseline="-25000" dirty="0" smtClean="0"/>
              <a:t>i </a:t>
            </a:r>
            <a:r>
              <a:rPr lang="en-US" dirty="0" smtClean="0"/>
              <a:t>is a Walsh average (</a:t>
            </a:r>
            <a:r>
              <a:rPr lang="en-US" dirty="0" err="1" smtClean="0"/>
              <a:t>i</a:t>
            </a:r>
            <a:r>
              <a:rPr lang="en-US" dirty="0" smtClean="0"/>
              <a:t>=j), or when the rank of |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| changes. </a:t>
            </a:r>
          </a:p>
          <a:p>
            <a:endParaRPr lang="en-US" dirty="0"/>
          </a:p>
        </p:txBody>
      </p:sp>
      <p:pic>
        <p:nvPicPr>
          <p:cNvPr id="4" name="Picture 3" descr="poi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3588"/>
            <a:ext cx="6858000" cy="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457200"/>
            <a:ext cx="5832475" cy="6443663"/>
          </a:xfrm>
        </p:spPr>
        <p:txBody>
          <a:bodyPr/>
          <a:lstStyle/>
          <a:p>
            <a:r>
              <a:rPr lang="en-US" dirty="0"/>
              <a:t>Then some other rank</a:t>
            </a:r>
            <a:r>
              <a:rPr lang="en-US" dirty="0" smtClean="0"/>
              <a:t>, of |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θ</a:t>
            </a:r>
            <a:r>
              <a:rPr lang="en-US" dirty="0" smtClean="0"/>
              <a:t>|, must also change. So for some </a:t>
            </a:r>
            <a:r>
              <a:rPr lang="en-US" dirty="0" err="1" smtClean="0"/>
              <a:t>θ</a:t>
            </a:r>
            <a:r>
              <a:rPr lang="en-US" dirty="0" smtClean="0"/>
              <a:t> they must be equal but of opposite sign, since decreasing </a:t>
            </a:r>
            <a:r>
              <a:rPr lang="en-US" dirty="0" err="1" smtClean="0"/>
              <a:t>θ</a:t>
            </a:r>
            <a:r>
              <a:rPr lang="en-US" dirty="0" smtClean="0"/>
              <a:t> cannot change the order of 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θ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. Hence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 = - 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– </a:t>
            </a:r>
            <a:r>
              <a:rPr lang="en-US" dirty="0" err="1" smtClean="0"/>
              <a:t>θ</a:t>
            </a:r>
            <a:r>
              <a:rPr lang="en-US" dirty="0" smtClean="0"/>
              <a:t>) or </a:t>
            </a:r>
            <a:r>
              <a:rPr lang="en-US" dirty="0" err="1" smtClean="0"/>
              <a:t>θ</a:t>
            </a:r>
            <a:r>
              <a:rPr lang="en-US" dirty="0" smtClean="0"/>
              <a:t> = (X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)/2.</a:t>
            </a:r>
          </a:p>
          <a:p>
            <a:r>
              <a:rPr lang="en-US" dirty="0" smtClean="0"/>
              <a:t>Now we need to show that T</a:t>
            </a:r>
            <a:r>
              <a:rPr lang="en-US" baseline="30000" dirty="0" smtClean="0"/>
              <a:t>+</a:t>
            </a:r>
            <a:r>
              <a:rPr lang="en-US" dirty="0" smtClean="0"/>
              <a:t> and W</a:t>
            </a:r>
            <a:r>
              <a:rPr lang="en-US" baseline="30000" dirty="0" smtClean="0"/>
              <a:t>+ </a:t>
            </a:r>
            <a:r>
              <a:rPr lang="en-US" dirty="0" smtClean="0"/>
              <a:t>change by the same amount when they change. First look at </a:t>
            </a:r>
            <a:r>
              <a:rPr lang="en-US" dirty="0" err="1" smtClean="0"/>
              <a:t>θ</a:t>
            </a:r>
            <a:r>
              <a:rPr lang="en-US" dirty="0" smtClean="0"/>
              <a:t> going by X</a:t>
            </a:r>
            <a:r>
              <a:rPr lang="en-US" baseline="-25000" dirty="0" smtClean="0"/>
              <a:t>i </a:t>
            </a:r>
            <a:r>
              <a:rPr lang="en-US" dirty="0" smtClean="0"/>
              <a:t>(from right to left). W</a:t>
            </a:r>
            <a:r>
              <a:rPr lang="en-US" baseline="30000" dirty="0" smtClean="0"/>
              <a:t>+ </a:t>
            </a:r>
            <a:r>
              <a:rPr lang="en-US" dirty="0" smtClean="0"/>
              <a:t>increases by one. So does T</a:t>
            </a:r>
            <a:r>
              <a:rPr lang="en-US" baseline="30000" dirty="0" smtClean="0"/>
              <a:t>+</a:t>
            </a:r>
            <a:r>
              <a:rPr lang="en-US" dirty="0" smtClean="0"/>
              <a:t>, since </a:t>
            </a:r>
            <a:r>
              <a:rPr lang="en-US" dirty="0"/>
              <a:t>|X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/>
              <a:t>θ</a:t>
            </a:r>
            <a:r>
              <a:rPr lang="en-US" dirty="0" smtClean="0"/>
              <a:t>| must be the smallest difference (rank one) and the sign changes to +. </a:t>
            </a:r>
          </a:p>
        </p:txBody>
      </p:sp>
      <p:pic>
        <p:nvPicPr>
          <p:cNvPr id="4" name="Picture 3" descr="poi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9788"/>
            <a:ext cx="6858000" cy="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5943600" cy="6900863"/>
          </a:xfrm>
        </p:spPr>
        <p:txBody>
          <a:bodyPr/>
          <a:lstStyle/>
          <a:p>
            <a:r>
              <a:rPr lang="en-US" dirty="0" smtClean="0"/>
              <a:t>Finally, if </a:t>
            </a:r>
            <a:r>
              <a:rPr lang="en-US" dirty="0" err="1" smtClean="0"/>
              <a:t>i</a:t>
            </a:r>
            <a:r>
              <a:rPr lang="en-US" dirty="0" smtClean="0"/>
              <a:t> ≠ j, W</a:t>
            </a:r>
            <a:r>
              <a:rPr lang="en-US" baseline="30000" dirty="0" smtClean="0"/>
              <a:t>+</a:t>
            </a:r>
            <a:r>
              <a:rPr lang="en-US" dirty="0" smtClean="0"/>
              <a:t> increases by 1 again as </a:t>
            </a:r>
            <a:r>
              <a:rPr lang="en-US" dirty="0" err="1" smtClean="0"/>
              <a:t>θ</a:t>
            </a:r>
            <a:r>
              <a:rPr lang="en-US" dirty="0" smtClean="0"/>
              <a:t> passes that point. There </a:t>
            </a:r>
            <a:r>
              <a:rPr lang="en-US" dirty="0" err="1" smtClean="0"/>
              <a:t>θ</a:t>
            </a:r>
            <a:r>
              <a:rPr lang="en-US" dirty="0" smtClean="0"/>
              <a:t> is equal to that Walsh average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, so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/>
              <a:t>θ</a:t>
            </a:r>
            <a:r>
              <a:rPr lang="en-US" dirty="0"/>
              <a:t> = - 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– </a:t>
            </a:r>
            <a:r>
              <a:rPr lang="en-US" dirty="0" err="1"/>
              <a:t>θ</a:t>
            </a:r>
            <a:r>
              <a:rPr lang="en-US" dirty="0" smtClean="0"/>
              <a:t>). WLOG X</a:t>
            </a:r>
            <a:r>
              <a:rPr lang="en-US" baseline="-25000" dirty="0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θ</a:t>
            </a:r>
            <a:r>
              <a:rPr lang="en-US" dirty="0" smtClean="0"/>
              <a:t>&lt;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θ</a:t>
            </a:r>
            <a:r>
              <a:rPr lang="en-US" dirty="0" smtClean="0"/>
              <a:t> &gt;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/>
              <a:t>b</a:t>
            </a:r>
            <a:r>
              <a:rPr lang="en-US" dirty="0" smtClean="0"/>
              <a:t>y just a little the </a:t>
            </a:r>
            <a:r>
              <a:rPr lang="en-US" dirty="0" err="1" smtClean="0"/>
              <a:t>i</a:t>
            </a:r>
            <a:r>
              <a:rPr lang="en-US" dirty="0" smtClean="0"/>
              <a:t>-rank is greater than the j-rank, and when </a:t>
            </a:r>
            <a:r>
              <a:rPr lang="en-US" dirty="0" err="1" smtClean="0"/>
              <a:t>θ</a:t>
            </a:r>
            <a:r>
              <a:rPr lang="en-US" dirty="0" smtClean="0"/>
              <a:t> &lt;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it is smaller. The sign of the </a:t>
            </a:r>
            <a:r>
              <a:rPr lang="en-US" dirty="0" err="1" smtClean="0"/>
              <a:t>i</a:t>
            </a:r>
            <a:r>
              <a:rPr lang="en-US" dirty="0" smtClean="0"/>
              <a:t>-rank is negative, and that of the j-rank is positive. Note that, the </a:t>
            </a:r>
            <a:r>
              <a:rPr lang="en-US" dirty="0" err="1" smtClean="0"/>
              <a:t>i</a:t>
            </a:r>
            <a:r>
              <a:rPr lang="en-US" dirty="0" smtClean="0"/>
              <a:t>- and j-ranks must be consecutive integers. 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θ</a:t>
            </a:r>
            <a:r>
              <a:rPr lang="en-US" dirty="0" smtClean="0"/>
              <a:t> passes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 the j-rank goes up by one, so T</a:t>
            </a:r>
            <a:r>
              <a:rPr lang="en-US" baseline="30000" dirty="0" smtClean="0"/>
              <a:t>+</a:t>
            </a:r>
            <a:r>
              <a:rPr lang="en-US" dirty="0" smtClean="0"/>
              <a:t> goes up by one. The </a:t>
            </a:r>
            <a:r>
              <a:rPr lang="en-US" dirty="0" err="1" smtClean="0"/>
              <a:t>i</a:t>
            </a:r>
            <a:r>
              <a:rPr lang="en-US" dirty="0" smtClean="0"/>
              <a:t>-rank goes down by one, which does not matter since it is negative.</a:t>
            </a:r>
            <a:endParaRPr lang="en-US" dirty="0"/>
          </a:p>
        </p:txBody>
      </p:sp>
      <p:pic>
        <p:nvPicPr>
          <p:cNvPr id="4" name="Picture 3" descr="poi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9788"/>
            <a:ext cx="6858000" cy="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in the sign test case, we will look at symmetric pairs (equally far in among the ordered Walsh averages from either side). The function 1-2*</a:t>
            </a:r>
            <a:r>
              <a:rPr lang="en-US" dirty="0" err="1" smtClean="0"/>
              <a:t>psignrank</a:t>
            </a:r>
            <a:r>
              <a:rPr lang="en-US" dirty="0" smtClean="0"/>
              <a:t>(k,15) computes the confidence level for going in k steps. For k=25 we get confidence level 0.952, and the interval is (3.30,15.15).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shrink the confidence  interval width to 0, we get the point estimate the median of the Walsh-averages. It is sometimes called the pseudo-median, or the Hodges-Lehmann-</a:t>
            </a:r>
            <a:r>
              <a:rPr lang="en-US" dirty="0" err="1" smtClean="0"/>
              <a:t>Sen</a:t>
            </a:r>
            <a:r>
              <a:rPr lang="en-US" dirty="0" smtClean="0"/>
              <a:t> estimator.</a:t>
            </a:r>
            <a:endParaRPr lang="en-US" dirty="0"/>
          </a:p>
        </p:txBody>
      </p:sp>
      <p:pic>
        <p:nvPicPr>
          <p:cNvPr id="11" name="Content Placeholder 3" descr="hod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9" b="22769"/>
          <a:stretch>
            <a:fillRect/>
          </a:stretch>
        </p:blipFill>
        <p:spPr bwMode="auto">
          <a:xfrm>
            <a:off x="0" y="6212450"/>
            <a:ext cx="1925637" cy="1537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11" descr="lehma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86" y="6096000"/>
            <a:ext cx="1266613" cy="1676400"/>
          </a:xfrm>
          <a:prstGeom prst="rect">
            <a:avLst/>
          </a:prstGeom>
        </p:spPr>
      </p:pic>
      <p:pic>
        <p:nvPicPr>
          <p:cNvPr id="13" name="Picture 12" descr="s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96001"/>
            <a:ext cx="1193143" cy="1676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62600"/>
            <a:ext cx="141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Joe Hodges</a:t>
            </a:r>
          </a:p>
          <a:p>
            <a:r>
              <a:rPr lang="en-US" sz="1800" dirty="0" smtClean="0">
                <a:latin typeface="+mn-lt"/>
              </a:rPr>
              <a:t>1922-2000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5486400"/>
            <a:ext cx="173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Erich Lehmann</a:t>
            </a:r>
          </a:p>
          <a:p>
            <a:r>
              <a:rPr lang="en-US" sz="1800" dirty="0" smtClean="0">
                <a:latin typeface="+mn-lt"/>
              </a:rPr>
              <a:t>1917-2009</a:t>
            </a:r>
            <a:endParaRPr lang="en-US" sz="1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6355" y="5486400"/>
            <a:ext cx="140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Pranab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Sen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1937-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29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for </a:t>
            </a:r>
            <a:br>
              <a:rPr lang="en-US" dirty="0" smtClean="0"/>
            </a:br>
            <a:r>
              <a:rPr lang="en-US" dirty="0" smtClean="0"/>
              <a:t>signed rank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Identically distributed</a:t>
            </a:r>
          </a:p>
          <a:p>
            <a:r>
              <a:rPr lang="en-US" dirty="0" smtClean="0"/>
              <a:t>Continuous distribution</a:t>
            </a:r>
          </a:p>
          <a:p>
            <a:r>
              <a:rPr lang="en-US" dirty="0" smtClean="0"/>
              <a:t>Symmetric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we make a normal assumption?</a:t>
            </a:r>
            <a:endParaRPr lang="en-US" dirty="0"/>
          </a:p>
        </p:txBody>
      </p:sp>
      <p:pic>
        <p:nvPicPr>
          <p:cNvPr id="4" name="Content Placeholder 3" descr="hist.pai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11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78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k=2: 2 successful,</a:t>
            </a:r>
          </a:p>
          <a:p>
            <a:endParaRPr lang="en-US" dirty="0"/>
          </a:p>
          <a:p>
            <a:r>
              <a:rPr lang="en-US" dirty="0" smtClean="0"/>
              <a:t>                        possible </a:t>
            </a:r>
          </a:p>
          <a:p>
            <a:endParaRPr lang="en-US" dirty="0"/>
          </a:p>
          <a:p>
            <a:r>
              <a:rPr lang="en-US" dirty="0" smtClean="0"/>
              <a:t>P(R=2) = P(R=16) = 2/12870 = 0.000155</a:t>
            </a:r>
          </a:p>
          <a:p>
            <a:r>
              <a:rPr lang="en-US" dirty="0" smtClean="0"/>
              <a:t>k=3: either all H or all T have to be together. If all T together, there are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places to divide the </a:t>
            </a:r>
            <a:r>
              <a:rPr lang="en-US" dirty="0" err="1" smtClean="0"/>
              <a:t>Hs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so P(R=3) = 2 x 7 / 12870 =  0.00188</a:t>
            </a:r>
            <a:endParaRPr lang="en-US" dirty="0"/>
          </a:p>
          <a:p>
            <a:r>
              <a:rPr lang="en-US" dirty="0" smtClean="0"/>
              <a:t>.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19197"/>
              </p:ext>
            </p:extLst>
          </p:nvPr>
        </p:nvGraphicFramePr>
        <p:xfrm>
          <a:off x="381000" y="3002547"/>
          <a:ext cx="2362200" cy="103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2171700" imgH="952500" progId="Equation.DSMT4">
                  <p:embed/>
                </p:oleObj>
              </mc:Choice>
              <mc:Fallback>
                <p:oleObj name="Equation" r:id="rId3" imgW="2171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02547"/>
                        <a:ext cx="2362200" cy="1036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89284"/>
              </p:ext>
            </p:extLst>
          </p:nvPr>
        </p:nvGraphicFramePr>
        <p:xfrm>
          <a:off x="533400" y="5867400"/>
          <a:ext cx="1371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1371600" imgH="927100" progId="Equation.DSMT4">
                  <p:embed/>
                </p:oleObj>
              </mc:Choice>
              <mc:Fallback>
                <p:oleObj name="Equation" r:id="rId5" imgW="1371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5867400"/>
                        <a:ext cx="13716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50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formally...</a:t>
            </a:r>
            <a:endParaRPr lang="en-US" dirty="0"/>
          </a:p>
        </p:txBody>
      </p:sp>
      <p:pic>
        <p:nvPicPr>
          <p:cNvPr id="4" name="Content Placeholder 3" descr="qqnorm.pai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97" b="-15697"/>
          <a:stretch>
            <a:fillRect/>
          </a:stretch>
        </p:blipFill>
        <p:spPr>
          <a:xfrm>
            <a:off x="-8241" y="1828800"/>
            <a:ext cx="6866242" cy="5481407"/>
          </a:xfrm>
        </p:spPr>
      </p:pic>
    </p:spTree>
    <p:extLst>
      <p:ext uri="{BB962C8B-B14F-4D97-AF65-F5344CB8AC3E}">
        <p14:creationId xmlns:p14="http://schemas.microsoft.com/office/powerpoint/2010/main" val="368603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</a:t>
            </a:r>
            <a:br>
              <a:rPr lang="en-US" dirty="0" smtClean="0"/>
            </a:br>
            <a:r>
              <a:rPr lang="en-US" dirty="0" smtClean="0"/>
              <a:t>the t-test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P-value 0.0027</a:t>
            </a:r>
          </a:p>
          <a:p>
            <a:r>
              <a:rPr lang="en-US" dirty="0" smtClean="0"/>
              <a:t>CI (3.80, 14.76)</a:t>
            </a:r>
          </a:p>
          <a:p>
            <a:r>
              <a:rPr lang="en-US" dirty="0" smtClean="0"/>
              <a:t>Point estimate 9.28</a:t>
            </a:r>
          </a:p>
          <a:p>
            <a:r>
              <a:rPr lang="en-US" dirty="0" smtClean="0"/>
              <a:t>Comparison: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62433"/>
              </p:ext>
            </p:extLst>
          </p:nvPr>
        </p:nvGraphicFramePr>
        <p:xfrm>
          <a:off x="609600" y="4495800"/>
          <a:ext cx="5029200" cy="19811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2580"/>
                <a:gridCol w="922020"/>
                <a:gridCol w="1592580"/>
                <a:gridCol w="922020"/>
              </a:tblGrid>
              <a:tr h="723569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r>
                        <a:rPr lang="en-US" dirty="0" smtClean="0"/>
                        <a:t>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(3.7,15.6)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r>
                        <a:rPr lang="en-US" dirty="0" smtClean="0"/>
                        <a:t>Signed</a:t>
                      </a:r>
                      <a:r>
                        <a:rPr lang="en-US" baseline="0" dirty="0" smtClean="0"/>
                        <a:t> 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(3.3,15.2)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(3.8,14.8)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Independent</a:t>
            </a:r>
          </a:p>
          <a:p>
            <a:r>
              <a:rPr lang="en-US" dirty="0">
                <a:solidFill>
                  <a:srgbClr val="FF0000"/>
                </a:solidFill>
              </a:rPr>
              <a:t>Identically distributed</a:t>
            </a:r>
          </a:p>
          <a:p>
            <a:r>
              <a:rPr lang="en-US" dirty="0">
                <a:solidFill>
                  <a:srgbClr val="FF0000"/>
                </a:solidFill>
              </a:rPr>
              <a:t>Continuous distribution</a:t>
            </a:r>
          </a:p>
          <a:p>
            <a:r>
              <a:rPr lang="en-US" dirty="0">
                <a:solidFill>
                  <a:srgbClr val="008000"/>
                </a:solidFill>
              </a:rPr>
              <a:t>Symmetric </a:t>
            </a:r>
            <a:r>
              <a:rPr lang="en-US" dirty="0" smtClean="0">
                <a:solidFill>
                  <a:srgbClr val="008000"/>
                </a:solidFill>
              </a:rPr>
              <a:t>distribution</a:t>
            </a:r>
          </a:p>
          <a:p>
            <a:r>
              <a:rPr lang="en-US" dirty="0" smtClean="0"/>
              <a:t>Normal distribution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170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Sign test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562600"/>
            <a:ext cx="2978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+mn-lt"/>
              </a:rPr>
              <a:t>Signed rank test</a:t>
            </a:r>
            <a:endParaRPr lang="en-US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106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t-test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71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t test from different distributions, same sample size (15), look at histogram of P-values</a:t>
            </a:r>
          </a:p>
          <a:p>
            <a:endParaRPr lang="en-US" dirty="0"/>
          </a:p>
          <a:p>
            <a:r>
              <a:rPr lang="en-US" dirty="0" smtClean="0"/>
              <a:t>Simulate F-test from different distributions, two samples, same sample size (15), look at histogram of P-values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4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t-tests (n=15)</a:t>
            </a:r>
            <a:endParaRPr lang="en-US" dirty="0"/>
          </a:p>
        </p:txBody>
      </p:sp>
      <p:pic>
        <p:nvPicPr>
          <p:cNvPr id="5" name="Picture 4" descr="ttes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6858000" cy="36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F-tests (n</a:t>
            </a:r>
            <a:r>
              <a:rPr lang="en-US" baseline="-25000" dirty="0" smtClean="0"/>
              <a:t>1</a:t>
            </a:r>
            <a:r>
              <a:rPr lang="en-US" dirty="0" smtClean="0"/>
              <a:t>=n</a:t>
            </a:r>
            <a:r>
              <a:rPr lang="en-US" baseline="-25000" dirty="0" smtClean="0"/>
              <a:t>2</a:t>
            </a:r>
            <a:r>
              <a:rPr lang="en-US" dirty="0" smtClean="0"/>
              <a:t>=15)</a:t>
            </a:r>
            <a:endParaRPr lang="en-US" dirty="0"/>
          </a:p>
        </p:txBody>
      </p:sp>
      <p:pic>
        <p:nvPicPr>
          <p:cNvPr id="3" name="Picture 2" descr="Ftes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6858000" cy="40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5832475" cy="1293812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5832475" cy="4656138"/>
          </a:xfrm>
        </p:spPr>
        <p:txBody>
          <a:bodyPr/>
          <a:lstStyle/>
          <a:p>
            <a:r>
              <a:rPr lang="en-US" dirty="0" smtClean="0"/>
              <a:t>Parametric </a:t>
            </a:r>
            <a:r>
              <a:rPr lang="en-US" dirty="0" err="1" smtClean="0"/>
              <a:t>vs</a:t>
            </a:r>
            <a:r>
              <a:rPr lang="en-US" dirty="0" smtClean="0"/>
              <a:t> nonparametric</a:t>
            </a:r>
          </a:p>
          <a:p>
            <a:r>
              <a:rPr lang="en-US" dirty="0" smtClean="0"/>
              <a:t>Distribution-free</a:t>
            </a:r>
          </a:p>
          <a:p>
            <a:r>
              <a:rPr lang="en-US" dirty="0" smtClean="0"/>
              <a:t>Pivots</a:t>
            </a:r>
          </a:p>
          <a:p>
            <a:pPr indent="-457200"/>
            <a:r>
              <a:rPr lang="en-US" dirty="0" smtClean="0">
                <a:solidFill>
                  <a:srgbClr val="008000"/>
                </a:solidFill>
              </a:rPr>
              <a:t>1. Testing distributional 	assumptions</a:t>
            </a:r>
          </a:p>
          <a:p>
            <a:r>
              <a:rPr lang="en-US" dirty="0" err="1" smtClean="0"/>
              <a:t>Edf</a:t>
            </a:r>
            <a:r>
              <a:rPr lang="en-US" dirty="0" smtClean="0"/>
              <a:t>/</a:t>
            </a:r>
            <a:r>
              <a:rPr lang="en-US" dirty="0" err="1" smtClean="0"/>
              <a:t>Eqf</a:t>
            </a:r>
            <a:endParaRPr lang="en-US" dirty="0" smtClean="0"/>
          </a:p>
          <a:p>
            <a:r>
              <a:rPr lang="en-US" dirty="0" smtClean="0"/>
              <a:t>Kolmogorov distance</a:t>
            </a:r>
          </a:p>
          <a:p>
            <a:r>
              <a:rPr lang="en-US" dirty="0" smtClean="0"/>
              <a:t>Kolmogorov-Smirnov test</a:t>
            </a:r>
          </a:p>
          <a:p>
            <a:r>
              <a:rPr lang="en-US" dirty="0" smtClean="0"/>
              <a:t>Simultaneous confidence bands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edf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eqf</a:t>
            </a:r>
            <a:endParaRPr lang="en-US" dirty="0" smtClean="0"/>
          </a:p>
          <a:p>
            <a:pPr lvl="1"/>
            <a:r>
              <a:rPr lang="en-US" dirty="0" smtClean="0"/>
              <a:t>for shift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3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609600"/>
            <a:ext cx="5832475" cy="6291263"/>
          </a:xfrm>
        </p:spPr>
        <p:txBody>
          <a:bodyPr/>
          <a:lstStyle/>
          <a:p>
            <a:r>
              <a:rPr lang="en-US" dirty="0"/>
              <a:t>Location-scale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Histogram </a:t>
            </a:r>
          </a:p>
          <a:p>
            <a:r>
              <a:rPr lang="en-US" dirty="0" smtClean="0"/>
              <a:t>Empirical density estimate</a:t>
            </a:r>
          </a:p>
          <a:p>
            <a:r>
              <a:rPr lang="en-US" dirty="0" smtClean="0"/>
              <a:t>Kernel density estimates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2. Testing </a:t>
            </a:r>
            <a:r>
              <a:rPr lang="en-US" dirty="0" err="1" smtClean="0">
                <a:solidFill>
                  <a:srgbClr val="008000"/>
                </a:solidFill>
              </a:rPr>
              <a:t>iid</a:t>
            </a:r>
            <a:r>
              <a:rPr lang="en-US" dirty="0" smtClean="0">
                <a:solidFill>
                  <a:srgbClr val="008000"/>
                </a:solidFill>
              </a:rPr>
              <a:t> assumption</a:t>
            </a:r>
          </a:p>
          <a:p>
            <a:r>
              <a:rPr lang="en-US" dirty="0" smtClean="0"/>
              <a:t>Runs distribution</a:t>
            </a:r>
          </a:p>
          <a:p>
            <a:r>
              <a:rPr lang="en-US" dirty="0" smtClean="0"/>
              <a:t>Randomness test</a:t>
            </a:r>
          </a:p>
          <a:p>
            <a:r>
              <a:rPr lang="en-US" dirty="0" smtClean="0"/>
              <a:t>Trend test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3. Testing hypotheses about 	median</a:t>
            </a:r>
          </a:p>
          <a:p>
            <a:r>
              <a:rPr lang="en-US" dirty="0" smtClean="0"/>
              <a:t>Sign test</a:t>
            </a:r>
          </a:p>
          <a:p>
            <a:r>
              <a:rPr lang="en-US" dirty="0" smtClean="0"/>
              <a:t>Signed rank test</a:t>
            </a:r>
          </a:p>
          <a:p>
            <a:r>
              <a:rPr lang="en-US" dirty="0" smtClean="0"/>
              <a:t>Walsh 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7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762000"/>
            <a:ext cx="5832475" cy="6138863"/>
          </a:xfrm>
        </p:spPr>
        <p:txBody>
          <a:bodyPr/>
          <a:lstStyle/>
          <a:p>
            <a:r>
              <a:rPr lang="en-US" dirty="0" smtClean="0"/>
              <a:t>Note that the number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dirty="0" smtClean="0"/>
              <a:t> of H-stretches is at most one different from the number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of T-stretches.</a:t>
            </a:r>
          </a:p>
          <a:p>
            <a:r>
              <a:rPr lang="en-US" dirty="0" smtClean="0"/>
              <a:t>And the number of runs is the total number of stretches, R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.</a:t>
            </a:r>
            <a:endParaRPr lang="en-US" dirty="0" smtClean="0"/>
          </a:p>
          <a:p>
            <a:r>
              <a:rPr lang="en-US" dirty="0" smtClean="0"/>
              <a:t>Put together the sequence by breaking HHHHHHHH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groups.               ways, and insert </a:t>
            </a:r>
          </a:p>
          <a:p>
            <a:endParaRPr lang="en-US" dirty="0"/>
          </a:p>
          <a:p>
            <a:r>
              <a:rPr lang="en-US" dirty="0" smtClean="0"/>
              <a:t>T-stretches, 			ways.</a:t>
            </a:r>
          </a:p>
          <a:p>
            <a:endParaRPr lang="en-US" dirty="0"/>
          </a:p>
          <a:p>
            <a:r>
              <a:rPr lang="en-US" dirty="0" smtClean="0"/>
              <a:t>Can either start with H or 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89334"/>
              </p:ext>
            </p:extLst>
          </p:nvPr>
        </p:nvGraphicFramePr>
        <p:xfrm>
          <a:off x="2057400" y="4102100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1003300" imgH="1003300" progId="Equation.DSMT4">
                  <p:embed/>
                </p:oleObj>
              </mc:Choice>
              <mc:Fallback>
                <p:oleObj name="Equation" r:id="rId3" imgW="10033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102100"/>
                        <a:ext cx="1003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49"/>
              </p:ext>
            </p:extLst>
          </p:nvPr>
        </p:nvGraphicFramePr>
        <p:xfrm>
          <a:off x="3200400" y="4787900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1003300" imgH="1003300" progId="Equation.DSMT4">
                  <p:embed/>
                </p:oleObj>
              </mc:Choice>
              <mc:Fallback>
                <p:oleObj name="Equation" r:id="rId5" imgW="10033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4787900"/>
                        <a:ext cx="1003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8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685800"/>
            <a:ext cx="5832475" cy="62150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in particular P(k=7) = 0.114, which is 735 times more likely than k=2 or k=16.</a:t>
            </a:r>
          </a:p>
          <a:p>
            <a:r>
              <a:rPr lang="en-US" dirty="0" smtClean="0"/>
              <a:t>R package </a:t>
            </a:r>
            <a:r>
              <a:rPr lang="en-US" dirty="0" err="1" smtClean="0"/>
              <a:t>randtests</a:t>
            </a:r>
            <a:endParaRPr lang="en-US" dirty="0" smtClean="0"/>
          </a:p>
          <a:p>
            <a:r>
              <a:rPr lang="en-US" dirty="0" err="1" smtClean="0"/>
              <a:t>druns</a:t>
            </a:r>
            <a:r>
              <a:rPr lang="en-US" dirty="0" smtClean="0"/>
              <a:t>(2:16,8,8)</a:t>
            </a:r>
          </a:p>
          <a:p>
            <a:r>
              <a:rPr lang="en-US" dirty="0" err="1" smtClean="0"/>
              <a:t>qruns</a:t>
            </a:r>
            <a:r>
              <a:rPr lang="en-US" dirty="0" smtClean="0"/>
              <a:t>(c(0.025,0.975),8,8): 5,13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69676"/>
              </p:ext>
            </p:extLst>
          </p:nvPr>
        </p:nvGraphicFramePr>
        <p:xfrm>
          <a:off x="457200" y="2540000"/>
          <a:ext cx="4419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4419600" imgH="1879600" progId="Equation.DSMT4">
                  <p:embed/>
                </p:oleObj>
              </mc:Choice>
              <mc:Fallback>
                <p:oleObj name="Equation" r:id="rId3" imgW="4419600" imgH="18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540000"/>
                        <a:ext cx="44196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78317"/>
              </p:ext>
            </p:extLst>
          </p:nvPr>
        </p:nvGraphicFramePr>
        <p:xfrm>
          <a:off x="528638" y="609600"/>
          <a:ext cx="41195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5" imgW="4406900" imgH="1879600" progId="Equation.DSMT4">
                  <p:embed/>
                </p:oleObj>
              </mc:Choice>
              <mc:Fallback>
                <p:oleObj name="Equation" r:id="rId5" imgW="4406900" imgH="18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8" y="609600"/>
                        <a:ext cx="4119562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m H and n T. Then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30895"/>
              </p:ext>
            </p:extLst>
          </p:nvPr>
        </p:nvGraphicFramePr>
        <p:xfrm>
          <a:off x="119743" y="3352800"/>
          <a:ext cx="369025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4305300" imgH="1866900" progId="Equation.DSMT4">
                  <p:embed/>
                </p:oleObj>
              </mc:Choice>
              <mc:Fallback>
                <p:oleObj name="Equation" r:id="rId3" imgW="4305300" imgH="186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43" y="3352800"/>
                        <a:ext cx="3690257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98507"/>
              </p:ext>
            </p:extLst>
          </p:nvPr>
        </p:nvGraphicFramePr>
        <p:xfrm>
          <a:off x="130175" y="5100638"/>
          <a:ext cx="65754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5" imgW="7670800" imgH="1879600" progId="Equation.DSMT4">
                  <p:embed/>
                </p:oleObj>
              </mc:Choice>
              <mc:Fallback>
                <p:oleObj name="Equation" r:id="rId5" imgW="7670800" imgH="18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" y="5100638"/>
                        <a:ext cx="6575425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76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and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j</a:t>
            </a:r>
            <a:r>
              <a:rPr lang="en-US" dirty="0" smtClean="0"/>
              <a:t> = 1(</a:t>
            </a:r>
            <a:r>
              <a:rPr lang="en-US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and j+1</a:t>
            </a:r>
            <a:r>
              <a:rPr lang="en-US" baseline="30000" dirty="0" smtClean="0"/>
              <a:t>th</a:t>
            </a:r>
            <a:r>
              <a:rPr lang="en-US" dirty="0" smtClean="0"/>
              <a:t> outcome different), j=1,...,m+n-1.</a:t>
            </a:r>
          </a:p>
          <a:p>
            <a:r>
              <a:rPr lang="en-US" dirty="0" smtClean="0"/>
              <a:t>E(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j</a:t>
            </a:r>
            <a:r>
              <a:rPr lang="en-US" dirty="0" smtClean="0"/>
              <a:t>)=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E(R) =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99293"/>
              </p:ext>
            </p:extLst>
          </p:nvPr>
        </p:nvGraphicFramePr>
        <p:xfrm>
          <a:off x="609600" y="3657600"/>
          <a:ext cx="214144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4" imgW="1866900" imgH="863600" progId="Equation.DSMT4">
                  <p:embed/>
                </p:oleObj>
              </mc:Choice>
              <mc:Fallback>
                <p:oleObj name="Equation" r:id="rId4" imgW="18669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657600"/>
                        <a:ext cx="214144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85102"/>
              </p:ext>
            </p:extLst>
          </p:nvPr>
        </p:nvGraphicFramePr>
        <p:xfrm>
          <a:off x="609600" y="5334000"/>
          <a:ext cx="379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6" imgW="3797300" imgH="787400" progId="Equation.DSMT4">
                  <p:embed/>
                </p:oleObj>
              </mc:Choice>
              <mc:Fallback>
                <p:oleObj name="Equation" r:id="rId6" imgW="37973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5334000"/>
                        <a:ext cx="3797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755185"/>
              </p:ext>
            </p:extLst>
          </p:nvPr>
        </p:nvGraphicFramePr>
        <p:xfrm>
          <a:off x="5067300" y="3365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8" imgW="165100" imgH="279400" progId="Equation.DSMT4">
                  <p:embed/>
                </p:oleObj>
              </mc:Choice>
              <mc:Fallback>
                <p:oleObj name="Equation" r:id="rId8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7300" y="33655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43743"/>
              </p:ext>
            </p:extLst>
          </p:nvPr>
        </p:nvGraphicFramePr>
        <p:xfrm>
          <a:off x="5067300" y="3365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10" imgW="165100" imgH="279400" progId="Equation.DSMT4">
                  <p:embed/>
                </p:oleObj>
              </mc:Choice>
              <mc:Fallback>
                <p:oleObj name="Equation" r:id="rId10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7300" y="33655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52794"/>
              </p:ext>
            </p:extLst>
          </p:nvPr>
        </p:nvGraphicFramePr>
        <p:xfrm>
          <a:off x="5067300" y="3365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11" imgW="165100" imgH="279400" progId="Equation.DSMT4">
                  <p:embed/>
                </p:oleObj>
              </mc:Choice>
              <mc:Fallback>
                <p:oleObj name="Equation" r:id="rId11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7300" y="33655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85288"/>
              </p:ext>
            </p:extLst>
          </p:nvPr>
        </p:nvGraphicFramePr>
        <p:xfrm>
          <a:off x="5067300" y="3365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12" imgW="165100" imgH="279400" progId="Equation.DSMT4">
                  <p:embed/>
                </p:oleObj>
              </mc:Choice>
              <mc:Fallback>
                <p:oleObj name="Equation" r:id="rId12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7300" y="33655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61331"/>
              </p:ext>
            </p:extLst>
          </p:nvPr>
        </p:nvGraphicFramePr>
        <p:xfrm>
          <a:off x="685800" y="6400800"/>
          <a:ext cx="241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13" imgW="2413000" imgH="825500" progId="Equation.DSMT4">
                  <p:embed/>
                </p:oleObj>
              </mc:Choice>
              <mc:Fallback>
                <p:oleObj name="Equation" r:id="rId13" imgW="24130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800" y="6400800"/>
                        <a:ext cx="2413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14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test for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random variables. Define Y</a:t>
            </a:r>
            <a:r>
              <a:rPr lang="en-US" baseline="-25000" dirty="0" smtClean="0"/>
              <a:t>i</a:t>
            </a:r>
            <a:r>
              <a:rPr lang="en-US" dirty="0" smtClean="0"/>
              <a:t> = 1(X</a:t>
            </a:r>
            <a:r>
              <a:rPr lang="en-US" baseline="-25000" dirty="0" smtClean="0"/>
              <a:t>i </a:t>
            </a:r>
            <a:r>
              <a:rPr lang="en-US" dirty="0" smtClean="0"/>
              <a:t>&gt;m) where m is the median of the X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P(Y</a:t>
            </a:r>
            <a:r>
              <a:rPr lang="en-US" baseline="-25000" dirty="0" smtClean="0"/>
              <a:t>i</a:t>
            </a:r>
            <a:r>
              <a:rPr lang="en-US" dirty="0" smtClean="0"/>
              <a:t> = 1) =</a:t>
            </a:r>
          </a:p>
          <a:p>
            <a:r>
              <a:rPr lang="en-US" dirty="0" smtClean="0"/>
              <a:t>If the X</a:t>
            </a:r>
            <a:r>
              <a:rPr lang="en-US" baseline="-25000" dirty="0" smtClean="0"/>
              <a:t>i</a:t>
            </a:r>
            <a:r>
              <a:rPr lang="en-US" dirty="0" smtClean="0"/>
              <a:t> are independent, the number R of runs among the Y</a:t>
            </a:r>
            <a:r>
              <a:rPr lang="en-US" baseline="-25000" dirty="0" smtClean="0"/>
              <a:t>i </a:t>
            </a:r>
            <a:r>
              <a:rPr lang="en-US" dirty="0" smtClean="0"/>
              <a:t>should follow the runs distribution. </a:t>
            </a:r>
          </a:p>
          <a:p>
            <a:r>
              <a:rPr lang="en-US" dirty="0" smtClean="0"/>
              <a:t>If there are too few runs there is a tendency for Y</a:t>
            </a:r>
            <a:r>
              <a:rPr lang="en-US" baseline="-25000" dirty="0" smtClean="0"/>
              <a:t>i</a:t>
            </a:r>
            <a:r>
              <a:rPr lang="en-US" dirty="0" smtClean="0"/>
              <a:t> to clump, while if there are too many they tend to alternate between 0 and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0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832475" cy="1293812"/>
          </a:xfrm>
        </p:spPr>
        <p:txBody>
          <a:bodyPr/>
          <a:lstStyle/>
          <a:p>
            <a:r>
              <a:rPr lang="en-US" dirty="0" smtClean="0"/>
              <a:t>Temperature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905000"/>
            <a:ext cx="5278437" cy="43084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P-value 0.006   95% CI (11,21)</a:t>
            </a:r>
          </a:p>
        </p:txBody>
      </p:sp>
      <p:pic>
        <p:nvPicPr>
          <p:cNvPr id="4" name="Picture 3" descr="nce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5894598" cy="3581400"/>
          </a:xfrm>
          <a:prstGeom prst="rect">
            <a:avLst/>
          </a:prstGeom>
        </p:spPr>
      </p:pic>
      <p:pic>
        <p:nvPicPr>
          <p:cNvPr id="6" name="Picture 5" descr="ncei.ac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5943600" cy="36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4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21137</TotalTime>
  <Words>1950</Words>
  <Application>Microsoft Macintosh PowerPoint</Application>
  <PresentationFormat>Custom</PresentationFormat>
  <Paragraphs>261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My</vt:lpstr>
      <vt:lpstr>Equation</vt:lpstr>
      <vt:lpstr>Coin tosses</vt:lpstr>
      <vt:lpstr>Runs</vt:lpstr>
      <vt:lpstr>Runs distribution</vt:lpstr>
      <vt:lpstr>PowerPoint Presentation</vt:lpstr>
      <vt:lpstr>PowerPoint Presentation</vt:lpstr>
      <vt:lpstr>General case</vt:lpstr>
      <vt:lpstr>Expected value and variance</vt:lpstr>
      <vt:lpstr>Median test for independence</vt:lpstr>
      <vt:lpstr>Temperature series</vt:lpstr>
      <vt:lpstr>Looking for trends</vt:lpstr>
      <vt:lpstr>Testing for  monotone trend</vt:lpstr>
      <vt:lpstr>NCEI series</vt:lpstr>
      <vt:lpstr>Pairwise comparison</vt:lpstr>
      <vt:lpstr>Sign test</vt:lpstr>
      <vt:lpstr>Assumptions  for sign test</vt:lpstr>
      <vt:lpstr>Inverting the test</vt:lpstr>
      <vt:lpstr>Confidence level</vt:lpstr>
      <vt:lpstr>Point estimate</vt:lpstr>
      <vt:lpstr>Signed ranks</vt:lpstr>
      <vt:lpstr>Null distribution</vt:lpstr>
      <vt:lpstr>Diet trial</vt:lpstr>
      <vt:lpstr>Alternative forms</vt:lpstr>
      <vt:lpstr>Proof that T+ = W+</vt:lpstr>
      <vt:lpstr>PowerPoint Presentation</vt:lpstr>
      <vt:lpstr>PowerPoint Presentation</vt:lpstr>
      <vt:lpstr>Confidence set</vt:lpstr>
      <vt:lpstr>Estimate</vt:lpstr>
      <vt:lpstr>Assumptions for  signed rank test</vt:lpstr>
      <vt:lpstr>Could we make a normal assumption?</vt:lpstr>
      <vt:lpstr>But formally...</vt:lpstr>
      <vt:lpstr>So what does  the t-test say?</vt:lpstr>
      <vt:lpstr>Comparison of assumptions</vt:lpstr>
      <vt:lpstr>Does it matter?</vt:lpstr>
      <vt:lpstr>t-tests (n=15)</vt:lpstr>
      <vt:lpstr>F-tests (n1=n2=15)</vt:lpstr>
      <vt:lpstr>Review</vt:lpstr>
      <vt:lpstr>PowerPoint Presentation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111</cp:revision>
  <cp:lastPrinted>2016-02-06T20:41:10Z</cp:lastPrinted>
  <dcterms:created xsi:type="dcterms:W3CDTF">2010-01-23T17:03:47Z</dcterms:created>
  <dcterms:modified xsi:type="dcterms:W3CDTF">2016-02-09T06:11:18Z</dcterms:modified>
</cp:coreProperties>
</file>