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embeddings/oleObject1.bin" ContentType="application/vnd.openxmlformats-officedocument.oleObject"/>
  <Override PartName="/ppt/notesSlides/notesSlide1.xml" ContentType="application/vnd.openxmlformats-officedocument.presentationml.notesSlide+xml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notesSlides/notesSlide2.xml" ContentType="application/vnd.openxmlformats-officedocument.presentationml.notesSlide+xml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notesSlides/notesSlide3.xml" ContentType="application/vnd.openxmlformats-officedocument.presentationml.notesSlide+xml"/>
  <Override PartName="/ppt/embeddings/oleObject7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21"/>
  </p:notesMasterIdLst>
  <p:sldIdLst>
    <p:sldId id="272" r:id="rId2"/>
    <p:sldId id="273" r:id="rId3"/>
    <p:sldId id="259" r:id="rId4"/>
    <p:sldId id="260" r:id="rId5"/>
    <p:sldId id="258" r:id="rId6"/>
    <p:sldId id="263" r:id="rId7"/>
    <p:sldId id="261" r:id="rId8"/>
    <p:sldId id="262" r:id="rId9"/>
    <p:sldId id="268" r:id="rId10"/>
    <p:sldId id="264" r:id="rId11"/>
    <p:sldId id="265" r:id="rId12"/>
    <p:sldId id="266" r:id="rId13"/>
    <p:sldId id="267" r:id="rId14"/>
    <p:sldId id="269" r:id="rId15"/>
    <p:sldId id="270" r:id="rId16"/>
    <p:sldId id="257" r:id="rId17"/>
    <p:sldId id="271" r:id="rId18"/>
    <p:sldId id="274" r:id="rId19"/>
    <p:sldId id="275" r:id="rId20"/>
  </p:sldIdLst>
  <p:sldSz cx="6858000" cy="7772400"/>
  <p:notesSz cx="6858000" cy="7772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100" d="100"/>
          <a:sy n="100" d="100"/>
        </p:scale>
        <p:origin x="-928" y="-80"/>
      </p:cViewPr>
      <p:guideLst>
        <p:guide orient="horz" pos="2448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Relationship Id="rId2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Relationship Id="rId2" Type="http://schemas.openxmlformats.org/officeDocument/2006/relationships/image" Target="../media/image13.emf"/><Relationship Id="rId3" Type="http://schemas.openxmlformats.org/officeDocument/2006/relationships/image" Target="../media/image1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18E97-0C3E-6046-9A41-239132011974}" type="datetimeFigureOut">
              <a:rPr lang="en-US" smtClean="0"/>
              <a:t>2/10/16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582613"/>
            <a:ext cx="2571750" cy="2914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3692525"/>
            <a:ext cx="5486400" cy="34972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381875"/>
            <a:ext cx="2971800" cy="3889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7381875"/>
            <a:ext cx="2971800" cy="3889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1136F9-361D-8B40-9614-18BAF357A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567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1136F9-361D-8B40-9614-18BAF357A71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366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11x9/6x8 = 2.0625 (R computes </a:t>
            </a:r>
            <a:r>
              <a:rPr lang="en-US" dirty="0" err="1" smtClean="0"/>
              <a:t>cond</a:t>
            </a:r>
            <a:r>
              <a:rPr lang="en-US" dirty="0" smtClean="0"/>
              <a:t> </a:t>
            </a:r>
            <a:r>
              <a:rPr lang="en-US" dirty="0" err="1" smtClean="0"/>
              <a:t>mle</a:t>
            </a:r>
            <a:r>
              <a:rPr lang="en-US" dirty="0" smtClean="0"/>
              <a:t> which is slightly different)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1136F9-361D-8B40-9614-18BAF357A71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74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estimate we use is not the conditional </a:t>
            </a:r>
            <a:r>
              <a:rPr lang="en-US" dirty="0" err="1" smtClean="0"/>
              <a:t>mle</a:t>
            </a:r>
            <a:r>
              <a:rPr lang="en-US" dirty="0" smtClean="0"/>
              <a:t> given the margins which the R code computes.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1136F9-361D-8B40-9614-18BAF357A71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274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414588"/>
            <a:ext cx="5829300" cy="1665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4403725"/>
            <a:ext cx="4800600" cy="1987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87913" y="690563"/>
            <a:ext cx="1457325" cy="6210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2763" y="690563"/>
            <a:ext cx="4222750" cy="6210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4994275"/>
            <a:ext cx="5829300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294063"/>
            <a:ext cx="5829300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763" y="2244725"/>
            <a:ext cx="2840037" cy="4656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244725"/>
            <a:ext cx="2840038" cy="4656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11150"/>
            <a:ext cx="617220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739900"/>
            <a:ext cx="3030538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465388"/>
            <a:ext cx="3030538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1739900"/>
            <a:ext cx="3030537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465388"/>
            <a:ext cx="3030537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09563"/>
            <a:ext cx="2255838" cy="1317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09563"/>
            <a:ext cx="3833812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627188"/>
            <a:ext cx="2255838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5440363"/>
            <a:ext cx="4114800" cy="642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693738"/>
            <a:ext cx="4114800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6083300"/>
            <a:ext cx="4114800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2763" y="690563"/>
            <a:ext cx="5832475" cy="12938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81294" tIns="39656" rIns="81294" bIns="396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2763" y="2244725"/>
            <a:ext cx="5832475" cy="4656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81294" tIns="39656" rIns="81294" bIns="396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55625" y="0"/>
            <a:ext cx="8223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798513" rtl="0" eaLnBrk="1" fontAlgn="base" hangingPunct="1">
        <a:spcBef>
          <a:spcPct val="0"/>
        </a:spcBef>
        <a:spcAft>
          <a:spcPct val="0"/>
        </a:spcAft>
        <a:defRPr sz="3900" b="1">
          <a:solidFill>
            <a:srgbClr val="063DE8"/>
          </a:solidFill>
          <a:latin typeface="+mj-lt"/>
          <a:ea typeface="+mj-ea"/>
          <a:cs typeface="+mj-cs"/>
        </a:defRPr>
      </a:lvl1pPr>
      <a:lvl2pPr algn="ctr" defTabSz="798513" rtl="0" eaLnBrk="1" fontAlgn="base" hangingPunct="1">
        <a:spcBef>
          <a:spcPct val="0"/>
        </a:spcBef>
        <a:spcAft>
          <a:spcPct val="0"/>
        </a:spcAft>
        <a:defRPr sz="3900" b="1">
          <a:solidFill>
            <a:srgbClr val="063DE8"/>
          </a:solidFill>
          <a:latin typeface="Helvetica" charset="0"/>
        </a:defRPr>
      </a:lvl2pPr>
      <a:lvl3pPr algn="ctr" defTabSz="798513" rtl="0" eaLnBrk="1" fontAlgn="base" hangingPunct="1">
        <a:spcBef>
          <a:spcPct val="0"/>
        </a:spcBef>
        <a:spcAft>
          <a:spcPct val="0"/>
        </a:spcAft>
        <a:defRPr sz="3900" b="1">
          <a:solidFill>
            <a:srgbClr val="063DE8"/>
          </a:solidFill>
          <a:latin typeface="Helvetica" charset="0"/>
        </a:defRPr>
      </a:lvl3pPr>
      <a:lvl4pPr algn="ctr" defTabSz="798513" rtl="0" eaLnBrk="1" fontAlgn="base" hangingPunct="1">
        <a:spcBef>
          <a:spcPct val="0"/>
        </a:spcBef>
        <a:spcAft>
          <a:spcPct val="0"/>
        </a:spcAft>
        <a:defRPr sz="3900" b="1">
          <a:solidFill>
            <a:srgbClr val="063DE8"/>
          </a:solidFill>
          <a:latin typeface="Helvetica" charset="0"/>
        </a:defRPr>
      </a:lvl4pPr>
      <a:lvl5pPr algn="ctr" defTabSz="798513" rtl="0" eaLnBrk="1" fontAlgn="base" hangingPunct="1">
        <a:spcBef>
          <a:spcPct val="0"/>
        </a:spcBef>
        <a:spcAft>
          <a:spcPct val="0"/>
        </a:spcAft>
        <a:defRPr sz="3900" b="1">
          <a:solidFill>
            <a:srgbClr val="063DE8"/>
          </a:solidFill>
          <a:latin typeface="Helvetica" charset="0"/>
        </a:defRPr>
      </a:lvl5pPr>
      <a:lvl6pPr marL="457200" algn="ctr" defTabSz="798513" rtl="0" eaLnBrk="1" fontAlgn="base" hangingPunct="1">
        <a:spcBef>
          <a:spcPct val="0"/>
        </a:spcBef>
        <a:spcAft>
          <a:spcPct val="0"/>
        </a:spcAft>
        <a:defRPr sz="3900" b="1">
          <a:solidFill>
            <a:srgbClr val="063DE8"/>
          </a:solidFill>
          <a:latin typeface="Helvetica" charset="0"/>
        </a:defRPr>
      </a:lvl6pPr>
      <a:lvl7pPr marL="914400" algn="ctr" defTabSz="798513" rtl="0" eaLnBrk="1" fontAlgn="base" hangingPunct="1">
        <a:spcBef>
          <a:spcPct val="0"/>
        </a:spcBef>
        <a:spcAft>
          <a:spcPct val="0"/>
        </a:spcAft>
        <a:defRPr sz="3900" b="1">
          <a:solidFill>
            <a:srgbClr val="063DE8"/>
          </a:solidFill>
          <a:latin typeface="Helvetica" charset="0"/>
        </a:defRPr>
      </a:lvl7pPr>
      <a:lvl8pPr marL="1371600" algn="ctr" defTabSz="798513" rtl="0" eaLnBrk="1" fontAlgn="base" hangingPunct="1">
        <a:spcBef>
          <a:spcPct val="0"/>
        </a:spcBef>
        <a:spcAft>
          <a:spcPct val="0"/>
        </a:spcAft>
        <a:defRPr sz="3900" b="1">
          <a:solidFill>
            <a:srgbClr val="063DE8"/>
          </a:solidFill>
          <a:latin typeface="Helvetica" charset="0"/>
        </a:defRPr>
      </a:lvl8pPr>
      <a:lvl9pPr marL="1828800" algn="ctr" defTabSz="798513" rtl="0" eaLnBrk="1" fontAlgn="base" hangingPunct="1">
        <a:spcBef>
          <a:spcPct val="0"/>
        </a:spcBef>
        <a:spcAft>
          <a:spcPct val="0"/>
        </a:spcAft>
        <a:defRPr sz="3900" b="1">
          <a:solidFill>
            <a:srgbClr val="063DE8"/>
          </a:solidFill>
          <a:latin typeface="Helvetica" charset="0"/>
        </a:defRPr>
      </a:lvl9pPr>
    </p:titleStyle>
    <p:bodyStyle>
      <a:lvl1pPr algn="l" defTabSz="798513" rtl="0" eaLnBrk="1" fontAlgn="base" hangingPunct="1">
        <a:spcBef>
          <a:spcPct val="20000"/>
        </a:spcBef>
        <a:spcAft>
          <a:spcPct val="0"/>
        </a:spcAft>
        <a:defRPr sz="2700" b="1">
          <a:solidFill>
            <a:schemeClr val="tx1"/>
          </a:solidFill>
          <a:latin typeface="+mn-lt"/>
          <a:ea typeface="+mn-ea"/>
          <a:cs typeface="+mn-cs"/>
        </a:defRPr>
      </a:lvl1pPr>
      <a:lvl2pPr marL="427038" indent="15875" algn="l" defTabSz="798513" rtl="0" eaLnBrk="1" fontAlgn="base" hangingPunct="1">
        <a:spcBef>
          <a:spcPct val="20000"/>
        </a:spcBef>
        <a:spcAft>
          <a:spcPct val="0"/>
        </a:spcAft>
        <a:defRPr sz="2500" b="1">
          <a:solidFill>
            <a:schemeClr val="tx1"/>
          </a:solidFill>
          <a:latin typeface="+mn-lt"/>
          <a:ea typeface="ＭＳ Ｐゴシック" charset="-128"/>
        </a:defRPr>
      </a:lvl2pPr>
      <a:lvl3pPr marL="782638" indent="15875" algn="l" defTabSz="798513" rtl="0" eaLnBrk="1" fontAlgn="base" hangingPunct="1">
        <a:spcBef>
          <a:spcPct val="20000"/>
        </a:spcBef>
        <a:spcAft>
          <a:spcPct val="0"/>
        </a:spcAft>
        <a:defRPr sz="2100" b="1">
          <a:solidFill>
            <a:schemeClr val="tx1"/>
          </a:solidFill>
          <a:latin typeface="+mn-lt"/>
          <a:ea typeface="ＭＳ Ｐゴシック" charset="-128"/>
        </a:defRPr>
      </a:lvl3pPr>
      <a:lvl4pPr marL="1209675" indent="-9525" algn="l" defTabSz="798513" rtl="0" eaLnBrk="1" fontAlgn="base" hangingPunct="1">
        <a:spcBef>
          <a:spcPct val="20000"/>
        </a:spcBef>
        <a:spcAft>
          <a:spcPct val="0"/>
        </a:spcAft>
        <a:defRPr sz="1700" b="1">
          <a:solidFill>
            <a:schemeClr val="tx1"/>
          </a:solidFill>
          <a:latin typeface="+mn-lt"/>
          <a:ea typeface="ＭＳ Ｐゴシック" charset="-128"/>
        </a:defRPr>
      </a:lvl4pPr>
      <a:lvl5pPr marL="1638300" indent="-39688" algn="l" defTabSz="798513" rtl="0" eaLnBrk="1" fontAlgn="base" hangingPunct="1">
        <a:spcBef>
          <a:spcPct val="20000"/>
        </a:spcBef>
        <a:spcAft>
          <a:spcPct val="0"/>
        </a:spcAft>
        <a:defRPr sz="1700" b="1">
          <a:solidFill>
            <a:schemeClr val="tx1"/>
          </a:solidFill>
          <a:latin typeface="+mn-lt"/>
          <a:ea typeface="ＭＳ Ｐゴシック" charset="-128"/>
        </a:defRPr>
      </a:lvl5pPr>
      <a:lvl6pPr marL="2095500" indent="-39688" algn="l" defTabSz="798513" rtl="0" eaLnBrk="1" fontAlgn="base" hangingPunct="1">
        <a:spcBef>
          <a:spcPct val="20000"/>
        </a:spcBef>
        <a:spcAft>
          <a:spcPct val="0"/>
        </a:spcAft>
        <a:defRPr sz="1700" b="1">
          <a:solidFill>
            <a:schemeClr val="tx1"/>
          </a:solidFill>
          <a:latin typeface="+mn-lt"/>
          <a:ea typeface="ＭＳ Ｐゴシック" charset="-128"/>
        </a:defRPr>
      </a:lvl6pPr>
      <a:lvl7pPr marL="2552700" indent="-39688" algn="l" defTabSz="798513" rtl="0" eaLnBrk="1" fontAlgn="base" hangingPunct="1">
        <a:spcBef>
          <a:spcPct val="20000"/>
        </a:spcBef>
        <a:spcAft>
          <a:spcPct val="0"/>
        </a:spcAft>
        <a:defRPr sz="1700" b="1">
          <a:solidFill>
            <a:schemeClr val="tx1"/>
          </a:solidFill>
          <a:latin typeface="+mn-lt"/>
          <a:ea typeface="ＭＳ Ｐゴシック" charset="-128"/>
        </a:defRPr>
      </a:lvl7pPr>
      <a:lvl8pPr marL="3009900" indent="-39688" algn="l" defTabSz="798513" rtl="0" eaLnBrk="1" fontAlgn="base" hangingPunct="1">
        <a:spcBef>
          <a:spcPct val="20000"/>
        </a:spcBef>
        <a:spcAft>
          <a:spcPct val="0"/>
        </a:spcAft>
        <a:defRPr sz="1700" b="1">
          <a:solidFill>
            <a:schemeClr val="tx1"/>
          </a:solidFill>
          <a:latin typeface="+mn-lt"/>
          <a:ea typeface="ＭＳ Ｐゴシック" charset="-128"/>
        </a:defRPr>
      </a:lvl8pPr>
      <a:lvl9pPr marL="3467100" indent="-39688" algn="l" defTabSz="798513" rtl="0" eaLnBrk="1" fontAlgn="base" hangingPunct="1">
        <a:spcBef>
          <a:spcPct val="20000"/>
        </a:spcBef>
        <a:spcAft>
          <a:spcPct val="0"/>
        </a:spcAft>
        <a:defRPr sz="1700" b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Relationship Id="rId3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10.emf"/><Relationship Id="rId6" Type="http://schemas.openxmlformats.org/officeDocument/2006/relationships/oleObject" Target="../embeddings/oleObject3.bin"/><Relationship Id="rId7" Type="http://schemas.openxmlformats.org/officeDocument/2006/relationships/image" Target="../media/image11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4.bin"/><Relationship Id="rId5" Type="http://schemas.openxmlformats.org/officeDocument/2006/relationships/image" Target="../media/image12.emf"/><Relationship Id="rId6" Type="http://schemas.openxmlformats.org/officeDocument/2006/relationships/oleObject" Target="../embeddings/oleObject5.bin"/><Relationship Id="rId7" Type="http://schemas.openxmlformats.org/officeDocument/2006/relationships/image" Target="../media/image13.emf"/><Relationship Id="rId8" Type="http://schemas.openxmlformats.org/officeDocument/2006/relationships/oleObject" Target="../embeddings/oleObject6.bin"/><Relationship Id="rId9" Type="http://schemas.openxmlformats.org/officeDocument/2006/relationships/image" Target="../media/image14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image" Target="../media/image16.emf"/><Relationship Id="rId5" Type="http://schemas.openxmlformats.org/officeDocument/2006/relationships/oleObject" Target="../embeddings/oleObject7.bin"/><Relationship Id="rId6" Type="http://schemas.openxmlformats.org/officeDocument/2006/relationships/image" Target="../media/image15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Relationship Id="rId3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Relationship Id="rId3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</a:t>
            </a:r>
            <a:endParaRPr lang="en-US" dirty="0"/>
          </a:p>
        </p:txBody>
      </p:sp>
      <p:pic>
        <p:nvPicPr>
          <p:cNvPr id="6" name="Content Placeholder 5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338" r="-12338"/>
          <a:stretch>
            <a:fillRect/>
          </a:stretch>
        </p:blipFill>
        <p:spPr>
          <a:xfrm>
            <a:off x="-304800" y="1447800"/>
            <a:ext cx="7315200" cy="5867400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 bwMode="auto">
          <a:xfrm flipV="1">
            <a:off x="1752600" y="4711700"/>
            <a:ext cx="2476500" cy="127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flipH="1">
            <a:off x="914400" y="4953000"/>
            <a:ext cx="4800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H="1">
            <a:off x="1066800" y="4953000"/>
            <a:ext cx="4800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flipH="1" flipV="1">
            <a:off x="1295400" y="4572000"/>
            <a:ext cx="4038600" cy="1219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262647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Sleep data,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09800"/>
            <a:ext cx="5832475" cy="4656138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P-value = 0.268</a:t>
            </a:r>
          </a:p>
          <a:p>
            <a:r>
              <a:rPr lang="en-US" dirty="0" smtClean="0"/>
              <a:t>95% CI  (-0.96,0.25)</a:t>
            </a:r>
            <a:endParaRPr lang="en-US" dirty="0"/>
          </a:p>
        </p:txBody>
      </p:sp>
      <p:pic>
        <p:nvPicPr>
          <p:cNvPr id="4" name="Picture 3" descr="sleepden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71600"/>
            <a:ext cx="5765800" cy="4470400"/>
          </a:xfrm>
          <a:prstGeom prst="rect">
            <a:avLst/>
          </a:prstGeom>
        </p:spPr>
      </p:pic>
      <p:pic>
        <p:nvPicPr>
          <p:cNvPr id="5" name="Picture 4" descr="sleepdens+normal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71600"/>
            <a:ext cx="5765800" cy="447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742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Null  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null distribution actually requires P(X&gt;Y-</a:t>
            </a:r>
            <a:r>
              <a:rPr lang="en-US" dirty="0" err="1" smtClean="0"/>
              <a:t>θ</a:t>
            </a:r>
            <a:r>
              <a:rPr lang="en-US" dirty="0" smtClean="0"/>
              <a:t>)= 1/2. </a:t>
            </a:r>
          </a:p>
          <a:p>
            <a:r>
              <a:rPr lang="en-US" dirty="0" smtClean="0"/>
              <a:t>That follows if Y-X has a symmetric distribution about </a:t>
            </a:r>
            <a:r>
              <a:rPr lang="en-US" dirty="0" err="1" smtClean="0"/>
              <a:t>θ</a:t>
            </a:r>
            <a:r>
              <a:rPr lang="en-US" dirty="0" smtClean="0"/>
              <a:t>.</a:t>
            </a:r>
          </a:p>
          <a:p>
            <a:r>
              <a:rPr lang="en-US" dirty="0" smtClean="0"/>
              <a:t>If G(y)=F(x-</a:t>
            </a:r>
            <a:r>
              <a:rPr lang="en-US" dirty="0" err="1" smtClean="0"/>
              <a:t>θ</a:t>
            </a:r>
            <a:r>
              <a:rPr lang="en-US" dirty="0" smtClean="0"/>
              <a:t>) this is true, and in that case we are just comparing medians.</a:t>
            </a:r>
          </a:p>
          <a:p>
            <a:r>
              <a:rPr lang="en-US" dirty="0" smtClean="0"/>
              <a:t>The WMW test does not work well when G and F have different shape (in particular, different spread)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704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5832475" cy="1293812"/>
          </a:xfrm>
        </p:spPr>
        <p:txBody>
          <a:bodyPr/>
          <a:lstStyle/>
          <a:p>
            <a:r>
              <a:rPr lang="en-US" dirty="0" smtClean="0"/>
              <a:t>Dealing with 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832475" cy="4656138"/>
          </a:xfrm>
        </p:spPr>
        <p:txBody>
          <a:bodyPr/>
          <a:lstStyle/>
          <a:p>
            <a:r>
              <a:rPr lang="en-US" dirty="0" smtClean="0"/>
              <a:t>For any rank-based method ties can be dealt with by replacing the tied values by their average rank, the </a:t>
            </a:r>
            <a:r>
              <a:rPr lang="en-US" dirty="0" err="1" smtClean="0"/>
              <a:t>midrank</a:t>
            </a:r>
            <a:endParaRPr lang="en-US" dirty="0" smtClean="0"/>
          </a:p>
          <a:p>
            <a:r>
              <a:rPr lang="en-US" dirty="0" smtClean="0"/>
              <a:t>This affects the variance</a:t>
            </a:r>
          </a:p>
          <a:p>
            <a:r>
              <a:rPr lang="en-US" dirty="0" smtClean="0"/>
              <a:t>For the Wilcoxon test there is an R function called </a:t>
            </a:r>
            <a:r>
              <a:rPr lang="en-US" dirty="0" err="1" smtClean="0"/>
              <a:t>wilcox.exact</a:t>
            </a:r>
            <a:r>
              <a:rPr lang="en-US" dirty="0" smtClean="0"/>
              <a:t> in the library </a:t>
            </a:r>
            <a:r>
              <a:rPr lang="en-US" dirty="0" err="1" smtClean="0"/>
              <a:t>exactRankTests</a:t>
            </a:r>
            <a:r>
              <a:rPr lang="en-US" dirty="0" smtClean="0"/>
              <a:t>, or you can use </a:t>
            </a:r>
            <a:r>
              <a:rPr lang="en-US" dirty="0" err="1" smtClean="0"/>
              <a:t>wilcox.test</a:t>
            </a:r>
            <a:r>
              <a:rPr lang="en-US" dirty="0" smtClean="0"/>
              <a:t> in the package coin</a:t>
            </a:r>
          </a:p>
          <a:p>
            <a:r>
              <a:rPr lang="en-US" dirty="0" smtClean="0"/>
              <a:t> Note that since all we need is ranks, the WMW test can be used for ordinal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573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with t-test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WMW test is equivalent to the two-sample t-test with equal variances applied to the ranks instead of the data</a:t>
            </a:r>
          </a:p>
          <a:p>
            <a:r>
              <a:rPr lang="en-US" dirty="0" smtClean="0"/>
              <a:t>This approach is particularly helpful if there are outliers in the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935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763" y="381000"/>
            <a:ext cx="5832475" cy="1293812"/>
          </a:xfrm>
        </p:spPr>
        <p:txBody>
          <a:bodyPr/>
          <a:lstStyle/>
          <a:p>
            <a:r>
              <a:rPr lang="en-US" dirty="0" smtClean="0"/>
              <a:t>How about </a:t>
            </a:r>
            <a:br>
              <a:rPr lang="en-US" dirty="0" smtClean="0"/>
            </a:br>
            <a:r>
              <a:rPr lang="en-US" dirty="0" smtClean="0"/>
              <a:t>the sign test?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763" y="1828800"/>
            <a:ext cx="5832475" cy="5222875"/>
          </a:xfrm>
        </p:spPr>
        <p:txBody>
          <a:bodyPr/>
          <a:lstStyle/>
          <a:p>
            <a:r>
              <a:rPr lang="en-US" dirty="0" smtClean="0"/>
              <a:t>For the sleep treatment data, the overall median is 7.05. Assuming that the two samples have the same median, we can set down a 2x2 table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Why aren’t there 20 treated values?</a:t>
            </a:r>
          </a:p>
          <a:p>
            <a:r>
              <a:rPr lang="en-US" dirty="0" smtClean="0"/>
              <a:t>What (row and column) totals are fixed?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951814"/>
              </p:ext>
            </p:extLst>
          </p:nvPr>
        </p:nvGraphicFramePr>
        <p:xfrm>
          <a:off x="990600" y="4160520"/>
          <a:ext cx="4572000" cy="1478280"/>
        </p:xfrm>
        <a:graphic>
          <a:graphicData uri="http://schemas.openxmlformats.org/drawingml/2006/table">
            <a:tbl>
              <a:tblPr firstRow="1" firstCol="1" lastRow="1" lastCol="1" bandRow="1">
                <a:tableStyleId>{37CE84F3-28C3-443E-9E96-99CF82512B78}</a:tableStyleId>
              </a:tblPr>
              <a:tblGrid>
                <a:gridCol w="1447800"/>
                <a:gridCol w="838200"/>
                <a:gridCol w="1143000"/>
                <a:gridCol w="1143000"/>
              </a:tblGrid>
              <a:tr h="142240">
                <a:tc>
                  <a:txBody>
                    <a:bodyPr/>
                    <a:lstStyle/>
                    <a:p>
                      <a:r>
                        <a:rPr lang="en-US" dirty="0" smtClean="0"/>
                        <a:t>Sample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&lt;7.05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&gt;7.05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Treatment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Control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509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Fisher’s exact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5832475" cy="4656138"/>
          </a:xfrm>
        </p:spPr>
        <p:txBody>
          <a:bodyPr/>
          <a:lstStyle/>
          <a:p>
            <a:r>
              <a:rPr lang="en-US" dirty="0" smtClean="0"/>
              <a:t>Consider a table</a:t>
            </a:r>
          </a:p>
          <a:p>
            <a:r>
              <a:rPr lang="en-US" dirty="0"/>
              <a:t>	</a:t>
            </a:r>
            <a:r>
              <a:rPr lang="en-US" dirty="0" smtClean="0"/>
              <a:t>n</a:t>
            </a:r>
            <a:r>
              <a:rPr lang="en-US" baseline="-25000" dirty="0" smtClean="0"/>
              <a:t>11	</a:t>
            </a:r>
            <a:r>
              <a:rPr lang="en-US" dirty="0" smtClean="0"/>
              <a:t>n</a:t>
            </a:r>
            <a:r>
              <a:rPr lang="en-US" baseline="-25000" dirty="0" smtClean="0"/>
              <a:t>12</a:t>
            </a:r>
            <a:r>
              <a:rPr lang="en-US" dirty="0" smtClean="0"/>
              <a:t>	n</a:t>
            </a:r>
            <a:r>
              <a:rPr lang="en-US" baseline="-25000" dirty="0" smtClean="0"/>
              <a:t>1•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n</a:t>
            </a:r>
            <a:r>
              <a:rPr lang="en-US" baseline="-25000" dirty="0" smtClean="0"/>
              <a:t>21	</a:t>
            </a:r>
            <a:r>
              <a:rPr lang="en-US" dirty="0" smtClean="0"/>
              <a:t>n</a:t>
            </a:r>
            <a:r>
              <a:rPr lang="en-US" baseline="-25000" dirty="0" smtClean="0"/>
              <a:t>22</a:t>
            </a:r>
            <a:r>
              <a:rPr lang="en-US" dirty="0" smtClean="0"/>
              <a:t>	n</a:t>
            </a:r>
            <a:r>
              <a:rPr lang="en-US" baseline="-25000" dirty="0" smtClean="0"/>
              <a:t>2•</a:t>
            </a:r>
          </a:p>
          <a:p>
            <a:r>
              <a:rPr lang="en-US" baseline="-25000" dirty="0"/>
              <a:t>	</a:t>
            </a:r>
            <a:r>
              <a:rPr lang="en-US" dirty="0" smtClean="0"/>
              <a:t>n</a:t>
            </a:r>
            <a:r>
              <a:rPr lang="en-US" baseline="-25000" dirty="0" smtClean="0"/>
              <a:t>•1</a:t>
            </a:r>
            <a:r>
              <a:rPr lang="en-US" dirty="0" smtClean="0"/>
              <a:t>	n</a:t>
            </a:r>
            <a:r>
              <a:rPr lang="en-US" baseline="-25000" dirty="0" smtClean="0"/>
              <a:t>•2	</a:t>
            </a:r>
            <a:r>
              <a:rPr lang="en-US" dirty="0" smtClean="0"/>
              <a:t>n</a:t>
            </a:r>
            <a:r>
              <a:rPr lang="en-US" baseline="-25000" dirty="0" smtClean="0"/>
              <a:t>••</a:t>
            </a:r>
            <a:endParaRPr lang="en-US" dirty="0" smtClean="0"/>
          </a:p>
          <a:p>
            <a:r>
              <a:rPr lang="en-US" dirty="0" smtClean="0"/>
              <a:t>Think of column 1 as success (in our example </a:t>
            </a:r>
            <a:r>
              <a:rPr lang="en-US" dirty="0" err="1" smtClean="0"/>
              <a:t>obs</a:t>
            </a:r>
            <a:r>
              <a:rPr lang="en-US" dirty="0" smtClean="0"/>
              <a:t> &lt; 7.05), column 2 as failure, while the rows are different groups (in our case treatment and control).</a:t>
            </a:r>
          </a:p>
          <a:p>
            <a:r>
              <a:rPr lang="en-US" dirty="0" smtClean="0"/>
              <a:t>Since all row and column sums are given, only one observation matters, say N</a:t>
            </a:r>
            <a:r>
              <a:rPr lang="en-US" baseline="-25000" dirty="0" smtClean="0"/>
              <a:t>11</a:t>
            </a:r>
            <a:r>
              <a:rPr lang="en-US" dirty="0" smtClean="0"/>
              <a:t>=n</a:t>
            </a:r>
            <a:r>
              <a:rPr lang="en-US" baseline="-25000" dirty="0" smtClean="0"/>
              <a:t>11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What is the distribution of N</a:t>
            </a:r>
            <a:r>
              <a:rPr lang="en-US" baseline="-25000" dirty="0" smtClean="0"/>
              <a:t>11</a:t>
            </a:r>
            <a:r>
              <a:rPr lang="en-US" dirty="0" smtClean="0"/>
              <a:t>?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371600" y="2819400"/>
            <a:ext cx="2057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1295400" y="3352800"/>
            <a:ext cx="2209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2819400" y="2438400"/>
            <a:ext cx="0" cy="1219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634357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Odds and odds ratio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 a 2x2-table, a “natural” parameter is the odds ratio: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If the treatment has no effect, the odds ratio is 1. The larger the odds ratio, the stronger the effect of the treatment.</a:t>
            </a:r>
          </a:p>
          <a:p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3699594"/>
              </p:ext>
            </p:extLst>
          </p:nvPr>
        </p:nvGraphicFramePr>
        <p:xfrm>
          <a:off x="1524000" y="1968500"/>
          <a:ext cx="2751394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4" imgW="2336800" imgH="787400" progId="Equation.DSMT4">
                  <p:embed/>
                </p:oleObj>
              </mc:Choice>
              <mc:Fallback>
                <p:oleObj name="Equation" r:id="rId4" imgW="2336800" imgH="787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4000" y="1968500"/>
                        <a:ext cx="2751394" cy="927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386889"/>
              </p:ext>
            </p:extLst>
          </p:nvPr>
        </p:nvGraphicFramePr>
        <p:xfrm>
          <a:off x="1219200" y="4267200"/>
          <a:ext cx="3362632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Equation" r:id="rId6" imgW="2895600" imgH="787400" progId="Equation.DSMT4">
                  <p:embed/>
                </p:oleObj>
              </mc:Choice>
              <mc:Fallback>
                <p:oleObj name="Equation" r:id="rId6" imgW="2895600" imgH="787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19200" y="4267200"/>
                        <a:ext cx="3362632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6687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</a:t>
            </a:r>
            <a:br>
              <a:rPr lang="en-US" dirty="0" smtClean="0"/>
            </a:br>
            <a:r>
              <a:rPr lang="en-US" dirty="0" smtClean="0"/>
              <a:t>the odds ratio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7582688"/>
              </p:ext>
            </p:extLst>
          </p:nvPr>
        </p:nvGraphicFramePr>
        <p:xfrm>
          <a:off x="838200" y="2362200"/>
          <a:ext cx="9144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Equation" r:id="rId4" imgW="609600" imgH="419100" progId="Equation.DSMT4">
                  <p:embed/>
                </p:oleObj>
              </mc:Choice>
              <mc:Fallback>
                <p:oleObj name="Equation" r:id="rId4" imgW="609600" imgH="4191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8200" y="2362200"/>
                        <a:ext cx="914400" cy="628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1584151"/>
              </p:ext>
            </p:extLst>
          </p:nvPr>
        </p:nvGraphicFramePr>
        <p:xfrm>
          <a:off x="914400" y="3276600"/>
          <a:ext cx="660400" cy="5176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Equation" r:id="rId6" imgW="469900" imgH="368300" progId="Equation.DSMT4">
                  <p:embed/>
                </p:oleObj>
              </mc:Choice>
              <mc:Fallback>
                <p:oleObj name="Equation" r:id="rId6" imgW="469900" imgH="3683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14400" y="3276600"/>
                        <a:ext cx="660400" cy="5176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200" y="4191000"/>
            <a:ext cx="5452058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+mn-lt"/>
              </a:rPr>
              <a:t>CI?</a:t>
            </a:r>
          </a:p>
          <a:p>
            <a:r>
              <a:rPr lang="en-US" sz="2800" b="1" dirty="0" smtClean="0">
                <a:latin typeface="+mn-lt"/>
              </a:rPr>
              <a:t>Figure out possible values x of </a:t>
            </a:r>
          </a:p>
          <a:p>
            <a:r>
              <a:rPr lang="en-US" sz="2800" b="1" dirty="0" smtClean="0">
                <a:latin typeface="+mn-lt"/>
              </a:rPr>
              <a:t>n</a:t>
            </a:r>
            <a:r>
              <a:rPr lang="en-US" sz="2800" b="1" baseline="-25000" dirty="0" smtClean="0">
                <a:latin typeface="+mn-lt"/>
              </a:rPr>
              <a:t>11</a:t>
            </a:r>
            <a:r>
              <a:rPr lang="en-US" sz="2800" b="1" dirty="0" smtClean="0">
                <a:latin typeface="+mn-lt"/>
              </a:rPr>
              <a:t> from the </a:t>
            </a:r>
            <a:r>
              <a:rPr lang="en-US" sz="2800" b="1" dirty="0" err="1" smtClean="0">
                <a:latin typeface="+mn-lt"/>
              </a:rPr>
              <a:t>hypergeometric</a:t>
            </a:r>
            <a:r>
              <a:rPr lang="en-US" sz="2800" b="1" dirty="0" smtClean="0">
                <a:latin typeface="+mn-lt"/>
              </a:rPr>
              <a:t> </a:t>
            </a:r>
          </a:p>
          <a:p>
            <a:r>
              <a:rPr lang="en-US" sz="2800" b="1" dirty="0" smtClean="0">
                <a:latin typeface="+mn-lt"/>
              </a:rPr>
              <a:t>distribution, write</a:t>
            </a:r>
            <a:endParaRPr lang="en-US" sz="2800" b="1" dirty="0">
              <a:latin typeface="+mn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9716366"/>
              </p:ext>
            </p:extLst>
          </p:nvPr>
        </p:nvGraphicFramePr>
        <p:xfrm>
          <a:off x="990600" y="6019800"/>
          <a:ext cx="3495368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Equation" r:id="rId8" imgW="3009900" imgH="787400" progId="Equation.DSMT4">
                  <p:embed/>
                </p:oleObj>
              </mc:Choice>
              <mc:Fallback>
                <p:oleObj name="Equation" r:id="rId8" imgW="3009900" imgH="787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90600" y="6019800"/>
                        <a:ext cx="3495368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8340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Fisher’s test revisited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12763" y="2244725"/>
            <a:ext cx="5126037" cy="4656138"/>
          </a:xfrm>
        </p:spPr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P-value 2 P(X ≥ 11) = 0.49</a:t>
            </a:r>
          </a:p>
          <a:p>
            <a:r>
              <a:rPr lang="en-US" dirty="0" smtClean="0"/>
              <a:t>To get confidence interval, use x=7,8,...,12, so the odds ratio CI is between 0.29 and 3.43 (R function uses a different calculation).</a:t>
            </a:r>
          </a:p>
          <a:p>
            <a:endParaRPr lang="en-US" dirty="0"/>
          </a:p>
        </p:txBody>
      </p:sp>
      <p:pic>
        <p:nvPicPr>
          <p:cNvPr id="7" name="Picture 6" descr="fisher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3900" y="6019800"/>
            <a:ext cx="1054100" cy="1676400"/>
          </a:xfrm>
          <a:prstGeom prst="rect">
            <a:avLst/>
          </a:prstGeom>
        </p:spPr>
      </p:pic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0623950"/>
              </p:ext>
            </p:extLst>
          </p:nvPr>
        </p:nvGraphicFramePr>
        <p:xfrm>
          <a:off x="533400" y="2209800"/>
          <a:ext cx="5376562" cy="223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5" imgW="4521200" imgH="1879600" progId="Equation.DSMT4">
                  <p:embed/>
                </p:oleObj>
              </mc:Choice>
              <mc:Fallback>
                <p:oleObj name="Equation" r:id="rId5" imgW="4521200" imgH="187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3400" y="2209800"/>
                        <a:ext cx="5376562" cy="223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0411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iid</a:t>
            </a:r>
            <a:r>
              <a:rPr lang="en-US" dirty="0" smtClean="0"/>
              <a:t> observations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distribution of X-Y is symmetric</a:t>
            </a:r>
          </a:p>
          <a:p>
            <a:endParaRPr lang="en-US" dirty="0"/>
          </a:p>
          <a:p>
            <a:r>
              <a:rPr lang="en-US" dirty="0" smtClean="0"/>
              <a:t>Fisher’s exact test of median equality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WMW test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860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T/F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763" y="1600200"/>
            <a:ext cx="5832475" cy="4656138"/>
          </a:xfrm>
        </p:spPr>
        <p:txBody>
          <a:bodyPr/>
          <a:lstStyle/>
          <a:p>
            <a:r>
              <a:rPr lang="en-US" dirty="0" smtClean="0"/>
              <a:t>(a) False—step function</a:t>
            </a:r>
          </a:p>
          <a:p>
            <a:r>
              <a:rPr lang="en-US" dirty="0" smtClean="0"/>
              <a:t>(b) False, 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n</a:t>
            </a:r>
            <a:r>
              <a:rPr lang="en-US" dirty="0" smtClean="0"/>
              <a:t>(x)~Bin(</a:t>
            </a:r>
            <a:r>
              <a:rPr lang="en-US" dirty="0" err="1" smtClean="0"/>
              <a:t>n,F</a:t>
            </a:r>
            <a:r>
              <a:rPr lang="en-US" dirty="0" smtClean="0"/>
              <a:t>(x)) so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Inverting and estimating the standard error we see that a factor of n</a:t>
            </a:r>
            <a:r>
              <a:rPr lang="en-US" baseline="30000" dirty="0" smtClean="0"/>
              <a:t>-1/2</a:t>
            </a:r>
            <a:r>
              <a:rPr lang="en-US" dirty="0" smtClean="0"/>
              <a:t> is missing</a:t>
            </a:r>
          </a:p>
          <a:p>
            <a:r>
              <a:rPr lang="en-US" dirty="0" smtClean="0"/>
              <a:t>(c) False, we would change n (by deleting the ties)</a:t>
            </a:r>
          </a:p>
          <a:p>
            <a:r>
              <a:rPr lang="en-US" dirty="0" smtClean="0"/>
              <a:t>(d) True—the averages cannot get outside the range</a:t>
            </a:r>
          </a:p>
          <a:p>
            <a:r>
              <a:rPr lang="en-US" dirty="0" smtClean="0"/>
              <a:t>(e) True—it looks at the sign of the pairwise slopes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0922362"/>
              </p:ext>
            </p:extLst>
          </p:nvPr>
        </p:nvGraphicFramePr>
        <p:xfrm>
          <a:off x="1447800" y="2895600"/>
          <a:ext cx="36449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3" imgW="3644900" imgH="825500" progId="Equation.DSMT4">
                  <p:embed/>
                </p:oleObj>
              </mc:Choice>
              <mc:Fallback>
                <p:oleObj name="Equation" r:id="rId3" imgW="3644900" imgH="8255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47800" y="2895600"/>
                        <a:ext cx="36449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0565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effect of a </a:t>
            </a:r>
            <a:br>
              <a:rPr lang="en-US" dirty="0" smtClean="0"/>
            </a:br>
            <a:r>
              <a:rPr lang="en-US" dirty="0" smtClean="0"/>
              <a:t>sleep treatment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average amount of sleep in two weeks were recorded for a control group (n=15) and a treatment group (m=20). The treatment was advise on how to get more sleep.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 descr="box.sleep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4550333"/>
            <a:ext cx="3200399" cy="3200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14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shift plot</a:t>
            </a:r>
            <a:endParaRPr lang="en-US" dirty="0"/>
          </a:p>
        </p:txBody>
      </p:sp>
      <p:pic>
        <p:nvPicPr>
          <p:cNvPr id="6" name="Picture 5" descr="shiftsleep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371600"/>
            <a:ext cx="6400800" cy="6400800"/>
          </a:xfrm>
          <a:prstGeom prst="rect">
            <a:avLst/>
          </a:prstGeom>
        </p:spPr>
      </p:pic>
      <p:pic>
        <p:nvPicPr>
          <p:cNvPr id="7" name="Picture 6" descr="shiftci.sleep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371600"/>
            <a:ext cx="64008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215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5832475" cy="1293812"/>
          </a:xfrm>
        </p:spPr>
        <p:txBody>
          <a:bodyPr/>
          <a:lstStyle/>
          <a:p>
            <a:r>
              <a:rPr lang="en-US" dirty="0" smtClean="0"/>
              <a:t>A two-sample test </a:t>
            </a:r>
            <a:br>
              <a:rPr lang="en-US" dirty="0" smtClean="0"/>
            </a:br>
            <a:r>
              <a:rPr lang="en-US" dirty="0" smtClean="0"/>
              <a:t>of equal 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5832475" cy="4656138"/>
          </a:xfrm>
        </p:spPr>
        <p:txBody>
          <a:bodyPr/>
          <a:lstStyle/>
          <a:p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,...,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 and Y</a:t>
            </a:r>
            <a:r>
              <a:rPr lang="en-US" baseline="-25000" dirty="0" smtClean="0"/>
              <a:t>1</a:t>
            </a:r>
            <a:r>
              <a:rPr lang="en-US" dirty="0" smtClean="0"/>
              <a:t>,...,</a:t>
            </a:r>
            <a:r>
              <a:rPr lang="en-US" dirty="0" err="1" smtClean="0"/>
              <a:t>Y</a:t>
            </a:r>
            <a:r>
              <a:rPr lang="en-US" baseline="-25000" dirty="0" err="1" smtClean="0"/>
              <a:t>m</a:t>
            </a:r>
            <a:r>
              <a:rPr lang="en-US" dirty="0" smtClean="0"/>
              <a:t> </a:t>
            </a:r>
            <a:r>
              <a:rPr lang="en-US" dirty="0" err="1" smtClean="0"/>
              <a:t>iid</a:t>
            </a:r>
            <a:r>
              <a:rPr lang="en-US" dirty="0" smtClean="0"/>
              <a:t> samples from two distributions, F and G. </a:t>
            </a:r>
            <a:endParaRPr lang="en-US" dirty="0"/>
          </a:p>
          <a:p>
            <a:r>
              <a:rPr lang="en-US" dirty="0" smtClean="0"/>
              <a:t>Let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 be the rank of X</a:t>
            </a:r>
            <a:r>
              <a:rPr lang="en-US" baseline="-25000" dirty="0" smtClean="0"/>
              <a:t>i</a:t>
            </a:r>
            <a:r>
              <a:rPr lang="en-US" dirty="0" smtClean="0"/>
              <a:t> in the combined sample, and W = </a:t>
            </a:r>
            <a:r>
              <a:rPr lang="en-US" dirty="0" err="1" smtClean="0"/>
              <a:t>Σr</a:t>
            </a:r>
            <a:r>
              <a:rPr lang="en-US" baseline="-25000" dirty="0" err="1" smtClean="0"/>
              <a:t>i</a:t>
            </a:r>
            <a:endParaRPr lang="en-US" baseline="-25000" dirty="0" smtClean="0"/>
          </a:p>
          <a:p>
            <a:r>
              <a:rPr lang="en-US" dirty="0" smtClean="0"/>
              <a:t>W is called the Wilcoxon two-sample statistic</a:t>
            </a:r>
          </a:p>
          <a:p>
            <a:r>
              <a:rPr lang="en-US" dirty="0" smtClean="0"/>
              <a:t>An equivalent statistic, due to Mann and Whitney counts the number U of X</a:t>
            </a:r>
            <a:r>
              <a:rPr lang="en-US" baseline="-25000" dirty="0" smtClean="0"/>
              <a:t>i</a:t>
            </a:r>
            <a:r>
              <a:rPr lang="en-US" dirty="0" smtClean="0"/>
              <a:t> &gt; </a:t>
            </a:r>
            <a:r>
              <a:rPr lang="en-US" dirty="0" err="1" smtClean="0"/>
              <a:t>Y</a:t>
            </a:r>
            <a:r>
              <a:rPr lang="en-US" baseline="-25000" dirty="0" err="1" smtClean="0"/>
              <a:t>j</a:t>
            </a:r>
            <a:r>
              <a:rPr lang="en-US" dirty="0" smtClean="0"/>
              <a:t> . </a:t>
            </a:r>
            <a:endParaRPr lang="en-US" baseline="-25000" dirty="0" smtClean="0"/>
          </a:p>
          <a:p>
            <a:endParaRPr lang="en-US" dirty="0"/>
          </a:p>
        </p:txBody>
      </p:sp>
      <p:pic>
        <p:nvPicPr>
          <p:cNvPr id="4" name="Picture 3" descr="man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1"/>
            <a:ext cx="1398095" cy="1828799"/>
          </a:xfrm>
          <a:prstGeom prst="rect">
            <a:avLst/>
          </a:prstGeom>
        </p:spPr>
      </p:pic>
      <p:pic>
        <p:nvPicPr>
          <p:cNvPr id="5" name="Picture 4" descr="whitney-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6533" y="5867399"/>
            <a:ext cx="1706631" cy="194202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39429" y="7162800"/>
            <a:ext cx="19421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+mn-lt"/>
              </a:rPr>
              <a:t>Ransom Whitney</a:t>
            </a:r>
          </a:p>
          <a:p>
            <a:r>
              <a:rPr lang="en-US" sz="1800" dirty="0">
                <a:latin typeface="+mn-lt"/>
              </a:rPr>
              <a:t>1915-2007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69540" y="5867400"/>
            <a:ext cx="14419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Henry Mann</a:t>
            </a:r>
          </a:p>
          <a:p>
            <a:r>
              <a:rPr lang="en-US" sz="1800" dirty="0" smtClean="0">
                <a:latin typeface="+mn-lt"/>
              </a:rPr>
              <a:t>1905-2000</a:t>
            </a: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59900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Sleep treatment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44725"/>
            <a:ext cx="6497637" cy="4656138"/>
          </a:xfrm>
        </p:spPr>
        <p:txBody>
          <a:bodyPr/>
          <a:lstStyle/>
          <a:p>
            <a:r>
              <a:rPr lang="en-US" dirty="0"/>
              <a:t>4.76 4.92 5.71 </a:t>
            </a:r>
            <a:r>
              <a:rPr lang="en-US" dirty="0">
                <a:solidFill>
                  <a:srgbClr val="FF0000"/>
                </a:solidFill>
              </a:rPr>
              <a:t>5.91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5.93</a:t>
            </a:r>
            <a:r>
              <a:rPr lang="en-US" dirty="0"/>
              <a:t> 6.33 6.54 6.54</a:t>
            </a:r>
          </a:p>
          <a:p>
            <a:r>
              <a:rPr lang="en-US" dirty="0" smtClean="0"/>
              <a:t>6.65 </a:t>
            </a:r>
            <a:r>
              <a:rPr lang="en-US" dirty="0"/>
              <a:t>6.67 6.68 6.70 </a:t>
            </a:r>
            <a:r>
              <a:rPr lang="en-US" dirty="0">
                <a:solidFill>
                  <a:srgbClr val="FF0000"/>
                </a:solidFill>
              </a:rPr>
              <a:t>6.77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6.79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6.93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7.02</a:t>
            </a:r>
          </a:p>
          <a:p>
            <a:r>
              <a:rPr lang="en-US" dirty="0" smtClean="0"/>
              <a:t>7.02 </a:t>
            </a:r>
            <a:r>
              <a:rPr lang="en-US" dirty="0"/>
              <a:t>7.05 </a:t>
            </a:r>
            <a:r>
              <a:rPr lang="en-US" dirty="0">
                <a:solidFill>
                  <a:srgbClr val="FF0000"/>
                </a:solidFill>
              </a:rPr>
              <a:t>7.06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7.12</a:t>
            </a:r>
            <a:r>
              <a:rPr lang="en-US" dirty="0"/>
              <a:t> 7.22 7.23 </a:t>
            </a:r>
            <a:r>
              <a:rPr lang="en-US" dirty="0">
                <a:solidFill>
                  <a:srgbClr val="FF0000"/>
                </a:solidFill>
              </a:rPr>
              <a:t>7.59 7.60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7.63</a:t>
            </a:r>
            <a:r>
              <a:rPr lang="en-US" dirty="0" smtClean="0"/>
              <a:t> </a:t>
            </a:r>
            <a:r>
              <a:rPr lang="en-US" dirty="0"/>
              <a:t>7.73 7.74 </a:t>
            </a:r>
            <a:r>
              <a:rPr lang="en-US" dirty="0">
                <a:solidFill>
                  <a:srgbClr val="FF0000"/>
                </a:solidFill>
              </a:rPr>
              <a:t>7.78</a:t>
            </a:r>
            <a:r>
              <a:rPr lang="en-US" dirty="0"/>
              <a:t> 7.78 7.88 </a:t>
            </a:r>
            <a:r>
              <a:rPr lang="en-US" dirty="0">
                <a:solidFill>
                  <a:srgbClr val="FF0000"/>
                </a:solidFill>
              </a:rPr>
              <a:t>8.03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8.16</a:t>
            </a:r>
          </a:p>
          <a:p>
            <a:r>
              <a:rPr lang="en-US" dirty="0" smtClean="0"/>
              <a:t>8.26 </a:t>
            </a:r>
            <a:r>
              <a:rPr lang="en-US" dirty="0"/>
              <a:t>8.46 </a:t>
            </a:r>
            <a:r>
              <a:rPr lang="en-US" dirty="0">
                <a:solidFill>
                  <a:srgbClr val="FF0000"/>
                </a:solidFill>
              </a:rPr>
              <a:t>8.67</a:t>
            </a:r>
          </a:p>
          <a:p>
            <a:r>
              <a:rPr lang="en-US" dirty="0" smtClean="0"/>
              <a:t>Treatment  </a:t>
            </a:r>
            <a:r>
              <a:rPr lang="en-US" dirty="0" smtClean="0">
                <a:solidFill>
                  <a:srgbClr val="FF0000"/>
                </a:solidFill>
              </a:rPr>
              <a:t>Control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Sum of treatment ranks 324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U = 324 – 20*21/2 = 114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866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5832475" cy="1293812"/>
          </a:xfrm>
        </p:spPr>
        <p:txBody>
          <a:bodyPr/>
          <a:lstStyle/>
          <a:p>
            <a:r>
              <a:rPr lang="en-US" dirty="0" smtClean="0"/>
              <a:t>Test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763" y="1524000"/>
            <a:ext cx="5832475" cy="5299075"/>
          </a:xfrm>
        </p:spPr>
        <p:txBody>
          <a:bodyPr/>
          <a:lstStyle/>
          <a:p>
            <a:r>
              <a:rPr lang="en-US" dirty="0" smtClean="0"/>
              <a:t>Reject for large or small values of U = W – n(n+1)/2</a:t>
            </a:r>
          </a:p>
          <a:p>
            <a:r>
              <a:rPr lang="en-US" dirty="0" smtClean="0"/>
              <a:t>The distributions of U and W are symmetric about their midpoints</a:t>
            </a:r>
          </a:p>
          <a:p>
            <a:r>
              <a:rPr lang="en-US" dirty="0" smtClean="0"/>
              <a:t>To see that for U, consider the case n=1. Under H</a:t>
            </a:r>
            <a:r>
              <a:rPr lang="en-US" baseline="-25000" dirty="0" smtClean="0"/>
              <a:t>0</a:t>
            </a:r>
            <a:r>
              <a:rPr lang="en-US" dirty="0" smtClean="0"/>
              <a:t> these m+1 variables are </a:t>
            </a:r>
            <a:r>
              <a:rPr lang="en-US" dirty="0" err="1" smtClean="0"/>
              <a:t>iid</a:t>
            </a:r>
            <a:r>
              <a:rPr lang="en-US" dirty="0" smtClean="0"/>
              <a:t>, so Y</a:t>
            </a:r>
            <a:r>
              <a:rPr lang="en-US" baseline="-25000" dirty="0" smtClean="0"/>
              <a:t>1 </a:t>
            </a:r>
            <a:r>
              <a:rPr lang="en-US" dirty="0" smtClean="0"/>
              <a:t>is equally likely to be between any two X</a:t>
            </a:r>
            <a:r>
              <a:rPr lang="en-US" baseline="-25000" dirty="0" smtClean="0"/>
              <a:t>i</a:t>
            </a:r>
            <a:r>
              <a:rPr lang="en-US" dirty="0" smtClean="0"/>
              <a:t>. Thus #{X</a:t>
            </a:r>
            <a:r>
              <a:rPr lang="en-US" baseline="-25000" dirty="0" smtClean="0"/>
              <a:t>i</a:t>
            </a:r>
            <a:r>
              <a:rPr lang="en-US" dirty="0" smtClean="0"/>
              <a:t> – Y</a:t>
            </a:r>
            <a:r>
              <a:rPr lang="en-US" baseline="-25000" dirty="0" smtClean="0"/>
              <a:t>1</a:t>
            </a:r>
            <a:r>
              <a:rPr lang="en-US" dirty="0" smtClean="0"/>
              <a:t>&gt;0} is equally likely to be 0,...,m, a distribution symmetric around m/2.  Thus U is the sum of n </a:t>
            </a:r>
            <a:r>
              <a:rPr lang="en-US" dirty="0" err="1" smtClean="0"/>
              <a:t>iid</a:t>
            </a:r>
            <a:r>
              <a:rPr lang="en-US" dirty="0" smtClean="0"/>
              <a:t> </a:t>
            </a:r>
            <a:r>
              <a:rPr lang="en-US" dirty="0" err="1" smtClean="0"/>
              <a:t>Unif</a:t>
            </a:r>
            <a:r>
              <a:rPr lang="en-US" dirty="0" smtClean="0"/>
              <a:t>{0,...,m}, also symmetric, and E(U)=nm/2.</a:t>
            </a:r>
          </a:p>
        </p:txBody>
      </p:sp>
    </p:spTree>
    <p:extLst>
      <p:ext uri="{BB962C8B-B14F-4D97-AF65-F5344CB8AC3E}">
        <p14:creationId xmlns:p14="http://schemas.microsoft.com/office/powerpoint/2010/main" val="1651489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Null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small values of </a:t>
            </a:r>
            <a:r>
              <a:rPr lang="en-US" dirty="0" err="1" smtClean="0"/>
              <a:t>n,m</a:t>
            </a:r>
            <a:r>
              <a:rPr lang="en-US" dirty="0" smtClean="0"/>
              <a:t> use exact distribution ( </a:t>
            </a:r>
            <a:r>
              <a:rPr lang="en-US" dirty="0" err="1" smtClean="0"/>
              <a:t>dwilcox</a:t>
            </a:r>
            <a:r>
              <a:rPr lang="en-US" dirty="0" smtClean="0"/>
              <a:t>(</a:t>
            </a:r>
            <a:r>
              <a:rPr lang="en-US" dirty="0" err="1" smtClean="0"/>
              <a:t>x,n,m</a:t>
            </a:r>
            <a:r>
              <a:rPr lang="en-US" dirty="0" smtClean="0"/>
              <a:t>) in R)</a:t>
            </a:r>
            <a:endParaRPr lang="en-US" dirty="0"/>
          </a:p>
          <a:p>
            <a:r>
              <a:rPr lang="en-US" dirty="0" smtClean="0"/>
              <a:t>For larger values (n,m≥30) a normal approximation works well, using the variance</a:t>
            </a:r>
          </a:p>
          <a:p>
            <a:r>
              <a:rPr lang="en-US" dirty="0"/>
              <a:t>	</a:t>
            </a:r>
            <a:r>
              <a:rPr lang="en-US" dirty="0" smtClean="0"/>
              <a:t> </a:t>
            </a:r>
            <a:r>
              <a:rPr lang="en-US" dirty="0" err="1" smtClean="0"/>
              <a:t>Var</a:t>
            </a:r>
            <a:r>
              <a:rPr lang="en-US" dirty="0" smtClean="0"/>
              <a:t>(U)=</a:t>
            </a:r>
            <a:r>
              <a:rPr lang="en-US" dirty="0" err="1" smtClean="0"/>
              <a:t>mn</a:t>
            </a:r>
            <a:r>
              <a:rPr lang="en-US" dirty="0" smtClean="0"/>
              <a:t>(m+n+1)/12.</a:t>
            </a:r>
          </a:p>
          <a:p>
            <a:r>
              <a:rPr lang="en-US" dirty="0" smtClean="0"/>
              <a:t>For dealing with a null hypothesis of a shift </a:t>
            </a:r>
            <a:r>
              <a:rPr lang="en-US" dirty="0" err="1" smtClean="0"/>
              <a:t>θ</a:t>
            </a:r>
            <a:r>
              <a:rPr lang="en-US" dirty="0" smtClean="0"/>
              <a:t>, we just subtract </a:t>
            </a:r>
            <a:r>
              <a:rPr lang="en-US" dirty="0" err="1" smtClean="0"/>
              <a:t>θ</a:t>
            </a:r>
            <a:r>
              <a:rPr lang="en-US" dirty="0" smtClean="0"/>
              <a:t> from each </a:t>
            </a:r>
            <a:r>
              <a:rPr lang="en-US" dirty="0" err="1" smtClean="0"/>
              <a:t>Y</a:t>
            </a:r>
            <a:r>
              <a:rPr lang="en-US" baseline="-25000" dirty="0" err="1" smtClean="0"/>
              <a:t>j</a:t>
            </a:r>
            <a:endParaRPr lang="en-US" baseline="-25000" dirty="0" smtClean="0"/>
          </a:p>
          <a:p>
            <a:r>
              <a:rPr lang="en-US" dirty="0" smtClean="0"/>
              <a:t>Confidence band : go in equal number from each side among ordered X</a:t>
            </a:r>
            <a:r>
              <a:rPr lang="en-US" baseline="-25000" dirty="0" smtClean="0"/>
              <a:t>i</a:t>
            </a:r>
            <a:r>
              <a:rPr lang="en-US" dirty="0" smtClean="0"/>
              <a:t> - </a:t>
            </a:r>
            <a:r>
              <a:rPr lang="en-US" dirty="0" err="1" smtClean="0"/>
              <a:t>Y</a:t>
            </a:r>
            <a:r>
              <a:rPr lang="en-US" baseline="-25000" dirty="0" err="1" smtClean="0"/>
              <a:t>j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82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763" y="457200"/>
            <a:ext cx="5832475" cy="1293812"/>
          </a:xfrm>
        </p:spPr>
        <p:txBody>
          <a:bodyPr/>
          <a:lstStyle/>
          <a:p>
            <a:r>
              <a:rPr lang="en-US" dirty="0" smtClean="0"/>
              <a:t>Estimate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763" y="2057400"/>
            <a:ext cx="5832475" cy="4656138"/>
          </a:xfrm>
        </p:spPr>
        <p:txBody>
          <a:bodyPr/>
          <a:lstStyle/>
          <a:p>
            <a:r>
              <a:rPr lang="en-US" dirty="0" smtClean="0"/>
              <a:t>Possible confidence levels for m=15, n=20 are computed by, e.g., </a:t>
            </a:r>
            <a:r>
              <a:rPr lang="pl-PL" dirty="0"/>
              <a:t>1-2*</a:t>
            </a:r>
            <a:r>
              <a:rPr lang="pl-PL" dirty="0" err="1" smtClean="0"/>
              <a:t>pwilcox</a:t>
            </a:r>
            <a:r>
              <a:rPr lang="pl-PL" dirty="0"/>
              <a:t>(70:120,15,20</a:t>
            </a:r>
            <a:r>
              <a:rPr lang="pl-PL" dirty="0" smtClean="0"/>
              <a:t>)</a:t>
            </a:r>
          </a:p>
          <a:p>
            <a:r>
              <a:rPr lang="en-US" dirty="0" smtClean="0"/>
              <a:t>99%: 73 in from either side</a:t>
            </a:r>
          </a:p>
          <a:p>
            <a:r>
              <a:rPr lang="en-US" dirty="0" smtClean="0"/>
              <a:t>95%: 90 in</a:t>
            </a:r>
          </a:p>
          <a:p>
            <a:r>
              <a:rPr lang="en-US" dirty="0" smtClean="0"/>
              <a:t>90%: 100 in</a:t>
            </a:r>
          </a:p>
          <a:p>
            <a:endParaRPr lang="en-US" dirty="0" smtClean="0"/>
          </a:p>
          <a:p>
            <a:r>
              <a:rPr lang="en-US" dirty="0" smtClean="0"/>
              <a:t>The Hodges-Lehmann estimator corresponding to WMW is the median of the </a:t>
            </a:r>
            <a:r>
              <a:rPr lang="en-US" dirty="0" err="1" smtClean="0"/>
              <a:t>mn</a:t>
            </a:r>
            <a:r>
              <a:rPr lang="en-US" dirty="0" smtClean="0"/>
              <a:t> differences, here -0.365 (difference in medians is -0.259)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143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y">
  <a:themeElements>
    <a:clrScheme name="Office Theme 8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FFFFFF"/>
      </a:accent1>
      <a:accent2>
        <a:srgbClr val="00AE00"/>
      </a:accent2>
      <a:accent3>
        <a:srgbClr val="FFFFFF"/>
      </a:accent3>
      <a:accent4>
        <a:srgbClr val="000000"/>
      </a:accent4>
      <a:accent5>
        <a:srgbClr val="FFFFFF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 Them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919191"/>
        </a:lt2>
        <a:accent1>
          <a:srgbClr val="FFFFFF"/>
        </a:accent1>
        <a:accent2>
          <a:srgbClr val="00AE0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9D00"/>
        </a:accent6>
        <a:hlink>
          <a:srgbClr val="FC0128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My.potx</Template>
  <TotalTime>13279</TotalTime>
  <Words>976</Words>
  <Application>Microsoft Macintosh PowerPoint</Application>
  <PresentationFormat>Custom</PresentationFormat>
  <Paragraphs>146</Paragraphs>
  <Slides>19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My</vt:lpstr>
      <vt:lpstr>MathType 6.0 Equation</vt:lpstr>
      <vt:lpstr>Midterm</vt:lpstr>
      <vt:lpstr>T/F</vt:lpstr>
      <vt:lpstr>The effect of a  sleep treatment</vt:lpstr>
      <vt:lpstr>A shift plot</vt:lpstr>
      <vt:lpstr>A two-sample test  of equal location</vt:lpstr>
      <vt:lpstr>Sleep treatment data</vt:lpstr>
      <vt:lpstr>Test procedure</vt:lpstr>
      <vt:lpstr>Null distribution</vt:lpstr>
      <vt:lpstr>Estimate</vt:lpstr>
      <vt:lpstr>Sleep data, cont.</vt:lpstr>
      <vt:lpstr>Null  hypothesis</vt:lpstr>
      <vt:lpstr>Dealing with ties</vt:lpstr>
      <vt:lpstr>Comparison with t-test</vt:lpstr>
      <vt:lpstr>How about  the sign test?</vt:lpstr>
      <vt:lpstr>Fisher’s exact test</vt:lpstr>
      <vt:lpstr>Odds and odds ratio</vt:lpstr>
      <vt:lpstr>Estimating  the odds ratio</vt:lpstr>
      <vt:lpstr>Fisher’s test revisited</vt:lpstr>
      <vt:lpstr>Assumptions</vt:lpstr>
    </vt:vector>
  </TitlesOfParts>
  <Company>Peter Guttorp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Guttorp</dc:creator>
  <cp:lastModifiedBy>Peter Guttorp</cp:lastModifiedBy>
  <cp:revision>80</cp:revision>
  <dcterms:created xsi:type="dcterms:W3CDTF">2010-01-23T17:03:47Z</dcterms:created>
  <dcterms:modified xsi:type="dcterms:W3CDTF">2016-02-17T21:30:19Z</dcterms:modified>
</cp:coreProperties>
</file>