
<file path=[Content_Types].xml><?xml version="1.0" encoding="utf-8"?>
<Types xmlns="http://schemas.openxmlformats.org/package/2006/content-types">
  <Default Extension="xml" ContentType="application/xml"/>
  <Default Extension="jpg" ContentType="image/gif"/>
  <Default Extension="jpe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embeddings/oleObject1.bin" ContentType="application/vnd.openxmlformats-officedocument.oleObject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media/image51.jpg" ContentType="image/jpeg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media/audio1.bin" ContentType="audio/unknown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9" r:id="rId1"/>
  </p:sldMasterIdLst>
  <p:notesMasterIdLst>
    <p:notesMasterId r:id="rId34"/>
  </p:notesMasterIdLst>
  <p:sldIdLst>
    <p:sldId id="257" r:id="rId2"/>
    <p:sldId id="258" r:id="rId3"/>
    <p:sldId id="259" r:id="rId4"/>
    <p:sldId id="260" r:id="rId5"/>
    <p:sldId id="262" r:id="rId6"/>
    <p:sldId id="261" r:id="rId7"/>
    <p:sldId id="263" r:id="rId8"/>
    <p:sldId id="264" r:id="rId9"/>
    <p:sldId id="278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84" r:id="rId18"/>
    <p:sldId id="285" r:id="rId19"/>
    <p:sldId id="286" r:id="rId20"/>
    <p:sldId id="287" r:id="rId21"/>
    <p:sldId id="289" r:id="rId22"/>
    <p:sldId id="290" r:id="rId23"/>
    <p:sldId id="272" r:id="rId24"/>
    <p:sldId id="273" r:id="rId25"/>
    <p:sldId id="274" r:id="rId26"/>
    <p:sldId id="275" r:id="rId27"/>
    <p:sldId id="276" r:id="rId28"/>
    <p:sldId id="277" r:id="rId29"/>
    <p:sldId id="282" r:id="rId30"/>
    <p:sldId id="279" r:id="rId31"/>
    <p:sldId id="280" r:id="rId32"/>
    <p:sldId id="281" r:id="rId33"/>
  </p:sldIdLst>
  <p:sldSz cx="6858000" cy="7772400"/>
  <p:notesSz cx="6858000" cy="7772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94" d="100"/>
          <a:sy n="94" d="100"/>
        </p:scale>
        <p:origin x="-1072" y="-104"/>
      </p:cViewPr>
      <p:guideLst>
        <p:guide orient="horz" pos="2448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printerSettings" Target="printerSettings/printerSettings1.bin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Relationship Id="rId2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388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388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418E97-0C3E-6046-9A41-239132011974}" type="datetimeFigureOut">
              <a:rPr lang="en-US" smtClean="0"/>
              <a:t>2/24/16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582613"/>
            <a:ext cx="2571750" cy="2914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3692525"/>
            <a:ext cx="5486400" cy="34972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381875"/>
            <a:ext cx="2971800" cy="3889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7381875"/>
            <a:ext cx="2971800" cy="3889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1136F9-361D-8B40-9614-18BAF357A7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5678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Need to assume that both samples have the same location</a:t>
            </a:r>
          </a:p>
          <a:p>
            <a:r>
              <a:rPr lang="en-US" dirty="0" smtClean="0"/>
              <a:t>Work out the case m=n=2. What does the recursion say for m=2,n=3?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136F9-361D-8B40-9614-18BAF357A71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2636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using shift function 0.35,0.8</a:t>
            </a:r>
          </a:p>
          <a:p>
            <a:r>
              <a:rPr lang="en-US" dirty="0" smtClean="0"/>
              <a:t>F test yields (.38,.57)</a:t>
            </a:r>
          </a:p>
          <a:p>
            <a:r>
              <a:rPr lang="en-US" dirty="0" smtClean="0"/>
              <a:t>estimate 0.47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136F9-361D-8B40-9614-18BAF357A71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4747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Why compare to Wilcoxon?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136F9-361D-8B40-9614-18BAF357A71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2985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2006 average annual temperature for the contiguous U.S. was the 2</a:t>
            </a:r>
            <a:r>
              <a:rPr lang="en-US" baseline="30000" dirty="0" smtClean="0"/>
              <a:t>nd</a:t>
            </a:r>
            <a:r>
              <a:rPr lang="en-US" dirty="0" smtClean="0"/>
              <a:t> warmest on record and within 0.1°F of the record set in 1998.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5C08BD-0089-CF45-9B3E-B35C1AC0FD4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9964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5C08BD-0089-CF45-9B3E-B35C1AC0FD4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1023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Prob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top 10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2007 differs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from 2005 in third decimal place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5C08BD-0089-CF45-9B3E-B35C1AC0FD4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190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Order from smallest (warmest)</a:t>
            </a:r>
            <a:r>
              <a:rPr lang="en-US" baseline="0" dirty="0" smtClean="0"/>
              <a:t> to largest (coldest). 16 decades.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136F9-361D-8B40-9614-18BAF357A71F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526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414588"/>
            <a:ext cx="5829300" cy="16652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4403725"/>
            <a:ext cx="4800600" cy="19875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887913" y="690563"/>
            <a:ext cx="1457325" cy="6210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2763" y="690563"/>
            <a:ext cx="4222750" cy="6210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338" y="4994275"/>
            <a:ext cx="5829300" cy="154463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338" y="3294063"/>
            <a:ext cx="5829300" cy="1700212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763" y="2244725"/>
            <a:ext cx="2840037" cy="4656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05200" y="2244725"/>
            <a:ext cx="2840038" cy="4656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11150"/>
            <a:ext cx="6172200" cy="1295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1739900"/>
            <a:ext cx="3030538" cy="7254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465388"/>
            <a:ext cx="3030538" cy="44783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4563" y="1739900"/>
            <a:ext cx="3030537" cy="7254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4563" y="2465388"/>
            <a:ext cx="3030537" cy="44783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09563"/>
            <a:ext cx="2255838" cy="13176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8" y="309563"/>
            <a:ext cx="3833812" cy="66341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627188"/>
            <a:ext cx="2255838" cy="531653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613" y="5440363"/>
            <a:ext cx="4114800" cy="6429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613" y="693738"/>
            <a:ext cx="4114800" cy="4664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613" y="6083300"/>
            <a:ext cx="4114800" cy="9112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12763" y="690563"/>
            <a:ext cx="5832475" cy="12938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81294" tIns="39656" rIns="81294" bIns="3965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2763" y="2244725"/>
            <a:ext cx="5832475" cy="4656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81294" tIns="39656" rIns="81294" bIns="3965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555625" y="0"/>
            <a:ext cx="822325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defTabSz="798513" rtl="0" eaLnBrk="1" fontAlgn="base" hangingPunct="1">
        <a:spcBef>
          <a:spcPct val="0"/>
        </a:spcBef>
        <a:spcAft>
          <a:spcPct val="0"/>
        </a:spcAft>
        <a:defRPr sz="3900" b="1">
          <a:solidFill>
            <a:srgbClr val="063DE8"/>
          </a:solidFill>
          <a:latin typeface="+mj-lt"/>
          <a:ea typeface="+mj-ea"/>
          <a:cs typeface="+mj-cs"/>
        </a:defRPr>
      </a:lvl1pPr>
      <a:lvl2pPr algn="ctr" defTabSz="798513" rtl="0" eaLnBrk="1" fontAlgn="base" hangingPunct="1">
        <a:spcBef>
          <a:spcPct val="0"/>
        </a:spcBef>
        <a:spcAft>
          <a:spcPct val="0"/>
        </a:spcAft>
        <a:defRPr sz="3900" b="1">
          <a:solidFill>
            <a:srgbClr val="063DE8"/>
          </a:solidFill>
          <a:latin typeface="Helvetica" charset="0"/>
        </a:defRPr>
      </a:lvl2pPr>
      <a:lvl3pPr algn="ctr" defTabSz="798513" rtl="0" eaLnBrk="1" fontAlgn="base" hangingPunct="1">
        <a:spcBef>
          <a:spcPct val="0"/>
        </a:spcBef>
        <a:spcAft>
          <a:spcPct val="0"/>
        </a:spcAft>
        <a:defRPr sz="3900" b="1">
          <a:solidFill>
            <a:srgbClr val="063DE8"/>
          </a:solidFill>
          <a:latin typeface="Helvetica" charset="0"/>
        </a:defRPr>
      </a:lvl3pPr>
      <a:lvl4pPr algn="ctr" defTabSz="798513" rtl="0" eaLnBrk="1" fontAlgn="base" hangingPunct="1">
        <a:spcBef>
          <a:spcPct val="0"/>
        </a:spcBef>
        <a:spcAft>
          <a:spcPct val="0"/>
        </a:spcAft>
        <a:defRPr sz="3900" b="1">
          <a:solidFill>
            <a:srgbClr val="063DE8"/>
          </a:solidFill>
          <a:latin typeface="Helvetica" charset="0"/>
        </a:defRPr>
      </a:lvl4pPr>
      <a:lvl5pPr algn="ctr" defTabSz="798513" rtl="0" eaLnBrk="1" fontAlgn="base" hangingPunct="1">
        <a:spcBef>
          <a:spcPct val="0"/>
        </a:spcBef>
        <a:spcAft>
          <a:spcPct val="0"/>
        </a:spcAft>
        <a:defRPr sz="3900" b="1">
          <a:solidFill>
            <a:srgbClr val="063DE8"/>
          </a:solidFill>
          <a:latin typeface="Helvetica" charset="0"/>
        </a:defRPr>
      </a:lvl5pPr>
      <a:lvl6pPr marL="457200" algn="ctr" defTabSz="798513" rtl="0" eaLnBrk="1" fontAlgn="base" hangingPunct="1">
        <a:spcBef>
          <a:spcPct val="0"/>
        </a:spcBef>
        <a:spcAft>
          <a:spcPct val="0"/>
        </a:spcAft>
        <a:defRPr sz="3900" b="1">
          <a:solidFill>
            <a:srgbClr val="063DE8"/>
          </a:solidFill>
          <a:latin typeface="Helvetica" charset="0"/>
        </a:defRPr>
      </a:lvl6pPr>
      <a:lvl7pPr marL="914400" algn="ctr" defTabSz="798513" rtl="0" eaLnBrk="1" fontAlgn="base" hangingPunct="1">
        <a:spcBef>
          <a:spcPct val="0"/>
        </a:spcBef>
        <a:spcAft>
          <a:spcPct val="0"/>
        </a:spcAft>
        <a:defRPr sz="3900" b="1">
          <a:solidFill>
            <a:srgbClr val="063DE8"/>
          </a:solidFill>
          <a:latin typeface="Helvetica" charset="0"/>
        </a:defRPr>
      </a:lvl7pPr>
      <a:lvl8pPr marL="1371600" algn="ctr" defTabSz="798513" rtl="0" eaLnBrk="1" fontAlgn="base" hangingPunct="1">
        <a:spcBef>
          <a:spcPct val="0"/>
        </a:spcBef>
        <a:spcAft>
          <a:spcPct val="0"/>
        </a:spcAft>
        <a:defRPr sz="3900" b="1">
          <a:solidFill>
            <a:srgbClr val="063DE8"/>
          </a:solidFill>
          <a:latin typeface="Helvetica" charset="0"/>
        </a:defRPr>
      </a:lvl8pPr>
      <a:lvl9pPr marL="1828800" algn="ctr" defTabSz="798513" rtl="0" eaLnBrk="1" fontAlgn="base" hangingPunct="1">
        <a:spcBef>
          <a:spcPct val="0"/>
        </a:spcBef>
        <a:spcAft>
          <a:spcPct val="0"/>
        </a:spcAft>
        <a:defRPr sz="3900" b="1">
          <a:solidFill>
            <a:srgbClr val="063DE8"/>
          </a:solidFill>
          <a:latin typeface="Helvetica" charset="0"/>
        </a:defRPr>
      </a:lvl9pPr>
    </p:titleStyle>
    <p:bodyStyle>
      <a:lvl1pPr algn="l" defTabSz="798513" rtl="0" eaLnBrk="1" fontAlgn="base" hangingPunct="1">
        <a:spcBef>
          <a:spcPct val="20000"/>
        </a:spcBef>
        <a:spcAft>
          <a:spcPct val="0"/>
        </a:spcAft>
        <a:defRPr sz="2700" b="1">
          <a:solidFill>
            <a:schemeClr val="tx1"/>
          </a:solidFill>
          <a:latin typeface="+mn-lt"/>
          <a:ea typeface="+mn-ea"/>
          <a:cs typeface="+mn-cs"/>
        </a:defRPr>
      </a:lvl1pPr>
      <a:lvl2pPr marL="427038" indent="15875" algn="l" defTabSz="798513" rtl="0" eaLnBrk="1" fontAlgn="base" hangingPunct="1">
        <a:spcBef>
          <a:spcPct val="20000"/>
        </a:spcBef>
        <a:spcAft>
          <a:spcPct val="0"/>
        </a:spcAft>
        <a:defRPr sz="2500" b="1">
          <a:solidFill>
            <a:schemeClr val="tx1"/>
          </a:solidFill>
          <a:latin typeface="+mn-lt"/>
          <a:ea typeface="ＭＳ Ｐゴシック" charset="-128"/>
        </a:defRPr>
      </a:lvl2pPr>
      <a:lvl3pPr marL="782638" indent="15875" algn="l" defTabSz="798513" rtl="0" eaLnBrk="1" fontAlgn="base" hangingPunct="1">
        <a:spcBef>
          <a:spcPct val="20000"/>
        </a:spcBef>
        <a:spcAft>
          <a:spcPct val="0"/>
        </a:spcAft>
        <a:defRPr sz="2100" b="1">
          <a:solidFill>
            <a:schemeClr val="tx1"/>
          </a:solidFill>
          <a:latin typeface="+mn-lt"/>
          <a:ea typeface="ＭＳ Ｐゴシック" charset="-128"/>
        </a:defRPr>
      </a:lvl3pPr>
      <a:lvl4pPr marL="1209675" indent="-9525" algn="l" defTabSz="798513" rtl="0" eaLnBrk="1" fontAlgn="base" hangingPunct="1">
        <a:spcBef>
          <a:spcPct val="20000"/>
        </a:spcBef>
        <a:spcAft>
          <a:spcPct val="0"/>
        </a:spcAft>
        <a:defRPr sz="1700" b="1">
          <a:solidFill>
            <a:schemeClr val="tx1"/>
          </a:solidFill>
          <a:latin typeface="+mn-lt"/>
          <a:ea typeface="ＭＳ Ｐゴシック" charset="-128"/>
        </a:defRPr>
      </a:lvl4pPr>
      <a:lvl5pPr marL="1638300" indent="-39688" algn="l" defTabSz="798513" rtl="0" eaLnBrk="1" fontAlgn="base" hangingPunct="1">
        <a:spcBef>
          <a:spcPct val="20000"/>
        </a:spcBef>
        <a:spcAft>
          <a:spcPct val="0"/>
        </a:spcAft>
        <a:defRPr sz="1700" b="1">
          <a:solidFill>
            <a:schemeClr val="tx1"/>
          </a:solidFill>
          <a:latin typeface="+mn-lt"/>
          <a:ea typeface="ＭＳ Ｐゴシック" charset="-128"/>
        </a:defRPr>
      </a:lvl5pPr>
      <a:lvl6pPr marL="2095500" indent="-39688" algn="l" defTabSz="798513" rtl="0" eaLnBrk="1" fontAlgn="base" hangingPunct="1">
        <a:spcBef>
          <a:spcPct val="20000"/>
        </a:spcBef>
        <a:spcAft>
          <a:spcPct val="0"/>
        </a:spcAft>
        <a:defRPr sz="1700" b="1">
          <a:solidFill>
            <a:schemeClr val="tx1"/>
          </a:solidFill>
          <a:latin typeface="+mn-lt"/>
          <a:ea typeface="ＭＳ Ｐゴシック" charset="-128"/>
        </a:defRPr>
      </a:lvl6pPr>
      <a:lvl7pPr marL="2552700" indent="-39688" algn="l" defTabSz="798513" rtl="0" eaLnBrk="1" fontAlgn="base" hangingPunct="1">
        <a:spcBef>
          <a:spcPct val="20000"/>
        </a:spcBef>
        <a:spcAft>
          <a:spcPct val="0"/>
        </a:spcAft>
        <a:defRPr sz="1700" b="1">
          <a:solidFill>
            <a:schemeClr val="tx1"/>
          </a:solidFill>
          <a:latin typeface="+mn-lt"/>
          <a:ea typeface="ＭＳ Ｐゴシック" charset="-128"/>
        </a:defRPr>
      </a:lvl7pPr>
      <a:lvl8pPr marL="3009900" indent="-39688" algn="l" defTabSz="798513" rtl="0" eaLnBrk="1" fontAlgn="base" hangingPunct="1">
        <a:spcBef>
          <a:spcPct val="20000"/>
        </a:spcBef>
        <a:spcAft>
          <a:spcPct val="0"/>
        </a:spcAft>
        <a:defRPr sz="1700" b="1">
          <a:solidFill>
            <a:schemeClr val="tx1"/>
          </a:solidFill>
          <a:latin typeface="+mn-lt"/>
          <a:ea typeface="ＭＳ Ｐゴシック" charset="-128"/>
        </a:defRPr>
      </a:lvl8pPr>
      <a:lvl9pPr marL="3467100" indent="-39688" algn="l" defTabSz="798513" rtl="0" eaLnBrk="1" fontAlgn="base" hangingPunct="1">
        <a:spcBef>
          <a:spcPct val="20000"/>
        </a:spcBef>
        <a:spcAft>
          <a:spcPct val="0"/>
        </a:spcAft>
        <a:defRPr sz="1700" b="1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4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statmos.washington.edu/wp/wp-content/uploads/2012/10/Uncertainty-analysis.txt" TargetMode="External"/><Relationship Id="rId3" Type="http://schemas.openxmlformats.org/officeDocument/2006/relationships/image" Target="../media/image13.emf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image" Target="../media/image21.emf"/><Relationship Id="rId20" Type="http://schemas.openxmlformats.org/officeDocument/2006/relationships/image" Target="../media/image32.emf"/><Relationship Id="rId21" Type="http://schemas.openxmlformats.org/officeDocument/2006/relationships/image" Target="../media/image33.emf"/><Relationship Id="rId22" Type="http://schemas.openxmlformats.org/officeDocument/2006/relationships/image" Target="../media/image34.emf"/><Relationship Id="rId23" Type="http://schemas.openxmlformats.org/officeDocument/2006/relationships/image" Target="../media/image35.emf"/><Relationship Id="rId24" Type="http://schemas.openxmlformats.org/officeDocument/2006/relationships/image" Target="../media/image36.emf"/><Relationship Id="rId25" Type="http://schemas.openxmlformats.org/officeDocument/2006/relationships/image" Target="../media/image37.emf"/><Relationship Id="rId26" Type="http://schemas.openxmlformats.org/officeDocument/2006/relationships/image" Target="../media/image38.emf"/><Relationship Id="rId10" Type="http://schemas.openxmlformats.org/officeDocument/2006/relationships/image" Target="../media/image22.emf"/><Relationship Id="rId11" Type="http://schemas.openxmlformats.org/officeDocument/2006/relationships/image" Target="../media/image23.emf"/><Relationship Id="rId12" Type="http://schemas.openxmlformats.org/officeDocument/2006/relationships/image" Target="../media/image24.emf"/><Relationship Id="rId13" Type="http://schemas.openxmlformats.org/officeDocument/2006/relationships/image" Target="../media/image25.emf"/><Relationship Id="rId14" Type="http://schemas.openxmlformats.org/officeDocument/2006/relationships/image" Target="../media/image26.emf"/><Relationship Id="rId15" Type="http://schemas.openxmlformats.org/officeDocument/2006/relationships/image" Target="../media/image27.emf"/><Relationship Id="rId16" Type="http://schemas.openxmlformats.org/officeDocument/2006/relationships/image" Target="../media/image28.emf"/><Relationship Id="rId17" Type="http://schemas.openxmlformats.org/officeDocument/2006/relationships/image" Target="../media/image29.emf"/><Relationship Id="rId18" Type="http://schemas.openxmlformats.org/officeDocument/2006/relationships/image" Target="../media/image30.emf"/><Relationship Id="rId19" Type="http://schemas.openxmlformats.org/officeDocument/2006/relationships/image" Target="../media/image31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Relationship Id="rId3" Type="http://schemas.openxmlformats.org/officeDocument/2006/relationships/image" Target="../media/image15.emf"/><Relationship Id="rId4" Type="http://schemas.openxmlformats.org/officeDocument/2006/relationships/image" Target="../media/image16.emf"/><Relationship Id="rId5" Type="http://schemas.openxmlformats.org/officeDocument/2006/relationships/image" Target="../media/image17.emf"/><Relationship Id="rId6" Type="http://schemas.openxmlformats.org/officeDocument/2006/relationships/image" Target="../media/image18.emf"/><Relationship Id="rId7" Type="http://schemas.openxmlformats.org/officeDocument/2006/relationships/image" Target="../media/image19.emf"/><Relationship Id="rId8" Type="http://schemas.openxmlformats.org/officeDocument/2006/relationships/image" Target="../media/image20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4" Type="http://schemas.openxmlformats.org/officeDocument/2006/relationships/image" Target="../media/image41.emf"/><Relationship Id="rId5" Type="http://schemas.openxmlformats.org/officeDocument/2006/relationships/image" Target="../media/image42.emf"/><Relationship Id="rId6" Type="http://schemas.openxmlformats.org/officeDocument/2006/relationships/image" Target="../media/image43.emf"/><Relationship Id="rId7" Type="http://schemas.openxmlformats.org/officeDocument/2006/relationships/image" Target="../media/image44.emf"/><Relationship Id="rId8" Type="http://schemas.openxmlformats.org/officeDocument/2006/relationships/image" Target="../media/image45.emf"/><Relationship Id="rId9" Type="http://schemas.openxmlformats.org/officeDocument/2006/relationships/image" Target="../media/image46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image" Target="../media/image48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image" Target="../media/image49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emf"/><Relationship Id="rId5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jpg"/><Relationship Id="rId3" Type="http://schemas.openxmlformats.org/officeDocument/2006/relationships/image" Target="../media/image51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emf"/><Relationship Id="rId3" Type="http://schemas.openxmlformats.org/officeDocument/2006/relationships/image" Target="../media/image13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4" Type="http://schemas.openxmlformats.org/officeDocument/2006/relationships/image" Target="../media/image54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package" Target="../embeddings/Microsoft_Word_Document1.docx"/><Relationship Id="rId5" Type="http://schemas.openxmlformats.org/officeDocument/2006/relationships/image" Target="../media/image56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gi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1.bin"/><Relationship Id="rId3" Type="http://schemas.openxmlformats.org/officeDocument/2006/relationships/image" Target="../media/image59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0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5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6.e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7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 for equal variance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Scale family: Y = </a:t>
            </a:r>
            <a:r>
              <a:rPr lang="en-US" dirty="0" err="1" smtClean="0"/>
              <a:t>sX</a:t>
            </a:r>
            <a:endParaRPr lang="en-US" dirty="0" smtClean="0"/>
          </a:p>
          <a:p>
            <a:r>
              <a:rPr lang="en-US" dirty="0" smtClean="0"/>
              <a:t>G(x) = P(</a:t>
            </a:r>
            <a:r>
              <a:rPr lang="en-US" dirty="0" err="1" smtClean="0"/>
              <a:t>sX</a:t>
            </a:r>
            <a:r>
              <a:rPr lang="en-US" dirty="0" smtClean="0"/>
              <a:t> ≤ x) = F(x/s)</a:t>
            </a:r>
          </a:p>
          <a:p>
            <a:r>
              <a:rPr lang="en-US" dirty="0" smtClean="0"/>
              <a:t>To compute inverse, let y = G(x) = F(x/s) so x/s = F</a:t>
            </a:r>
            <a:r>
              <a:rPr lang="en-US" baseline="30000" dirty="0" smtClean="0"/>
              <a:t>-1</a:t>
            </a:r>
            <a:r>
              <a:rPr lang="en-US" dirty="0" smtClean="0"/>
              <a:t>(y)</a:t>
            </a:r>
          </a:p>
          <a:p>
            <a:r>
              <a:rPr lang="en-US" dirty="0" smtClean="0"/>
              <a:t>x = G</a:t>
            </a:r>
            <a:r>
              <a:rPr lang="en-US" baseline="30000" dirty="0" smtClean="0"/>
              <a:t>-1</a:t>
            </a:r>
            <a:r>
              <a:rPr lang="en-US" dirty="0" smtClean="0"/>
              <a:t>(y) = sF</a:t>
            </a:r>
            <a:r>
              <a:rPr lang="en-US" baseline="30000" dirty="0" smtClean="0"/>
              <a:t>-1</a:t>
            </a:r>
            <a:r>
              <a:rPr lang="en-US" dirty="0" smtClean="0"/>
              <a:t>(y)</a:t>
            </a:r>
          </a:p>
          <a:p>
            <a:r>
              <a:rPr lang="en-US" dirty="0" err="1" smtClean="0"/>
              <a:t>Δ</a:t>
            </a:r>
            <a:r>
              <a:rPr lang="en-US" dirty="0" smtClean="0"/>
              <a:t>(x) = G</a:t>
            </a:r>
            <a:r>
              <a:rPr lang="en-US" baseline="30000" dirty="0" smtClean="0"/>
              <a:t>-1</a:t>
            </a:r>
            <a:r>
              <a:rPr lang="en-US" dirty="0" smtClean="0"/>
              <a:t>(F(x)) – x = s F</a:t>
            </a:r>
            <a:r>
              <a:rPr lang="en-US" baseline="30000" dirty="0" smtClean="0"/>
              <a:t>-1</a:t>
            </a:r>
            <a:r>
              <a:rPr lang="en-US" dirty="0" smtClean="0"/>
              <a:t>(F(x)) – x </a:t>
            </a:r>
          </a:p>
          <a:p>
            <a:r>
              <a:rPr lang="en-US" dirty="0"/>
              <a:t> </a:t>
            </a:r>
            <a:r>
              <a:rPr lang="en-US" dirty="0" smtClean="0"/>
              <a:t>       = (s-1)x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890000" y="5373752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6870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2763" y="533400"/>
            <a:ext cx="5832475" cy="1293812"/>
          </a:xfrm>
        </p:spPr>
        <p:txBody>
          <a:bodyPr/>
          <a:lstStyle/>
          <a:p>
            <a:r>
              <a:rPr lang="en-US" dirty="0" smtClean="0"/>
              <a:t>NOAA State of the Climate web site</a:t>
            </a:r>
            <a:endParaRPr lang="en-US" dirty="0"/>
          </a:p>
        </p:txBody>
      </p:sp>
      <p:pic>
        <p:nvPicPr>
          <p:cNvPr id="4" name="Content Placeholder 3" descr="monthlysigeventmap-012016.g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0" r="2280"/>
          <a:stretch>
            <a:fillRect/>
          </a:stretch>
        </p:blipFill>
        <p:spPr>
          <a:xfrm>
            <a:off x="152400" y="1957042"/>
            <a:ext cx="6616403" cy="5281957"/>
          </a:xfrm>
        </p:spPr>
      </p:pic>
    </p:spTree>
    <p:extLst>
      <p:ext uri="{BB962C8B-B14F-4D97-AF65-F5344CB8AC3E}">
        <p14:creationId xmlns:p14="http://schemas.microsoft.com/office/powerpoint/2010/main" val="20357169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2763" y="457200"/>
            <a:ext cx="5832475" cy="1293812"/>
          </a:xfrm>
        </p:spPr>
        <p:txBody>
          <a:bodyPr/>
          <a:lstStyle/>
          <a:p>
            <a:r>
              <a:rPr lang="en-US" dirty="0" smtClean="0"/>
              <a:t>State of the Climate 2008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rwrwrw</a:t>
            </a:r>
            <a:endParaRPr lang="en-US" dirty="0"/>
          </a:p>
        </p:txBody>
      </p:sp>
      <p:pic>
        <p:nvPicPr>
          <p:cNvPr id="4" name="Picture 3" descr="multigraph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1220"/>
            <a:ext cx="6858000" cy="5802923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 bwMode="auto">
          <a:xfrm>
            <a:off x="5791200" y="3505200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Times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6172200" y="3505200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Times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2438400" y="3733800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Times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1752600" y="3962400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50224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Shen</a:t>
            </a:r>
            <a:r>
              <a:rPr lang="en-US" dirty="0" smtClean="0"/>
              <a:t> et al. (2012)</a:t>
            </a:r>
            <a:endParaRPr lang="en-US" dirty="0"/>
          </a:p>
        </p:txBody>
      </p:sp>
      <p:pic>
        <p:nvPicPr>
          <p:cNvPr id="4" name="Picture 3" descr="usyearly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06600"/>
            <a:ext cx="6858000" cy="3747977"/>
          </a:xfrm>
          <a:prstGeom prst="rect">
            <a:avLst/>
          </a:prstGeom>
        </p:spPr>
      </p:pic>
      <p:pic>
        <p:nvPicPr>
          <p:cNvPr id="5" name="Picture 4" descr="us+2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06600"/>
            <a:ext cx="6858000" cy="3747977"/>
          </a:xfrm>
          <a:prstGeom prst="rect">
            <a:avLst/>
          </a:prstGeom>
        </p:spPr>
      </p:pic>
      <p:pic>
        <p:nvPicPr>
          <p:cNvPr id="6" name="Picture 5" descr="us+21+ci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06600"/>
            <a:ext cx="6858000" cy="374797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3400" y="2209800"/>
            <a:ext cx="1815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+mn-lt"/>
              </a:rPr>
              <a:t>1921, 4</a:t>
            </a:r>
            <a:r>
              <a:rPr lang="en-US" sz="1600" baseline="30000" dirty="0" smtClean="0">
                <a:latin typeface="+mn-lt"/>
              </a:rPr>
              <a:t>th</a:t>
            </a:r>
            <a:r>
              <a:rPr lang="en-US" sz="1600" dirty="0" smtClean="0">
                <a:latin typeface="+mn-lt"/>
              </a:rPr>
              <a:t> warmest</a:t>
            </a:r>
            <a:endParaRPr lang="en-US" sz="1600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43200" y="2172084"/>
            <a:ext cx="12831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+mn-lt"/>
              </a:rPr>
              <a:t>2</a:t>
            </a:r>
            <a:r>
              <a:rPr lang="en-US" sz="1600" baseline="30000" dirty="0" smtClean="0">
                <a:latin typeface="+mn-lt"/>
              </a:rPr>
              <a:t>nd</a:t>
            </a:r>
            <a:r>
              <a:rPr lang="en-US" sz="1600" dirty="0" smtClean="0">
                <a:latin typeface="+mn-lt"/>
              </a:rPr>
              <a:t> warmest</a:t>
            </a:r>
            <a:endParaRPr lang="en-US" sz="1600" dirty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86200" y="2176046"/>
            <a:ext cx="14733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+mn-lt"/>
              </a:rPr>
              <a:t>–14</a:t>
            </a:r>
            <a:r>
              <a:rPr lang="en-US" sz="1600" baseline="30000" dirty="0" smtClean="0">
                <a:latin typeface="+mn-lt"/>
              </a:rPr>
              <a:t>th</a:t>
            </a:r>
            <a:r>
              <a:rPr lang="en-US" sz="1600" dirty="0" smtClean="0">
                <a:latin typeface="+mn-lt"/>
              </a:rPr>
              <a:t> warmest</a:t>
            </a:r>
            <a:endParaRPr lang="en-US" sz="1600" dirty="0">
              <a:latin typeface="+mn-lt"/>
            </a:endParaRPr>
          </a:p>
        </p:txBody>
      </p:sp>
      <p:cxnSp>
        <p:nvCxnSpPr>
          <p:cNvPr id="13" name="Straight Arrow Connector 12"/>
          <p:cNvCxnSpPr/>
          <p:nvPr/>
        </p:nvCxnSpPr>
        <p:spPr bwMode="auto">
          <a:xfrm>
            <a:off x="3124200" y="2438400"/>
            <a:ext cx="0" cy="4572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>
            <a:off x="4876800" y="2514600"/>
            <a:ext cx="0" cy="6858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>
            <a:off x="1600200" y="2514600"/>
            <a:ext cx="0" cy="5334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7852961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we don’t really know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which is the fourth warmest year</a:t>
            </a:r>
          </a:p>
          <a:p>
            <a:r>
              <a:rPr lang="en-US" dirty="0" smtClean="0"/>
              <a:t>But we </a:t>
            </a:r>
            <a:r>
              <a:rPr lang="en-US" dirty="0"/>
              <a:t>h</a:t>
            </a:r>
            <a:r>
              <a:rPr lang="en-US" dirty="0" smtClean="0"/>
              <a:t>ave standard errors for each year</a:t>
            </a:r>
          </a:p>
          <a:p>
            <a:r>
              <a:rPr lang="en-US" dirty="0" smtClean="0"/>
              <a:t>Can we use the </a:t>
            </a:r>
            <a:r>
              <a:rPr lang="en-US" smtClean="0"/>
              <a:t>standard errors to </a:t>
            </a:r>
            <a:r>
              <a:rPr lang="en-US" dirty="0" smtClean="0"/>
              <a:t>assess the uncertainty in ranks?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5076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2763" y="152400"/>
            <a:ext cx="5832475" cy="1293812"/>
          </a:xfrm>
        </p:spPr>
        <p:txBody>
          <a:bodyPr/>
          <a:lstStyle/>
          <a:p>
            <a:r>
              <a:rPr lang="en-US" dirty="0" smtClean="0"/>
              <a:t>Simple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763" y="1524000"/>
            <a:ext cx="5832475" cy="4656138"/>
          </a:xfrm>
        </p:spPr>
        <p:txBody>
          <a:bodyPr/>
          <a:lstStyle/>
          <a:p>
            <a:r>
              <a:rPr lang="en-US" dirty="0" smtClean="0"/>
              <a:t>Draw independent normal random numbers with the right mean and </a:t>
            </a:r>
            <a:r>
              <a:rPr lang="en-US" dirty="0" err="1" smtClean="0"/>
              <a:t>sd</a:t>
            </a:r>
            <a:r>
              <a:rPr lang="en-US" dirty="0" smtClean="0"/>
              <a:t> for each year</a:t>
            </a:r>
          </a:p>
          <a:p>
            <a:r>
              <a:rPr lang="en-US" dirty="0" smtClean="0"/>
              <a:t>Rank</a:t>
            </a:r>
          </a:p>
          <a:p>
            <a:r>
              <a:rPr lang="en-US" dirty="0" smtClean="0"/>
              <a:t>Repeat to get an ensemble of paths. R code:</a:t>
            </a:r>
          </a:p>
          <a:p>
            <a:r>
              <a:rPr lang="en-US" baseline="-25000" dirty="0" smtClean="0">
                <a:hlinkClick r:id="rId2"/>
              </a:rPr>
              <a:t>http</a:t>
            </a:r>
            <a:r>
              <a:rPr lang="en-US" baseline="-25000" dirty="0">
                <a:hlinkClick r:id="rId2"/>
              </a:rPr>
              <a:t>://www.statmos.washington.edu/wp/wp-content/uploads/2012/10/Uncertainty-analysis.txt</a:t>
            </a:r>
            <a:endParaRPr lang="en-US" baseline="-25000" dirty="0"/>
          </a:p>
        </p:txBody>
      </p:sp>
      <p:pic>
        <p:nvPicPr>
          <p:cNvPr id="4" name="Picture 3" descr="Fig2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4572000"/>
            <a:ext cx="6858000" cy="3380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8954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2763" y="152400"/>
            <a:ext cx="5832475" cy="1293812"/>
          </a:xfrm>
        </p:spPr>
        <p:txBody>
          <a:bodyPr/>
          <a:lstStyle/>
          <a:p>
            <a:r>
              <a:rPr lang="en-US" dirty="0" smtClean="0"/>
              <a:t>Rank distribution</a:t>
            </a:r>
            <a:endParaRPr lang="en-US" dirty="0"/>
          </a:p>
        </p:txBody>
      </p:sp>
      <p:pic>
        <p:nvPicPr>
          <p:cNvPr id="4" name="Picture 3" descr="selind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371600"/>
            <a:ext cx="6400800" cy="6400800"/>
          </a:xfrm>
          <a:prstGeom prst="rect">
            <a:avLst/>
          </a:prstGeom>
        </p:spPr>
      </p:pic>
      <p:pic>
        <p:nvPicPr>
          <p:cNvPr id="5" name="Picture 4" descr="selind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371600"/>
            <a:ext cx="6400800" cy="6400800"/>
          </a:xfrm>
          <a:prstGeom prst="rect">
            <a:avLst/>
          </a:prstGeom>
        </p:spPr>
      </p:pic>
      <p:pic>
        <p:nvPicPr>
          <p:cNvPr id="6" name="Picture 5" descr="selind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371600"/>
            <a:ext cx="6400800" cy="6400800"/>
          </a:xfrm>
          <a:prstGeom prst="rect">
            <a:avLst/>
          </a:prstGeom>
        </p:spPr>
      </p:pic>
      <p:pic>
        <p:nvPicPr>
          <p:cNvPr id="7" name="Picture 6" descr="selind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371600"/>
            <a:ext cx="6400800" cy="6400800"/>
          </a:xfrm>
          <a:prstGeom prst="rect">
            <a:avLst/>
          </a:prstGeom>
        </p:spPr>
      </p:pic>
      <p:pic>
        <p:nvPicPr>
          <p:cNvPr id="8" name="Picture 7" descr="selind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371600"/>
            <a:ext cx="6400800" cy="6400800"/>
          </a:xfrm>
          <a:prstGeom prst="rect">
            <a:avLst/>
          </a:prstGeom>
        </p:spPr>
      </p:pic>
      <p:pic>
        <p:nvPicPr>
          <p:cNvPr id="9" name="Picture 8" descr="selind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371600"/>
            <a:ext cx="6400800" cy="6400800"/>
          </a:xfrm>
          <a:prstGeom prst="rect">
            <a:avLst/>
          </a:prstGeom>
        </p:spPr>
      </p:pic>
      <p:pic>
        <p:nvPicPr>
          <p:cNvPr id="10" name="Picture 9" descr="selind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371600"/>
            <a:ext cx="6400800" cy="6400800"/>
          </a:xfrm>
          <a:prstGeom prst="rect">
            <a:avLst/>
          </a:prstGeom>
        </p:spPr>
      </p:pic>
      <p:pic>
        <p:nvPicPr>
          <p:cNvPr id="11" name="Picture 10" descr="selind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371600"/>
            <a:ext cx="6400800" cy="6400800"/>
          </a:xfrm>
          <a:prstGeom prst="rect">
            <a:avLst/>
          </a:prstGeom>
        </p:spPr>
      </p:pic>
      <p:pic>
        <p:nvPicPr>
          <p:cNvPr id="12" name="Picture 11" descr="selind.pd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371600"/>
            <a:ext cx="6400800" cy="6400800"/>
          </a:xfrm>
          <a:prstGeom prst="rect">
            <a:avLst/>
          </a:prstGeom>
        </p:spPr>
      </p:pic>
      <p:pic>
        <p:nvPicPr>
          <p:cNvPr id="13" name="Picture 12" descr="selind.pdf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371600"/>
            <a:ext cx="6400800" cy="6400800"/>
          </a:xfrm>
          <a:prstGeom prst="rect">
            <a:avLst/>
          </a:prstGeom>
        </p:spPr>
      </p:pic>
      <p:pic>
        <p:nvPicPr>
          <p:cNvPr id="14" name="Picture 13" descr="selind.pdf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371600"/>
            <a:ext cx="6400800" cy="6400800"/>
          </a:xfrm>
          <a:prstGeom prst="rect">
            <a:avLst/>
          </a:prstGeom>
        </p:spPr>
      </p:pic>
      <p:pic>
        <p:nvPicPr>
          <p:cNvPr id="3" name="Picture 2" descr="selind.pdf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371600"/>
            <a:ext cx="6400800" cy="6400800"/>
          </a:xfrm>
          <a:prstGeom prst="rect">
            <a:avLst/>
          </a:prstGeom>
        </p:spPr>
      </p:pic>
      <p:pic>
        <p:nvPicPr>
          <p:cNvPr id="16" name="Picture 15" descr="selind.pdf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371600"/>
            <a:ext cx="6400800" cy="6400800"/>
          </a:xfrm>
          <a:prstGeom prst="rect">
            <a:avLst/>
          </a:prstGeom>
        </p:spPr>
      </p:pic>
      <p:pic>
        <p:nvPicPr>
          <p:cNvPr id="28" name="Picture 27" descr="selind.pdf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371600"/>
            <a:ext cx="6400800" cy="6400800"/>
          </a:xfrm>
          <a:prstGeom prst="rect">
            <a:avLst/>
          </a:prstGeom>
        </p:spPr>
      </p:pic>
      <p:pic>
        <p:nvPicPr>
          <p:cNvPr id="29" name="Picture 28" descr="selind.pdf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371600"/>
            <a:ext cx="6400800" cy="6400800"/>
          </a:xfrm>
          <a:prstGeom prst="rect">
            <a:avLst/>
          </a:prstGeom>
        </p:spPr>
      </p:pic>
      <p:pic>
        <p:nvPicPr>
          <p:cNvPr id="30" name="Picture 29" descr="selind.pdf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371600"/>
            <a:ext cx="6400800" cy="6400800"/>
          </a:xfrm>
          <a:prstGeom prst="rect">
            <a:avLst/>
          </a:prstGeom>
        </p:spPr>
      </p:pic>
      <p:pic>
        <p:nvPicPr>
          <p:cNvPr id="31" name="Picture 30" descr="selind.pdf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371600"/>
            <a:ext cx="6400800" cy="6400800"/>
          </a:xfrm>
          <a:prstGeom prst="rect">
            <a:avLst/>
          </a:prstGeom>
        </p:spPr>
      </p:pic>
      <p:pic>
        <p:nvPicPr>
          <p:cNvPr id="32" name="Picture 31" descr="selind.pdf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371600"/>
            <a:ext cx="6400800" cy="6400800"/>
          </a:xfrm>
          <a:prstGeom prst="rect">
            <a:avLst/>
          </a:prstGeom>
        </p:spPr>
      </p:pic>
      <p:pic>
        <p:nvPicPr>
          <p:cNvPr id="33" name="Picture 32" descr="selind.pdf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371600"/>
            <a:ext cx="6400800" cy="6400800"/>
          </a:xfrm>
          <a:prstGeom prst="rect">
            <a:avLst/>
          </a:prstGeom>
        </p:spPr>
      </p:pic>
      <p:pic>
        <p:nvPicPr>
          <p:cNvPr id="34" name="Picture 33" descr="selind.pdf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371600"/>
            <a:ext cx="6400800" cy="6400800"/>
          </a:xfrm>
          <a:prstGeom prst="rect">
            <a:avLst/>
          </a:prstGeom>
        </p:spPr>
      </p:pic>
      <p:pic>
        <p:nvPicPr>
          <p:cNvPr id="35" name="Picture 34" descr="selind.pdf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371600"/>
            <a:ext cx="6400800" cy="6400800"/>
          </a:xfrm>
          <a:prstGeom prst="rect">
            <a:avLst/>
          </a:prstGeom>
        </p:spPr>
      </p:pic>
      <p:pic>
        <p:nvPicPr>
          <p:cNvPr id="36" name="Picture 35" descr="selind.pdf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371600"/>
            <a:ext cx="6400800" cy="6400800"/>
          </a:xfrm>
          <a:prstGeom prst="rect">
            <a:avLst/>
          </a:prstGeom>
        </p:spPr>
      </p:pic>
      <p:pic>
        <p:nvPicPr>
          <p:cNvPr id="37" name="Picture 36" descr="selind.pdf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371600"/>
            <a:ext cx="6400800" cy="6400800"/>
          </a:xfrm>
          <a:prstGeom prst="rect">
            <a:avLst/>
          </a:prstGeom>
        </p:spPr>
      </p:pic>
      <p:pic>
        <p:nvPicPr>
          <p:cNvPr id="38" name="Picture 37" descr="selind.pdf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371600"/>
            <a:ext cx="6400800" cy="6400800"/>
          </a:xfrm>
          <a:prstGeom prst="rect">
            <a:avLst/>
          </a:prstGeom>
        </p:spPr>
      </p:pic>
      <p:pic>
        <p:nvPicPr>
          <p:cNvPr id="39" name="Picture 38" descr="selind.pdf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371600"/>
            <a:ext cx="64008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5647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5832475" cy="1293812"/>
          </a:xfrm>
        </p:spPr>
        <p:txBody>
          <a:bodyPr/>
          <a:lstStyle/>
          <a:p>
            <a:r>
              <a:rPr lang="en-US" dirty="0" smtClean="0"/>
              <a:t>But aren’t years dependent?</a:t>
            </a:r>
            <a:endParaRPr lang="en-US" dirty="0"/>
          </a:p>
        </p:txBody>
      </p:sp>
      <p:pic>
        <p:nvPicPr>
          <p:cNvPr id="6" name="Picture 5" descr="ar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1435100"/>
            <a:ext cx="2401923" cy="2667000"/>
          </a:xfrm>
          <a:prstGeom prst="rect">
            <a:avLst/>
          </a:prstGeom>
        </p:spPr>
      </p:pic>
      <p:pic>
        <p:nvPicPr>
          <p:cNvPr id="7" name="Picture 6" descr="whit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358900"/>
            <a:ext cx="2971800" cy="2971800"/>
          </a:xfrm>
          <a:prstGeom prst="rect">
            <a:avLst/>
          </a:prstGeom>
        </p:spPr>
      </p:pic>
      <p:pic>
        <p:nvPicPr>
          <p:cNvPr id="8" name="Picture 7" descr="ma2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711700"/>
            <a:ext cx="2825119" cy="3136900"/>
          </a:xfrm>
          <a:prstGeom prst="rect">
            <a:avLst/>
          </a:prstGeom>
        </p:spPr>
      </p:pic>
      <p:pic>
        <p:nvPicPr>
          <p:cNvPr id="9" name="Picture 8" descr="arma1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4711700"/>
            <a:ext cx="3048000" cy="3048000"/>
          </a:xfrm>
          <a:prstGeom prst="rect">
            <a:avLst/>
          </a:prstGeom>
        </p:spPr>
      </p:pic>
      <p:pic>
        <p:nvPicPr>
          <p:cNvPr id="10" name="Picture 9" descr="white+acf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358900"/>
            <a:ext cx="2971800" cy="2971800"/>
          </a:xfrm>
          <a:prstGeom prst="rect">
            <a:avLst/>
          </a:prstGeom>
        </p:spPr>
      </p:pic>
      <p:pic>
        <p:nvPicPr>
          <p:cNvPr id="11" name="Picture 10" descr="ar2+acf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1435100"/>
            <a:ext cx="2401922" cy="2667000"/>
          </a:xfrm>
          <a:prstGeom prst="rect">
            <a:avLst/>
          </a:prstGeom>
        </p:spPr>
      </p:pic>
      <p:pic>
        <p:nvPicPr>
          <p:cNvPr id="12" name="Picture 11" descr="ma2+acf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98" y="4718050"/>
            <a:ext cx="2813682" cy="3124200"/>
          </a:xfrm>
          <a:prstGeom prst="rect">
            <a:avLst/>
          </a:prstGeom>
        </p:spPr>
      </p:pic>
      <p:pic>
        <p:nvPicPr>
          <p:cNvPr id="13" name="Picture 12" descr="arma11+acf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4711700"/>
            <a:ext cx="3048000" cy="3048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81000" y="4330700"/>
            <a:ext cx="5865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latin typeface="+mj-lt"/>
              </a:rPr>
              <a:t>Autocorrelation = correlation with itself shifted over</a:t>
            </a:r>
            <a:endParaRPr lang="en-US" sz="18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275297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Lagged plots</a:t>
            </a:r>
            <a:endParaRPr lang="en-US" dirty="0"/>
          </a:p>
        </p:txBody>
      </p:sp>
      <p:pic>
        <p:nvPicPr>
          <p:cNvPr id="4" name="Content Placeholder 3" descr="lagplot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632" r="-12632"/>
          <a:stretch>
            <a:fillRect/>
          </a:stretch>
        </p:blipFill>
        <p:spPr>
          <a:xfrm>
            <a:off x="-103693" y="1752600"/>
            <a:ext cx="6967948" cy="5562600"/>
          </a:xfrm>
        </p:spPr>
      </p:pic>
    </p:spTree>
    <p:extLst>
      <p:ext uri="{BB962C8B-B14F-4D97-AF65-F5344CB8AC3E}">
        <p14:creationId xmlns:p14="http://schemas.microsoft.com/office/powerpoint/2010/main" val="21660979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Autoregression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Idea: Predict the current value from previous values</a:t>
            </a:r>
          </a:p>
          <a:p>
            <a:endParaRPr lang="en-US" dirty="0"/>
          </a:p>
          <a:p>
            <a:r>
              <a:rPr lang="en-US" dirty="0" err="1" smtClean="0"/>
              <a:t>k’th</a:t>
            </a:r>
            <a:r>
              <a:rPr lang="en-US" dirty="0" smtClean="0"/>
              <a:t> order </a:t>
            </a:r>
            <a:r>
              <a:rPr lang="en-US" dirty="0" err="1" smtClean="0"/>
              <a:t>autoregression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 commands</a:t>
            </a:r>
          </a:p>
          <a:p>
            <a:r>
              <a:rPr lang="en-US" dirty="0" smtClean="0"/>
              <a:t>library(forecast)</a:t>
            </a:r>
          </a:p>
          <a:p>
            <a:r>
              <a:rPr lang="en-US" dirty="0" err="1" smtClean="0"/>
              <a:t>acf</a:t>
            </a:r>
            <a:r>
              <a:rPr lang="en-US" dirty="0" smtClean="0"/>
              <a:t>(series)</a:t>
            </a:r>
          </a:p>
          <a:p>
            <a:r>
              <a:rPr lang="en-US" dirty="0" err="1" smtClean="0"/>
              <a:t>ar</a:t>
            </a:r>
            <a:r>
              <a:rPr lang="en-US" dirty="0" smtClean="0"/>
              <a:t>(series)</a:t>
            </a:r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8249551"/>
              </p:ext>
            </p:extLst>
          </p:nvPr>
        </p:nvGraphicFramePr>
        <p:xfrm>
          <a:off x="685800" y="3200400"/>
          <a:ext cx="5489222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Equation" r:id="rId3" imgW="4940300" imgH="342900" progId="Equation.DSMT4">
                  <p:embed/>
                </p:oleObj>
              </mc:Choice>
              <mc:Fallback>
                <p:oleObj name="Equation" r:id="rId3" imgW="4940300" imgH="342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5800" y="3200400"/>
                        <a:ext cx="5489222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42716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Moving average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Idea: Current value is obtained by weighted average of previous errors </a:t>
            </a:r>
          </a:p>
          <a:p>
            <a:endParaRPr lang="en-US" dirty="0"/>
          </a:p>
          <a:p>
            <a:r>
              <a:rPr lang="en-US" dirty="0" smtClean="0"/>
              <a:t>Moving average of order k</a:t>
            </a:r>
          </a:p>
          <a:p>
            <a:endParaRPr lang="en-US" dirty="0"/>
          </a:p>
          <a:p>
            <a:r>
              <a:rPr lang="en-US" dirty="0" err="1" smtClean="0"/>
              <a:t>auto.arima</a:t>
            </a:r>
            <a:r>
              <a:rPr lang="en-US" dirty="0" smtClean="0"/>
              <a:t>(series)</a:t>
            </a:r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8226977"/>
              </p:ext>
            </p:extLst>
          </p:nvPr>
        </p:nvGraphicFramePr>
        <p:xfrm>
          <a:off x="609600" y="3581400"/>
          <a:ext cx="5362222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Equation" r:id="rId3" imgW="4826000" imgH="342900" progId="Equation.DSMT4">
                  <p:embed/>
                </p:oleObj>
              </mc:Choice>
              <mc:Fallback>
                <p:oleObj name="Equation" r:id="rId3" imgW="4826000" imgH="342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9600" y="3581400"/>
                        <a:ext cx="5362222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867676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xpscal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371600"/>
            <a:ext cx="6400800" cy="6400800"/>
          </a:xfrm>
          <a:prstGeom prst="rect">
            <a:avLst/>
          </a:prstGeom>
        </p:spPr>
      </p:pic>
      <p:pic>
        <p:nvPicPr>
          <p:cNvPr id="5" name="Picture 4" descr="expscale_tru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371600"/>
            <a:ext cx="6400800" cy="6400800"/>
          </a:xfrm>
          <a:prstGeom prst="rect">
            <a:avLst/>
          </a:prstGeom>
        </p:spPr>
      </p:pic>
      <p:pic>
        <p:nvPicPr>
          <p:cNvPr id="6" name="Picture 5" descr="expscale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371600"/>
            <a:ext cx="6400800" cy="640080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Shiftplot</a:t>
            </a:r>
            <a:endParaRPr lang="en-US" dirty="0"/>
          </a:p>
        </p:txBody>
      </p:sp>
      <p:pic>
        <p:nvPicPr>
          <p:cNvPr id="8" name="Picture 7" descr="expscaleci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371600"/>
            <a:ext cx="6400800" cy="64008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24000" y="5257800"/>
            <a:ext cx="2712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+mn-lt"/>
              </a:rPr>
              <a:t>Blue slopes (-0.65,-0.20)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00200" y="5715000"/>
            <a:ext cx="24553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Helvetica"/>
              </a:rPr>
              <a:t>CI for scale ratio</a:t>
            </a:r>
          </a:p>
          <a:p>
            <a:r>
              <a:rPr lang="en-US" sz="1800" dirty="0">
                <a:solidFill>
                  <a:srgbClr val="000000"/>
                </a:solidFill>
                <a:latin typeface="Helvetica"/>
              </a:rPr>
              <a:t>                    (0.35,0.8</a:t>
            </a:r>
            <a:r>
              <a:rPr lang="en-US" sz="1800" dirty="0" smtClean="0">
                <a:solidFill>
                  <a:srgbClr val="000000"/>
                </a:solidFill>
                <a:latin typeface="Helvetica"/>
              </a:rPr>
              <a:t>)</a:t>
            </a:r>
            <a:endParaRPr lang="en-US" sz="1800" dirty="0">
              <a:solidFill>
                <a:srgbClr val="000000"/>
              </a:solidFill>
              <a:latin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0835523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2763" y="0"/>
            <a:ext cx="5832475" cy="1293812"/>
          </a:xfrm>
        </p:spPr>
        <p:txBody>
          <a:bodyPr/>
          <a:lstStyle/>
          <a:p>
            <a:r>
              <a:rPr lang="en-US" dirty="0" smtClean="0"/>
              <a:t>ARIMA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5832475" cy="4656138"/>
          </a:xfrm>
        </p:spPr>
        <p:txBody>
          <a:bodyPr/>
          <a:lstStyle/>
          <a:p>
            <a:r>
              <a:rPr lang="en-US" dirty="0" smtClean="0"/>
              <a:t>George Box and </a:t>
            </a:r>
            <a:r>
              <a:rPr lang="en-US" dirty="0" err="1" smtClean="0"/>
              <a:t>Gwilym</a:t>
            </a:r>
            <a:r>
              <a:rPr lang="en-US" dirty="0" smtClean="0"/>
              <a:t> Jenkins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We have already seen AR and MA</a:t>
            </a:r>
          </a:p>
          <a:p>
            <a:endParaRPr lang="en-US" dirty="0"/>
          </a:p>
          <a:p>
            <a:r>
              <a:rPr lang="en-US" dirty="0" smtClean="0"/>
              <a:t>ARIMA(0,1,0): </a:t>
            </a:r>
            <a:r>
              <a:rPr lang="en-US" dirty="0" err="1" smtClean="0"/>
              <a:t>X</a:t>
            </a:r>
            <a:r>
              <a:rPr lang="en-US" baseline="-25000" dirty="0" err="1" smtClean="0"/>
              <a:t>t</a:t>
            </a:r>
            <a:r>
              <a:rPr lang="en-US" dirty="0"/>
              <a:t> </a:t>
            </a:r>
            <a:r>
              <a:rPr lang="en-US" dirty="0" smtClean="0"/>
              <a:t>= X</a:t>
            </a:r>
            <a:r>
              <a:rPr lang="en-US" baseline="-25000" dirty="0" smtClean="0"/>
              <a:t>t-1</a:t>
            </a:r>
            <a:r>
              <a:rPr lang="en-US" dirty="0" smtClean="0"/>
              <a:t> + </a:t>
            </a:r>
            <a:r>
              <a:rPr lang="en-US" dirty="0" err="1" smtClean="0">
                <a:latin typeface="Symbol" charset="2"/>
                <a:cs typeface="Symbol" charset="2"/>
              </a:rPr>
              <a:t>ε</a:t>
            </a:r>
            <a:r>
              <a:rPr lang="en-US" baseline="-25000" dirty="0" err="1" smtClean="0"/>
              <a:t>t</a:t>
            </a:r>
            <a:endParaRPr lang="en-US" baseline="-25000" dirty="0" smtClean="0"/>
          </a:p>
          <a:p>
            <a:r>
              <a:rPr lang="en-US" dirty="0" smtClean="0"/>
              <a:t>or </a:t>
            </a:r>
            <a:r>
              <a:rPr lang="en-US" dirty="0" err="1" smtClean="0">
                <a:latin typeface="Symbol" charset="2"/>
                <a:cs typeface="Symbol" charset="2"/>
              </a:rPr>
              <a:t>ε</a:t>
            </a:r>
            <a:r>
              <a:rPr lang="en-US" baseline="-25000" dirty="0" err="1" smtClean="0"/>
              <a:t>t</a:t>
            </a:r>
            <a:r>
              <a:rPr lang="en-US" dirty="0" smtClean="0"/>
              <a:t> = </a:t>
            </a:r>
            <a:r>
              <a:rPr lang="en-US" dirty="0" err="1" smtClean="0"/>
              <a:t>X</a:t>
            </a:r>
            <a:r>
              <a:rPr lang="en-US" baseline="-25000" dirty="0" err="1" smtClean="0"/>
              <a:t>t</a:t>
            </a:r>
            <a:r>
              <a:rPr lang="en-US" dirty="0" smtClean="0"/>
              <a:t> – X</a:t>
            </a:r>
            <a:r>
              <a:rPr lang="en-US" baseline="-25000" dirty="0" smtClean="0"/>
              <a:t>t-1</a:t>
            </a:r>
            <a:r>
              <a:rPr lang="en-US" dirty="0" smtClean="0"/>
              <a:t>, differencing</a:t>
            </a:r>
          </a:p>
          <a:p>
            <a:r>
              <a:rPr lang="en-US" dirty="0" smtClean="0"/>
              <a:t>Can be iterated.</a:t>
            </a:r>
          </a:p>
          <a:p>
            <a:r>
              <a:rPr lang="en-US" dirty="0" smtClean="0"/>
              <a:t>ARIMA(p,1,q) has </a:t>
            </a:r>
            <a:r>
              <a:rPr lang="en-US" dirty="0" err="1" smtClean="0">
                <a:latin typeface="Symbol" charset="2"/>
                <a:cs typeface="Symbol" charset="2"/>
              </a:rPr>
              <a:t>ε</a:t>
            </a:r>
            <a:r>
              <a:rPr lang="en-US" baseline="-25000" dirty="0" err="1" smtClean="0"/>
              <a:t>t</a:t>
            </a:r>
            <a:r>
              <a:rPr lang="en-US" baseline="-25000" dirty="0" smtClean="0"/>
              <a:t> </a:t>
            </a:r>
            <a:r>
              <a:rPr lang="en-US" dirty="0" smtClean="0"/>
              <a:t>following an ARMA(</a:t>
            </a:r>
            <a:r>
              <a:rPr lang="en-US" dirty="0" err="1" smtClean="0"/>
              <a:t>p,q</a:t>
            </a:r>
            <a:r>
              <a:rPr lang="en-US" dirty="0" smtClean="0"/>
              <a:t>) model.</a:t>
            </a:r>
            <a:endParaRPr lang="en-US" baseline="-25000" dirty="0"/>
          </a:p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 descr="box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752600"/>
            <a:ext cx="1402819" cy="2133600"/>
          </a:xfrm>
          <a:prstGeom prst="rect">
            <a:avLst/>
          </a:prstGeom>
        </p:spPr>
      </p:pic>
      <p:pic>
        <p:nvPicPr>
          <p:cNvPr id="5" name="Picture 4" descr="jenkin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752600"/>
            <a:ext cx="1574800" cy="20157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81200" y="1825823"/>
            <a:ext cx="10432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+mn-lt"/>
              </a:rPr>
              <a:t>1919-2013</a:t>
            </a:r>
            <a:endParaRPr lang="en-US" sz="1400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52800" y="3276600"/>
            <a:ext cx="10432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+mn-lt"/>
              </a:rPr>
              <a:t>1932-1982</a:t>
            </a:r>
            <a:endParaRPr lang="en-US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242980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worry?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763" y="2244725"/>
            <a:ext cx="6345237" cy="4656138"/>
          </a:xfrm>
        </p:spPr>
        <p:txBody>
          <a:bodyPr/>
          <a:lstStyle/>
          <a:p>
            <a:r>
              <a:rPr lang="en-US" dirty="0" smtClean="0"/>
              <a:t>In climate contexts we are often interested in fitting trends. Here is a sequence of slope fits to US monthly average temperature:</a:t>
            </a:r>
          </a:p>
          <a:p>
            <a:r>
              <a:rPr lang="en-US" sz="2400" dirty="0" smtClean="0"/>
              <a:t>OLS		 0.0055°C/y	</a:t>
            </a:r>
            <a:r>
              <a:rPr lang="en-US" sz="2400" dirty="0" err="1" smtClean="0"/>
              <a:t>sd</a:t>
            </a:r>
            <a:r>
              <a:rPr lang="en-US" sz="2400" dirty="0" smtClean="0"/>
              <a:t> 0.0012***</a:t>
            </a:r>
          </a:p>
          <a:p>
            <a:r>
              <a:rPr lang="en-US" sz="2400" dirty="0" smtClean="0"/>
              <a:t>WLS		 0.0048°C/y	</a:t>
            </a:r>
            <a:r>
              <a:rPr lang="en-US" sz="2400" dirty="0" err="1" smtClean="0"/>
              <a:t>sd</a:t>
            </a:r>
            <a:r>
              <a:rPr lang="en-US" sz="2400" dirty="0" smtClean="0"/>
              <a:t> 0.0014***</a:t>
            </a:r>
          </a:p>
          <a:p>
            <a:r>
              <a:rPr lang="en-US" sz="2400" dirty="0" smtClean="0"/>
              <a:t>GLS (AR4)  0.0053°C/y	</a:t>
            </a:r>
            <a:r>
              <a:rPr lang="en-US" sz="2400" dirty="0" err="1" smtClean="0"/>
              <a:t>sd</a:t>
            </a:r>
            <a:r>
              <a:rPr lang="en-US" sz="2400" dirty="0" smtClean="0"/>
              <a:t> 0.0026*</a:t>
            </a:r>
          </a:p>
          <a:p>
            <a:r>
              <a:rPr lang="en-US" sz="2400" dirty="0" smtClean="0"/>
              <a:t>GLS (ARMA(3,1)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	 0.0059°C/y	</a:t>
            </a:r>
            <a:r>
              <a:rPr lang="en-US" sz="2400" dirty="0" err="1" smtClean="0"/>
              <a:t>sd</a:t>
            </a:r>
            <a:r>
              <a:rPr lang="en-US" sz="2400" dirty="0" smtClean="0"/>
              <a:t> 0.0032</a:t>
            </a:r>
          </a:p>
          <a:p>
            <a:endParaRPr lang="en-US" sz="2400" dirty="0" smtClean="0"/>
          </a:p>
          <a:p>
            <a:r>
              <a:rPr lang="en-US" sz="2400" dirty="0" smtClean="0"/>
              <a:t>The same data, increasingly realistic models. </a:t>
            </a:r>
            <a:r>
              <a:rPr lang="en-US" sz="2400" smtClean="0"/>
              <a:t>Significance disappears.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726845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2763" y="76200"/>
            <a:ext cx="5832475" cy="1293812"/>
          </a:xfrm>
        </p:spPr>
        <p:txBody>
          <a:bodyPr/>
          <a:lstStyle/>
          <a:p>
            <a:r>
              <a:rPr lang="en-US" dirty="0" smtClean="0"/>
              <a:t>Does dependence matter?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5832475" cy="5570538"/>
          </a:xfrm>
        </p:spPr>
        <p:txBody>
          <a:bodyPr/>
          <a:lstStyle/>
          <a:p>
            <a:r>
              <a:rPr lang="en-US" dirty="0" smtClean="0"/>
              <a:t>Structure </a:t>
            </a:r>
            <a:r>
              <a:rPr lang="en-US" dirty="0" err="1" smtClean="0"/>
              <a:t>iid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Structure </a:t>
            </a:r>
            <a:r>
              <a:rPr lang="en-US" dirty="0" smtClean="0"/>
              <a:t>ARMA(3,1)</a:t>
            </a:r>
            <a:endParaRPr lang="en-US" dirty="0"/>
          </a:p>
        </p:txBody>
      </p:sp>
      <p:pic>
        <p:nvPicPr>
          <p:cNvPr id="4" name="Picture 3" descr="Fig4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91572"/>
            <a:ext cx="6858000" cy="3380828"/>
          </a:xfrm>
          <a:prstGeom prst="rect">
            <a:avLst/>
          </a:prstGeom>
        </p:spPr>
      </p:pic>
      <p:pic>
        <p:nvPicPr>
          <p:cNvPr id="5" name="Picture 4" descr="Fig2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371600"/>
            <a:ext cx="6858000" cy="3380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9138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 of dependence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Independent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Dependent</a:t>
            </a:r>
            <a:endParaRPr lang="en-US" dirty="0"/>
          </a:p>
        </p:txBody>
      </p:sp>
      <p:pic>
        <p:nvPicPr>
          <p:cNvPr id="4" name="Picture 3" descr="Fig3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1828800"/>
            <a:ext cx="3571336" cy="2743200"/>
          </a:xfrm>
          <a:prstGeom prst="rect">
            <a:avLst/>
          </a:prstGeom>
        </p:spPr>
      </p:pic>
      <p:pic>
        <p:nvPicPr>
          <p:cNvPr id="5" name="Picture 4" descr="Fig5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4572000"/>
            <a:ext cx="3589506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4565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Rank </a:t>
            </a:r>
            <a:r>
              <a:rPr lang="en-US" dirty="0" err="1" smtClean="0"/>
              <a:t>sd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84" b="10084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1903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9176699"/>
              </p:ext>
            </p:extLst>
          </p:nvPr>
        </p:nvGraphicFramePr>
        <p:xfrm>
          <a:off x="990600" y="-5866"/>
          <a:ext cx="7010400" cy="79541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Document" r:id="rId4" imgW="5283200" imgH="5994400" progId="Word.Document.12">
                  <p:embed/>
                </p:oleObj>
              </mc:Choice>
              <mc:Fallback>
                <p:oleObj name="Document" r:id="rId4" imgW="5283200" imgH="59944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90600" y="-5866"/>
                        <a:ext cx="7010400" cy="79541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038728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to </a:t>
            </a:r>
            <a:br>
              <a:rPr lang="en-US" dirty="0" smtClean="0"/>
            </a:br>
            <a:r>
              <a:rPr lang="en-US" dirty="0" smtClean="0"/>
              <a:t>State of the Climate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“2012 ... was the warmest year in the 1895-2012 period of record for the nation</a:t>
            </a:r>
            <a:r>
              <a:rPr lang="en-US" dirty="0" smtClean="0"/>
              <a:t>.”</a:t>
            </a:r>
            <a:endParaRPr lang="en-US" dirty="0"/>
          </a:p>
        </p:txBody>
      </p:sp>
      <p:pic>
        <p:nvPicPr>
          <p:cNvPr id="4" name="Picture 3" descr="201201-201212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515516"/>
            <a:ext cx="5181600" cy="4256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505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Need to extrapolate standard error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763" y="2244724"/>
            <a:ext cx="5832475" cy="5527676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se(2012) ≈ 0.08 </a:t>
            </a:r>
          </a:p>
          <a:p>
            <a:r>
              <a:rPr lang="en-US" dirty="0" smtClean="0"/>
              <a:t>anomaly(2012) = 1.7</a:t>
            </a:r>
          </a:p>
          <a:p>
            <a:r>
              <a:rPr lang="en-US" dirty="0" smtClean="0"/>
              <a:t>anomaly(1998) = 1.2</a:t>
            </a:r>
          </a:p>
          <a:p>
            <a:r>
              <a:rPr lang="en-US" dirty="0" smtClean="0"/>
              <a:t>0.5/0.08 ≈ 6 !!!</a:t>
            </a:r>
            <a:endParaRPr lang="en-US" dirty="0"/>
          </a:p>
        </p:txBody>
      </p:sp>
      <p:pic>
        <p:nvPicPr>
          <p:cNvPr id="4" name="Picture 3" descr="sd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828800"/>
            <a:ext cx="403860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1390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the uncertainty in the ranking of 2012 is...</a:t>
            </a:r>
            <a:endParaRPr lang="en-US" dirty="0"/>
          </a:p>
        </p:txBody>
      </p:sp>
      <p:pic>
        <p:nvPicPr>
          <p:cNvPr id="4" name="Picture 3" descr="2012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286000"/>
            <a:ext cx="54864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8732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 Roll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2763" y="228600"/>
            <a:ext cx="5832475" cy="1293812"/>
          </a:xfrm>
        </p:spPr>
        <p:txBody>
          <a:bodyPr/>
          <a:lstStyle/>
          <a:p>
            <a:r>
              <a:rPr lang="en-US" dirty="0" smtClean="0"/>
              <a:t>NOAA State of the Climate 2014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763" y="1981200"/>
            <a:ext cx="5832475" cy="4656138"/>
          </a:xfrm>
        </p:spPr>
        <p:txBody>
          <a:bodyPr/>
          <a:lstStyle/>
          <a:p>
            <a:r>
              <a:rPr lang="en-US" dirty="0" smtClean="0"/>
              <a:t>The probability that 2014 was...</a:t>
            </a:r>
          </a:p>
          <a:p>
            <a:r>
              <a:rPr lang="en-US" dirty="0" smtClean="0"/>
              <a:t>Warmest </a:t>
            </a:r>
            <a:r>
              <a:rPr lang="en-US" dirty="0"/>
              <a:t>year on record: 48.0%</a:t>
            </a:r>
          </a:p>
          <a:p>
            <a:r>
              <a:rPr lang="en-US" dirty="0"/>
              <a:t>One of the five warmest years: 90.4%</a:t>
            </a:r>
          </a:p>
          <a:p>
            <a:r>
              <a:rPr lang="en-US" dirty="0"/>
              <a:t>One of the 10 warmest years: 99.2%</a:t>
            </a:r>
          </a:p>
          <a:p>
            <a:r>
              <a:rPr lang="en-US" dirty="0"/>
              <a:t>One of the 20 warmest years: 100.0%</a:t>
            </a:r>
          </a:p>
          <a:p>
            <a:r>
              <a:rPr lang="en-US" dirty="0"/>
              <a:t>Warmer than the 20th century average: 100.0%</a:t>
            </a:r>
          </a:p>
          <a:p>
            <a:r>
              <a:rPr lang="en-US" dirty="0"/>
              <a:t>Warmer than the 1981-2010 average: 100.0%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5573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Assumptions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Iid</a:t>
            </a:r>
            <a:endParaRPr lang="en-US" dirty="0" smtClean="0"/>
          </a:p>
          <a:p>
            <a:r>
              <a:rPr lang="en-US" dirty="0" smtClean="0"/>
              <a:t>Scale family</a:t>
            </a:r>
          </a:p>
          <a:p>
            <a:r>
              <a:rPr lang="en-US" dirty="0" smtClean="0"/>
              <a:t>Need moderately large samples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8386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IPCC report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latest IPCC report claimed that the last three decades were the warmest on record, based on global decadal averages. Using the Hadley Center series, we investigate this claim.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8533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ecades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0193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2763" y="228600"/>
            <a:ext cx="5832475" cy="1293812"/>
          </a:xfrm>
        </p:spPr>
        <p:txBody>
          <a:bodyPr/>
          <a:lstStyle/>
          <a:p>
            <a:r>
              <a:rPr lang="en-US" dirty="0" smtClean="0"/>
              <a:t>Last year warmest </a:t>
            </a:r>
            <a:br>
              <a:rPr lang="en-US" dirty="0" smtClean="0"/>
            </a:br>
            <a:r>
              <a:rPr lang="en-US" dirty="0" smtClean="0"/>
              <a:t>on record?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763" y="1828800"/>
            <a:ext cx="5832475" cy="4656138"/>
          </a:xfrm>
        </p:spPr>
        <p:txBody>
          <a:bodyPr/>
          <a:lstStyle/>
          <a:p>
            <a:r>
              <a:rPr lang="en-US" dirty="0" smtClean="0"/>
              <a:t>2015 was widely reported as the warmest year on record for annual global average temperature. We use the Hadley temperature series to investigate this claim.</a:t>
            </a:r>
          </a:p>
          <a:p>
            <a:r>
              <a:rPr lang="en-US" dirty="0" smtClean="0"/>
              <a:t>Based on 100,000 simulations, 2015 is the warmest in all but 724, but it could be as low as the 6</a:t>
            </a:r>
            <a:r>
              <a:rPr lang="en-US" baseline="30000" dirty="0" smtClean="0"/>
              <a:t>th</a:t>
            </a:r>
            <a:r>
              <a:rPr lang="en-US" dirty="0" smtClean="0"/>
              <a:t> warmest.</a:t>
            </a:r>
          </a:p>
          <a:p>
            <a:r>
              <a:rPr lang="en-US" dirty="0" smtClean="0"/>
              <a:t>Other candidates for warmest year are 2014, 2010, 2004 and 1997.</a:t>
            </a:r>
          </a:p>
          <a:p>
            <a:r>
              <a:rPr lang="en-US" dirty="0" smtClean="0"/>
              <a:t>No year before 1997 was ranked warmest.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45765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5832475" cy="1293812"/>
          </a:xfrm>
        </p:spPr>
        <p:txBody>
          <a:bodyPr/>
          <a:lstStyle/>
          <a:p>
            <a:r>
              <a:rPr lang="en-US" dirty="0" smtClean="0"/>
              <a:t>Testing equal variance for distributions with equal locations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057400"/>
            <a:ext cx="5832475" cy="4656138"/>
          </a:xfrm>
        </p:spPr>
        <p:txBody>
          <a:bodyPr/>
          <a:lstStyle/>
          <a:p>
            <a:r>
              <a:rPr lang="en-US" dirty="0" smtClean="0"/>
              <a:t>Ranking m X-values and n Y-values, the average rank is 		(</a:t>
            </a:r>
            <a:r>
              <a:rPr lang="en-US" dirty="0" err="1" smtClean="0"/>
              <a:t>n+m</a:t>
            </a:r>
            <a:r>
              <a:rPr lang="en-US" dirty="0" smtClean="0"/>
              <a:t>)(n+m+1)/4</a:t>
            </a:r>
          </a:p>
          <a:p>
            <a:r>
              <a:rPr lang="en-US" dirty="0" smtClean="0"/>
              <a:t>If F is more spread out than G,</a:t>
            </a:r>
            <a:r>
              <a:rPr lang="en-US" i="1" dirty="0" smtClean="0"/>
              <a:t> and the locations are the same</a:t>
            </a:r>
            <a:r>
              <a:rPr lang="en-US" dirty="0" smtClean="0"/>
              <a:t>, we would tend to have more large and small residuals from the mean rank for the X-values. </a:t>
            </a:r>
          </a:p>
          <a:p>
            <a:r>
              <a:rPr lang="en-US" dirty="0" smtClean="0"/>
              <a:t>One way to get at this is to assign rank 1 to the smallest and largest values, 2 to second smallest and second largest, and continue in towards the middle.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4993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Ansari-Bradley 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Compute the sum of the X-ranks as</a:t>
            </a:r>
          </a:p>
          <a:p>
            <a:endParaRPr lang="en-US" dirty="0"/>
          </a:p>
          <a:p>
            <a:r>
              <a:rPr lang="en-US" dirty="0" smtClean="0"/>
              <a:t>where p=[(m+n+1)/2] and 1</a:t>
            </a:r>
            <a:r>
              <a:rPr lang="en-US" baseline="-25000" dirty="0" smtClean="0"/>
              <a:t>i</a:t>
            </a:r>
            <a:r>
              <a:rPr lang="en-US" baseline="30000" dirty="0" smtClean="0"/>
              <a:t>X </a:t>
            </a:r>
            <a:r>
              <a:rPr lang="en-US" dirty="0" smtClean="0"/>
              <a:t>is the indicator of the </a:t>
            </a:r>
            <a:r>
              <a:rPr lang="en-US" dirty="0" err="1" smtClean="0"/>
              <a:t>i</a:t>
            </a:r>
            <a:r>
              <a:rPr lang="en-US" baseline="30000" dirty="0" err="1" smtClean="0"/>
              <a:t>th</a:t>
            </a:r>
            <a:r>
              <a:rPr lang="en-US" dirty="0" smtClean="0"/>
              <a:t> observation in the combined ordered sample is an X. </a:t>
            </a:r>
          </a:p>
          <a:p>
            <a:r>
              <a:rPr lang="en-US" dirty="0" smtClean="0"/>
              <a:t>Small values of W correspond to F being more dispersed.</a:t>
            </a:r>
          </a:p>
          <a:p>
            <a:r>
              <a:rPr lang="en-US" dirty="0" smtClean="0"/>
              <a:t>In practice, align the locations first.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5620742"/>
              </p:ext>
            </p:extLst>
          </p:nvPr>
        </p:nvGraphicFramePr>
        <p:xfrm>
          <a:off x="1219200" y="2819400"/>
          <a:ext cx="4450976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Equation" r:id="rId3" imgW="4203700" imgH="863600" progId="Equation.DSMT4">
                  <p:embed/>
                </p:oleObj>
              </mc:Choice>
              <mc:Fallback>
                <p:oleObj name="Equation" r:id="rId3" imgW="4203700" imgH="863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19200" y="2819400"/>
                        <a:ext cx="4450976" cy="91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216743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Null distribution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209800"/>
            <a:ext cx="5832475" cy="4656138"/>
          </a:xfrm>
        </p:spPr>
        <p:txBody>
          <a:bodyPr/>
          <a:lstStyle/>
          <a:p>
            <a:r>
              <a:rPr lang="en-US" dirty="0" smtClean="0"/>
              <a:t>Let f(</a:t>
            </a:r>
            <a:r>
              <a:rPr lang="en-US" dirty="0" err="1" smtClean="0"/>
              <a:t>w,m,n</a:t>
            </a:r>
            <a:r>
              <a:rPr lang="en-US" dirty="0" smtClean="0"/>
              <a:t>) be the number of orders with m 1 and n 0 that yield the statistic value W=w.</a:t>
            </a:r>
          </a:p>
          <a:p>
            <a:r>
              <a:rPr lang="en-US" dirty="0" smtClean="0"/>
              <a:t>Assume 2N=</a:t>
            </a:r>
            <a:r>
              <a:rPr lang="en-US" dirty="0" err="1" smtClean="0"/>
              <a:t>m+n</a:t>
            </a:r>
            <a:r>
              <a:rPr lang="en-US" dirty="0" smtClean="0"/>
              <a:t> is even. If we add one more X, either it or a Y is N+1. If it is a Y there are</a:t>
            </a:r>
            <a:r>
              <a:rPr lang="en-US" dirty="0"/>
              <a:t> f(</a:t>
            </a:r>
            <a:r>
              <a:rPr lang="en-US" dirty="0" err="1"/>
              <a:t>w,m,</a:t>
            </a:r>
            <a:r>
              <a:rPr lang="en-US" dirty="0" err="1" smtClean="0"/>
              <a:t>n</a:t>
            </a:r>
            <a:r>
              <a:rPr lang="en-US" dirty="0" smtClean="0"/>
              <a:t>) ways, while if it is an X, there are f(w-N-1,m-1,n+1) ways. Thus we get the recursion</a:t>
            </a:r>
          </a:p>
          <a:p>
            <a:r>
              <a:rPr lang="en-US" dirty="0"/>
              <a:t>f(w,m,</a:t>
            </a:r>
            <a:r>
              <a:rPr lang="en-US" dirty="0" smtClean="0"/>
              <a:t>n+1)=</a:t>
            </a:r>
          </a:p>
          <a:p>
            <a:r>
              <a:rPr lang="en-US" dirty="0"/>
              <a:t> </a:t>
            </a:r>
            <a:r>
              <a:rPr lang="en-US" dirty="0" smtClean="0"/>
              <a:t>	f</a:t>
            </a:r>
            <a:r>
              <a:rPr lang="en-US" dirty="0"/>
              <a:t>(</a:t>
            </a:r>
            <a:r>
              <a:rPr lang="en-US" dirty="0" err="1"/>
              <a:t>w,m,n</a:t>
            </a:r>
            <a:r>
              <a:rPr lang="en-US" dirty="0"/>
              <a:t>) + f(w-N-1,m-1,</a:t>
            </a:r>
            <a:r>
              <a:rPr lang="en-US" dirty="0" smtClean="0"/>
              <a:t>n+1)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10042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5832475" cy="1293812"/>
          </a:xfrm>
        </p:spPr>
        <p:txBody>
          <a:bodyPr/>
          <a:lstStyle/>
          <a:p>
            <a:r>
              <a:rPr lang="en-US" dirty="0" smtClean="0"/>
              <a:t>Null distribution,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43000"/>
            <a:ext cx="5832475" cy="6019800"/>
          </a:xfrm>
        </p:spPr>
        <p:txBody>
          <a:bodyPr/>
          <a:lstStyle/>
          <a:p>
            <a:r>
              <a:rPr lang="en-US" dirty="0" smtClean="0"/>
              <a:t>Thus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E(W)=m(m+n+2)/4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R: </a:t>
            </a:r>
            <a:r>
              <a:rPr lang="en-US" dirty="0" err="1" smtClean="0"/>
              <a:t>ansari.test</a:t>
            </a:r>
            <a:r>
              <a:rPr lang="en-US" dirty="0" smtClean="0"/>
              <a:t>(</a:t>
            </a:r>
            <a:r>
              <a:rPr lang="en-US" dirty="0" err="1" smtClean="0"/>
              <a:t>x,y</a:t>
            </a:r>
            <a:r>
              <a:rPr lang="en-US" dirty="0" smtClean="0"/>
              <a:t>)</a:t>
            </a:r>
          </a:p>
          <a:p>
            <a:r>
              <a:rPr lang="en-US" dirty="0" smtClean="0"/>
              <a:t>On the exponential samples, subtracting the median from each sample, p = 5x10</a:t>
            </a:r>
            <a:r>
              <a:rPr lang="en-US" baseline="30000" dirty="0" smtClean="0"/>
              <a:t>-8</a:t>
            </a:r>
          </a:p>
          <a:p>
            <a:r>
              <a:rPr lang="en-US" dirty="0" smtClean="0"/>
              <a:t>CI = (0.40,0.60)</a:t>
            </a:r>
          </a:p>
          <a:p>
            <a:r>
              <a:rPr lang="en-US" dirty="0" smtClean="0"/>
              <a:t>estimate 0.49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1601535"/>
              </p:ext>
            </p:extLst>
          </p:nvPr>
        </p:nvGraphicFramePr>
        <p:xfrm>
          <a:off x="1905000" y="1219200"/>
          <a:ext cx="3429000" cy="14534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5" name="Equation" r:id="rId4" imgW="3086100" imgH="1308100" progId="Equation.DSMT4">
                  <p:embed/>
                </p:oleObj>
              </mc:Choice>
              <mc:Fallback>
                <p:oleObj name="Equation" r:id="rId4" imgW="3086100" imgH="1308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05000" y="1219200"/>
                        <a:ext cx="3429000" cy="14534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7197437"/>
              </p:ext>
            </p:extLst>
          </p:nvPr>
        </p:nvGraphicFramePr>
        <p:xfrm>
          <a:off x="457200" y="3276600"/>
          <a:ext cx="5095724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6" name="Equation" r:id="rId6" imgW="4864100" imgH="800100" progId="Equation.DSMT4">
                  <p:embed/>
                </p:oleObj>
              </mc:Choice>
              <mc:Fallback>
                <p:oleObj name="Equation" r:id="rId6" imgW="4864100" imgH="800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57200" y="3276600"/>
                        <a:ext cx="5095724" cy="83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781980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5832475" cy="1293812"/>
          </a:xfrm>
        </p:spPr>
        <p:txBody>
          <a:bodyPr/>
          <a:lstStyle/>
          <a:p>
            <a:r>
              <a:rPr lang="en-US" dirty="0" smtClean="0"/>
              <a:t>Assumptions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05000"/>
            <a:ext cx="5832475" cy="4656138"/>
          </a:xfrm>
        </p:spPr>
        <p:txBody>
          <a:bodyPr/>
          <a:lstStyle/>
          <a:p>
            <a:r>
              <a:rPr lang="en-US" dirty="0" err="1" smtClean="0"/>
              <a:t>Iid</a:t>
            </a:r>
            <a:endParaRPr lang="en-US" dirty="0" smtClean="0"/>
          </a:p>
          <a:p>
            <a:r>
              <a:rPr lang="en-US" dirty="0" smtClean="0"/>
              <a:t>Known difference between locations </a:t>
            </a:r>
          </a:p>
          <a:p>
            <a:r>
              <a:rPr lang="en-US" dirty="0"/>
              <a:t>“No rank test (i.e., a test invariant under strictly increasing </a:t>
            </a:r>
            <a:r>
              <a:rPr lang="en-US" dirty="0" smtClean="0"/>
              <a:t>transformation of </a:t>
            </a:r>
            <a:r>
              <a:rPr lang="en-US" dirty="0"/>
              <a:t>the scale) can hope to be a satisfactory test against dispersion </a:t>
            </a:r>
            <a:r>
              <a:rPr lang="en-US" dirty="0" smtClean="0"/>
              <a:t>alternatives without </a:t>
            </a:r>
            <a:r>
              <a:rPr lang="en-US" dirty="0"/>
              <a:t>some sort of strong restrictions (e.g., equal or known medians) </a:t>
            </a:r>
            <a:r>
              <a:rPr lang="en-US" dirty="0" smtClean="0"/>
              <a:t>being placed </a:t>
            </a:r>
            <a:r>
              <a:rPr lang="en-US" dirty="0"/>
              <a:t>on the class of admissible distribution pairs</a:t>
            </a:r>
            <a:r>
              <a:rPr lang="en-US" dirty="0" smtClean="0"/>
              <a:t>. “ (Moses, 1963)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0052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rank test </a:t>
            </a:r>
            <a:br>
              <a:rPr lang="en-US" dirty="0" smtClean="0"/>
            </a:br>
            <a:r>
              <a:rPr lang="en-US" dirty="0" smtClean="0"/>
              <a:t>of variability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Siegel-</a:t>
            </a:r>
            <a:r>
              <a:rPr lang="en-US" dirty="0" err="1" smtClean="0"/>
              <a:t>Tukey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r>
              <a:rPr lang="en-US" dirty="0" smtClean="0"/>
              <a:t>    1   4 5  8     9         7   6      3     2</a:t>
            </a:r>
          </a:p>
          <a:p>
            <a:r>
              <a:rPr lang="en-US" dirty="0" smtClean="0"/>
              <a:t>Sum of green ranks </a:t>
            </a:r>
            <a:r>
              <a:rPr lang="en-US" dirty="0" smtClean="0"/>
              <a:t>14</a:t>
            </a:r>
          </a:p>
          <a:p>
            <a:r>
              <a:rPr lang="en-US" dirty="0" smtClean="0"/>
              <a:t>-4x5/</a:t>
            </a:r>
            <a:r>
              <a:rPr lang="en-US" dirty="0" smtClean="0"/>
              <a:t>2 = 4</a:t>
            </a:r>
          </a:p>
          <a:p>
            <a:r>
              <a:rPr lang="en-US" dirty="0" smtClean="0"/>
              <a:t>Compare to Mann-Whitney distribution</a:t>
            </a:r>
          </a:p>
          <a:p>
            <a:r>
              <a:rPr lang="en-US" dirty="0" smtClean="0"/>
              <a:t>P-value 2 x 0.095 =  0.19</a:t>
            </a:r>
          </a:p>
          <a:p>
            <a:endParaRPr lang="en-US" dirty="0"/>
          </a:p>
          <a:p>
            <a:r>
              <a:rPr lang="en-US" dirty="0" smtClean="0"/>
              <a:t>For exponential samples P-value is 0.0005</a:t>
            </a:r>
          </a:p>
          <a:p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914400" y="3200400"/>
            <a:ext cx="51054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8" name="Multiply 17"/>
          <p:cNvSpPr/>
          <p:nvPr/>
        </p:nvSpPr>
        <p:spPr bwMode="auto">
          <a:xfrm>
            <a:off x="914400" y="3048000"/>
            <a:ext cx="381000" cy="381000"/>
          </a:xfrm>
          <a:prstGeom prst="mathMultiply">
            <a:avLst/>
          </a:prstGeom>
          <a:solidFill>
            <a:srgbClr val="00AE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9" name="Multiply 18"/>
          <p:cNvSpPr/>
          <p:nvPr/>
        </p:nvSpPr>
        <p:spPr bwMode="auto">
          <a:xfrm>
            <a:off x="1371600" y="3048000"/>
            <a:ext cx="381000" cy="381000"/>
          </a:xfrm>
          <a:prstGeom prst="mathMultiply">
            <a:avLst/>
          </a:prstGeom>
          <a:solidFill>
            <a:srgbClr val="00AE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20" name="Multiply 19"/>
          <p:cNvSpPr/>
          <p:nvPr/>
        </p:nvSpPr>
        <p:spPr bwMode="auto">
          <a:xfrm>
            <a:off x="1676400" y="3048000"/>
            <a:ext cx="381000" cy="381000"/>
          </a:xfrm>
          <a:prstGeom prst="mathMultiply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21" name="Multiply 20"/>
          <p:cNvSpPr/>
          <p:nvPr/>
        </p:nvSpPr>
        <p:spPr bwMode="auto">
          <a:xfrm>
            <a:off x="1981200" y="3048000"/>
            <a:ext cx="381000" cy="381000"/>
          </a:xfrm>
          <a:prstGeom prst="mathMultiply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22" name="Multiply 21"/>
          <p:cNvSpPr/>
          <p:nvPr/>
        </p:nvSpPr>
        <p:spPr bwMode="auto">
          <a:xfrm>
            <a:off x="2667000" y="3048000"/>
            <a:ext cx="381000" cy="381000"/>
          </a:xfrm>
          <a:prstGeom prst="mathMultiply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23" name="Multiply 22"/>
          <p:cNvSpPr/>
          <p:nvPr/>
        </p:nvSpPr>
        <p:spPr bwMode="auto">
          <a:xfrm>
            <a:off x="3733800" y="3048000"/>
            <a:ext cx="381000" cy="381000"/>
          </a:xfrm>
          <a:prstGeom prst="mathMultiply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24" name="Multiply 23"/>
          <p:cNvSpPr/>
          <p:nvPr/>
        </p:nvSpPr>
        <p:spPr bwMode="auto">
          <a:xfrm>
            <a:off x="4191000" y="3048000"/>
            <a:ext cx="381000" cy="381000"/>
          </a:xfrm>
          <a:prstGeom prst="mathMultiply">
            <a:avLst/>
          </a:prstGeom>
          <a:solidFill>
            <a:srgbClr val="00AE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25" name="Multiply 24"/>
          <p:cNvSpPr/>
          <p:nvPr/>
        </p:nvSpPr>
        <p:spPr bwMode="auto">
          <a:xfrm>
            <a:off x="4953000" y="3048000"/>
            <a:ext cx="381000" cy="381000"/>
          </a:xfrm>
          <a:prstGeom prst="mathMultiply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26" name="Multiply 25"/>
          <p:cNvSpPr/>
          <p:nvPr/>
        </p:nvSpPr>
        <p:spPr bwMode="auto">
          <a:xfrm>
            <a:off x="5638800" y="3048000"/>
            <a:ext cx="381000" cy="381000"/>
          </a:xfrm>
          <a:prstGeom prst="mathMultiply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39138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My">
  <a:themeElements>
    <a:clrScheme name="Office Theme 8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FFFFFF"/>
      </a:accent1>
      <a:accent2>
        <a:srgbClr val="00AE00"/>
      </a:accent2>
      <a:accent3>
        <a:srgbClr val="FFFFFF"/>
      </a:accent3>
      <a:accent4>
        <a:srgbClr val="000000"/>
      </a:accent4>
      <a:accent5>
        <a:srgbClr val="FFFFFF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 Theme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0000"/>
        </a:dk2>
        <a:lt2>
          <a:srgbClr val="919191"/>
        </a:lt2>
        <a:accent1>
          <a:srgbClr val="FFFFFF"/>
        </a:accent1>
        <a:accent2>
          <a:srgbClr val="00AE0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009D00"/>
        </a:accent6>
        <a:hlink>
          <a:srgbClr val="FC0128"/>
        </a:hlink>
        <a:folHlink>
          <a:srgbClr val="CECEC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My.potx</Template>
  <TotalTime>10453</TotalTime>
  <Words>1162</Words>
  <Application>Microsoft Macintosh PowerPoint</Application>
  <PresentationFormat>Custom</PresentationFormat>
  <Paragraphs>185</Paragraphs>
  <Slides>32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My</vt:lpstr>
      <vt:lpstr>Equation</vt:lpstr>
      <vt:lpstr>Document</vt:lpstr>
      <vt:lpstr>MathType 6.0 Equation</vt:lpstr>
      <vt:lpstr>Testing for equal variance</vt:lpstr>
      <vt:lpstr>Shiftplot</vt:lpstr>
      <vt:lpstr>Assumptions</vt:lpstr>
      <vt:lpstr>Testing equal variance for distributions with equal locations</vt:lpstr>
      <vt:lpstr>The Ansari-Bradley test</vt:lpstr>
      <vt:lpstr>Null distribution</vt:lpstr>
      <vt:lpstr>Null distribution, cont.</vt:lpstr>
      <vt:lpstr>Assumptions</vt:lpstr>
      <vt:lpstr>Another rank test  of variability</vt:lpstr>
      <vt:lpstr>NOAA State of the Climate web site</vt:lpstr>
      <vt:lpstr>State of the Climate 2008</vt:lpstr>
      <vt:lpstr>Shen et al. (2012)</vt:lpstr>
      <vt:lpstr>So we don’t really know</vt:lpstr>
      <vt:lpstr>Simple approach</vt:lpstr>
      <vt:lpstr>Rank distribution</vt:lpstr>
      <vt:lpstr>But aren’t years dependent?</vt:lpstr>
      <vt:lpstr>Lagged plots</vt:lpstr>
      <vt:lpstr>Autoregression</vt:lpstr>
      <vt:lpstr>Moving average</vt:lpstr>
      <vt:lpstr>ARIMA models</vt:lpstr>
      <vt:lpstr>Why worry?</vt:lpstr>
      <vt:lpstr>Does dependence matter?</vt:lpstr>
      <vt:lpstr>Effect of dependence</vt:lpstr>
      <vt:lpstr>Rank sd</vt:lpstr>
      <vt:lpstr>PowerPoint Presentation</vt:lpstr>
      <vt:lpstr>Back to  State of the Climate</vt:lpstr>
      <vt:lpstr>Need to extrapolate standard error</vt:lpstr>
      <vt:lpstr>And the uncertainty in the ranking of 2012 is...</vt:lpstr>
      <vt:lpstr>NOAA State of the Climate 2014</vt:lpstr>
      <vt:lpstr>IPCC report</vt:lpstr>
      <vt:lpstr>PowerPoint Presentation</vt:lpstr>
      <vt:lpstr>Last year warmest  on record?</vt:lpstr>
    </vt:vector>
  </TitlesOfParts>
  <Company>Peter Guttorp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 Guttorp</dc:creator>
  <cp:lastModifiedBy>Peter Guttorp</cp:lastModifiedBy>
  <cp:revision>72</cp:revision>
  <dcterms:created xsi:type="dcterms:W3CDTF">2010-01-23T17:03:47Z</dcterms:created>
  <dcterms:modified xsi:type="dcterms:W3CDTF">2016-02-24T19:56:07Z</dcterms:modified>
</cp:coreProperties>
</file>