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9.xml" ContentType="application/vnd.openxmlformats-officedocument.presentationml.notesSlide+xml"/>
  <Override PartName="/ppt/embeddings/oleObject1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 id="276" r:id="rId21"/>
    <p:sldId id="277" r:id="rId22"/>
    <p:sldId id="278" r:id="rId23"/>
    <p:sldId id="279" r:id="rId24"/>
    <p:sldId id="280" r:id="rId25"/>
    <p:sldId id="281" r:id="rId26"/>
    <p:sldId id="283" r:id="rId27"/>
    <p:sldId id="284" r:id="rId28"/>
    <p:sldId id="282" r:id="rId29"/>
    <p:sldId id="285" r:id="rId30"/>
    <p:sldId id="286" r:id="rId31"/>
  </p:sldIdLst>
  <p:sldSz cx="6858000" cy="7772400"/>
  <p:notesSz cx="6858000" cy="7772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017" autoAdjust="0"/>
  </p:normalViewPr>
  <p:slideViewPr>
    <p:cSldViewPr>
      <p:cViewPr varScale="1">
        <p:scale>
          <a:sx n="81" d="100"/>
          <a:sy n="81" d="100"/>
        </p:scale>
        <p:origin x="-1040" y="-104"/>
      </p:cViewPr>
      <p:guideLst>
        <p:guide orient="horz" pos="2448"/>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 Id="rId3"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388938"/>
          </a:xfrm>
          <a:prstGeom prst="rect">
            <a:avLst/>
          </a:prstGeom>
        </p:spPr>
        <p:txBody>
          <a:bodyPr vert="horz" lIns="91440" tIns="45720" rIns="91440" bIns="45720" rtlCol="0"/>
          <a:lstStyle>
            <a:lvl1pPr algn="r">
              <a:defRPr sz="1200"/>
            </a:lvl1pPr>
          </a:lstStyle>
          <a:p>
            <a:fld id="{75418E97-0C3E-6046-9A41-239132011974}" type="datetimeFigureOut">
              <a:rPr lang="en-US" smtClean="0"/>
              <a:t>12/31/14</a:t>
            </a:fld>
            <a:endParaRPr lang="en-US"/>
          </a:p>
        </p:txBody>
      </p:sp>
      <p:sp>
        <p:nvSpPr>
          <p:cNvPr id="4" name="Slide Image Placeholder 3"/>
          <p:cNvSpPr>
            <a:spLocks noGrp="1" noRot="1" noChangeAspect="1"/>
          </p:cNvSpPr>
          <p:nvPr>
            <p:ph type="sldImg" idx="2"/>
          </p:nvPr>
        </p:nvSpPr>
        <p:spPr>
          <a:xfrm>
            <a:off x="2143125" y="582613"/>
            <a:ext cx="257175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692525"/>
            <a:ext cx="5486400" cy="34972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1875"/>
            <a:ext cx="2971800"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7381875"/>
            <a:ext cx="2971800" cy="388938"/>
          </a:xfrm>
          <a:prstGeom prst="rect">
            <a:avLst/>
          </a:prstGeom>
        </p:spPr>
        <p:txBody>
          <a:bodyPr vert="horz" lIns="91440" tIns="45720" rIns="91440" bIns="45720" rtlCol="0" anchor="b"/>
          <a:lstStyle>
            <a:lvl1pPr algn="r">
              <a:defRPr sz="1200"/>
            </a:lvl1pPr>
          </a:lstStyle>
          <a:p>
            <a:fld id="{C71136F9-361D-8B40-9614-18BAF357A71F}" type="slidenum">
              <a:rPr lang="en-US" smtClean="0"/>
              <a:t>‹#›</a:t>
            </a:fld>
            <a:endParaRPr lang="en-US"/>
          </a:p>
        </p:txBody>
      </p:sp>
    </p:spTree>
    <p:extLst>
      <p:ext uri="{BB962C8B-B14F-4D97-AF65-F5344CB8AC3E}">
        <p14:creationId xmlns:p14="http://schemas.microsoft.com/office/powerpoint/2010/main" val="22605678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 100m 9.58, long jump 8.95  </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1</a:t>
            </a:fld>
            <a:endParaRPr lang="en-US"/>
          </a:p>
        </p:txBody>
      </p:sp>
    </p:spTree>
    <p:extLst>
      <p:ext uri="{BB962C8B-B14F-4D97-AF65-F5344CB8AC3E}">
        <p14:creationId xmlns:p14="http://schemas.microsoft.com/office/powerpoint/2010/main" val="297700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smooth</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24</a:t>
            </a:fld>
            <a:endParaRPr lang="en-US"/>
          </a:p>
        </p:txBody>
      </p:sp>
    </p:spTree>
    <p:extLst>
      <p:ext uri="{BB962C8B-B14F-4D97-AF65-F5344CB8AC3E}">
        <p14:creationId xmlns:p14="http://schemas.microsoft.com/office/powerpoint/2010/main" val="126041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Locally constant fit</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25</a:t>
            </a:fld>
            <a:endParaRPr lang="en-US"/>
          </a:p>
        </p:txBody>
      </p:sp>
    </p:spTree>
    <p:extLst>
      <p:ext uri="{BB962C8B-B14F-4D97-AF65-F5344CB8AC3E}">
        <p14:creationId xmlns:p14="http://schemas.microsoft.com/office/powerpoint/2010/main" val="246870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Edge effects</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30</a:t>
            </a:fld>
            <a:endParaRPr lang="en-US"/>
          </a:p>
        </p:txBody>
      </p:sp>
    </p:spTree>
    <p:extLst>
      <p:ext uri="{BB962C8B-B14F-4D97-AF65-F5344CB8AC3E}">
        <p14:creationId xmlns:p14="http://schemas.microsoft.com/office/powerpoint/2010/main" val="323651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2</a:t>
            </a:fld>
            <a:endParaRPr lang="en-US"/>
          </a:p>
        </p:txBody>
      </p:sp>
    </p:spTree>
    <p:extLst>
      <p:ext uri="{BB962C8B-B14F-4D97-AF65-F5344CB8AC3E}">
        <p14:creationId xmlns:p14="http://schemas.microsoft.com/office/powerpoint/2010/main" val="412071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a:t>
            </a:r>
            <a:r>
              <a:rPr lang="en-US" dirty="0" err="1" smtClean="0"/>
              <a:t>i,Y</a:t>
            </a:r>
            <a:r>
              <a:rPr lang="en-US" dirty="0" smtClean="0"/>
              <a:t>)=n-r(</a:t>
            </a:r>
            <a:r>
              <a:rPr lang="en-US" dirty="0" err="1" smtClean="0"/>
              <a:t>i,X</a:t>
            </a:r>
            <a:r>
              <a:rPr lang="en-US" dirty="0" smtClean="0"/>
              <a:t>)+1</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4</a:t>
            </a:fld>
            <a:endParaRPr lang="en-US"/>
          </a:p>
        </p:txBody>
      </p:sp>
    </p:spTree>
    <p:extLst>
      <p:ext uri="{BB962C8B-B14F-4D97-AF65-F5344CB8AC3E}">
        <p14:creationId xmlns:p14="http://schemas.microsoft.com/office/powerpoint/2010/main" val="354039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5</a:t>
            </a:fld>
            <a:endParaRPr lang="en-US"/>
          </a:p>
        </p:txBody>
      </p:sp>
    </p:spTree>
    <p:extLst>
      <p:ext uri="{BB962C8B-B14F-4D97-AF65-F5344CB8AC3E}">
        <p14:creationId xmlns:p14="http://schemas.microsoft.com/office/powerpoint/2010/main" val="263701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-1 ≤ tau </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9</a:t>
            </a:fld>
            <a:endParaRPr lang="en-US"/>
          </a:p>
        </p:txBody>
      </p:sp>
    </p:spTree>
    <p:extLst>
      <p:ext uri="{BB962C8B-B14F-4D97-AF65-F5344CB8AC3E}">
        <p14:creationId xmlns:p14="http://schemas.microsoft.com/office/powerpoint/2010/main" val="40909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36=9x8/2</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10</a:t>
            </a:fld>
            <a:endParaRPr lang="en-US"/>
          </a:p>
        </p:txBody>
      </p:sp>
    </p:spTree>
    <p:extLst>
      <p:ext uri="{BB962C8B-B14F-4D97-AF65-F5344CB8AC3E}">
        <p14:creationId xmlns:p14="http://schemas.microsoft.com/office/powerpoint/2010/main" val="337839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b_i,j</a:t>
            </a:r>
            <a:r>
              <a:rPr lang="en-US" dirty="0" smtClean="0"/>
              <a:t> is an observation of </a:t>
            </a:r>
            <a:r>
              <a:rPr lang="en-US" dirty="0" err="1" smtClean="0"/>
              <a:t>B_ij</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11</a:t>
            </a:fld>
            <a:endParaRPr lang="en-US"/>
          </a:p>
        </p:txBody>
      </p:sp>
    </p:spTree>
    <p:extLst>
      <p:ext uri="{BB962C8B-B14F-4D97-AF65-F5344CB8AC3E}">
        <p14:creationId xmlns:p14="http://schemas.microsoft.com/office/powerpoint/2010/main" val="225657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distribution for n=3</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13</a:t>
            </a:fld>
            <a:endParaRPr lang="en-US"/>
          </a:p>
        </p:txBody>
      </p:sp>
    </p:spTree>
    <p:extLst>
      <p:ext uri="{BB962C8B-B14F-4D97-AF65-F5344CB8AC3E}">
        <p14:creationId xmlns:p14="http://schemas.microsoft.com/office/powerpoint/2010/main" val="136806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Convex optimization</a:t>
            </a:r>
            <a:r>
              <a:rPr lang="en-US" baseline="0" dirty="0" smtClean="0"/>
              <a:t> came later—Terry </a:t>
            </a:r>
            <a:r>
              <a:rPr lang="en-US" baseline="0" dirty="0" err="1" smtClean="0"/>
              <a:t>Rockafellar</a:t>
            </a:r>
            <a:r>
              <a:rPr lang="en-US" baseline="0" dirty="0" smtClean="0"/>
              <a:t> et al</a:t>
            </a:r>
            <a:endParaRPr lang="en-US" dirty="0"/>
          </a:p>
        </p:txBody>
      </p:sp>
      <p:sp>
        <p:nvSpPr>
          <p:cNvPr id="4" name="Slide Number Placeholder 3"/>
          <p:cNvSpPr>
            <a:spLocks noGrp="1"/>
          </p:cNvSpPr>
          <p:nvPr>
            <p:ph type="sldNum" sz="quarter" idx="10"/>
          </p:nvPr>
        </p:nvSpPr>
        <p:spPr/>
        <p:txBody>
          <a:bodyPr/>
          <a:lstStyle/>
          <a:p>
            <a:fld id="{C71136F9-361D-8B40-9614-18BAF357A71F}" type="slidenum">
              <a:rPr lang="en-US" smtClean="0"/>
              <a:t>21</a:t>
            </a:fld>
            <a:endParaRPr lang="en-US"/>
          </a:p>
        </p:txBody>
      </p:sp>
    </p:spTree>
    <p:extLst>
      <p:ext uri="{BB962C8B-B14F-4D97-AF65-F5344CB8AC3E}">
        <p14:creationId xmlns:p14="http://schemas.microsoft.com/office/powerpoint/2010/main" val="163362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414588"/>
            <a:ext cx="5829300"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4403725"/>
            <a:ext cx="480060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7913" y="690563"/>
            <a:ext cx="1457325"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763" y="690563"/>
            <a:ext cx="42227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4994275"/>
            <a:ext cx="5829300"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294063"/>
            <a:ext cx="5829300"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2763" y="2244725"/>
            <a:ext cx="2840037"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244725"/>
            <a:ext cx="2840038"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11150"/>
            <a:ext cx="617220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739900"/>
            <a:ext cx="3030538"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465388"/>
            <a:ext cx="3030538"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1739900"/>
            <a:ext cx="3030537"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465388"/>
            <a:ext cx="3030537"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09563"/>
            <a:ext cx="2255838"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09563"/>
            <a:ext cx="3833812"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627188"/>
            <a:ext cx="2255838"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5440363"/>
            <a:ext cx="4114800"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693738"/>
            <a:ext cx="4114800"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344613" y="6083300"/>
            <a:ext cx="4114800"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2763" y="690563"/>
            <a:ext cx="5832475" cy="1293812"/>
          </a:xfrm>
          <a:prstGeom prst="rect">
            <a:avLst/>
          </a:prstGeom>
          <a:noFill/>
          <a:ln w="12700">
            <a:noFill/>
            <a:miter lim="800000"/>
            <a:headEnd/>
            <a:tailEnd/>
          </a:ln>
          <a:effectLst/>
        </p:spPr>
        <p:txBody>
          <a:bodyPr vert="horz" wrap="square" lIns="81294" tIns="39656" rIns="81294" bIns="39656" numCol="1" anchor="ctr" anchorCtr="0" compatLnSpc="1">
            <a:prstTxWarp prst="textNoShape">
              <a:avLst/>
            </a:prstTxWarp>
          </a:bodyPr>
          <a:lstStyle/>
          <a:p>
            <a:pPr lvl="0"/>
            <a:r>
              <a:rPr lang="en-US" smtClean="0"/>
              <a:t>Click to edit Master title style</a:t>
            </a:r>
            <a:endParaRPr lang="en-US"/>
          </a:p>
        </p:txBody>
      </p:sp>
      <p:sp>
        <p:nvSpPr>
          <p:cNvPr id="3075" name="Rectangle 3"/>
          <p:cNvSpPr>
            <a:spLocks noGrp="1" noChangeArrowheads="1"/>
          </p:cNvSpPr>
          <p:nvPr>
            <p:ph type="body" idx="1"/>
          </p:nvPr>
        </p:nvSpPr>
        <p:spPr bwMode="auto">
          <a:xfrm>
            <a:off x="512763" y="2244725"/>
            <a:ext cx="5832475" cy="4656138"/>
          </a:xfrm>
          <a:prstGeom prst="rect">
            <a:avLst/>
          </a:prstGeom>
          <a:noFill/>
          <a:ln w="12700">
            <a:noFill/>
            <a:miter lim="800000"/>
            <a:headEnd/>
            <a:tailEnd/>
          </a:ln>
          <a:effectLst/>
        </p:spPr>
        <p:txBody>
          <a:bodyPr vert="horz" wrap="square" lIns="81294" tIns="39656" rIns="81294" bIns="396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6" name="Rectangle 4"/>
          <p:cNvSpPr>
            <a:spLocks noChangeArrowheads="1"/>
          </p:cNvSpPr>
          <p:nvPr/>
        </p:nvSpPr>
        <p:spPr bwMode="auto">
          <a:xfrm>
            <a:off x="555625" y="0"/>
            <a:ext cx="822325" cy="333375"/>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798513" rtl="0" eaLnBrk="1" fontAlgn="base" hangingPunct="1">
        <a:spcBef>
          <a:spcPct val="0"/>
        </a:spcBef>
        <a:spcAft>
          <a:spcPct val="0"/>
        </a:spcAft>
        <a:defRPr sz="3900" b="1">
          <a:solidFill>
            <a:srgbClr val="063DE8"/>
          </a:solidFill>
          <a:latin typeface="+mj-lt"/>
          <a:ea typeface="+mj-ea"/>
          <a:cs typeface="+mj-cs"/>
        </a:defRPr>
      </a:lvl1pPr>
      <a:lvl2pPr algn="ctr" defTabSz="798513" rtl="0" eaLnBrk="1" fontAlgn="base" hangingPunct="1">
        <a:spcBef>
          <a:spcPct val="0"/>
        </a:spcBef>
        <a:spcAft>
          <a:spcPct val="0"/>
        </a:spcAft>
        <a:defRPr sz="3900" b="1">
          <a:solidFill>
            <a:srgbClr val="063DE8"/>
          </a:solidFill>
          <a:latin typeface="Helvetica" charset="0"/>
        </a:defRPr>
      </a:lvl2pPr>
      <a:lvl3pPr algn="ctr" defTabSz="798513" rtl="0" eaLnBrk="1" fontAlgn="base" hangingPunct="1">
        <a:spcBef>
          <a:spcPct val="0"/>
        </a:spcBef>
        <a:spcAft>
          <a:spcPct val="0"/>
        </a:spcAft>
        <a:defRPr sz="3900" b="1">
          <a:solidFill>
            <a:srgbClr val="063DE8"/>
          </a:solidFill>
          <a:latin typeface="Helvetica" charset="0"/>
        </a:defRPr>
      </a:lvl3pPr>
      <a:lvl4pPr algn="ctr" defTabSz="798513" rtl="0" eaLnBrk="1" fontAlgn="base" hangingPunct="1">
        <a:spcBef>
          <a:spcPct val="0"/>
        </a:spcBef>
        <a:spcAft>
          <a:spcPct val="0"/>
        </a:spcAft>
        <a:defRPr sz="3900" b="1">
          <a:solidFill>
            <a:srgbClr val="063DE8"/>
          </a:solidFill>
          <a:latin typeface="Helvetica" charset="0"/>
        </a:defRPr>
      </a:lvl4pPr>
      <a:lvl5pPr algn="ctr" defTabSz="798513" rtl="0" eaLnBrk="1" fontAlgn="base" hangingPunct="1">
        <a:spcBef>
          <a:spcPct val="0"/>
        </a:spcBef>
        <a:spcAft>
          <a:spcPct val="0"/>
        </a:spcAft>
        <a:defRPr sz="3900" b="1">
          <a:solidFill>
            <a:srgbClr val="063DE8"/>
          </a:solidFill>
          <a:latin typeface="Helvetica" charset="0"/>
        </a:defRPr>
      </a:lvl5pPr>
      <a:lvl6pPr marL="457200" algn="ctr" defTabSz="798513" rtl="0" eaLnBrk="1" fontAlgn="base" hangingPunct="1">
        <a:spcBef>
          <a:spcPct val="0"/>
        </a:spcBef>
        <a:spcAft>
          <a:spcPct val="0"/>
        </a:spcAft>
        <a:defRPr sz="3900" b="1">
          <a:solidFill>
            <a:srgbClr val="063DE8"/>
          </a:solidFill>
          <a:latin typeface="Helvetica" charset="0"/>
        </a:defRPr>
      </a:lvl6pPr>
      <a:lvl7pPr marL="914400" algn="ctr" defTabSz="798513" rtl="0" eaLnBrk="1" fontAlgn="base" hangingPunct="1">
        <a:spcBef>
          <a:spcPct val="0"/>
        </a:spcBef>
        <a:spcAft>
          <a:spcPct val="0"/>
        </a:spcAft>
        <a:defRPr sz="3900" b="1">
          <a:solidFill>
            <a:srgbClr val="063DE8"/>
          </a:solidFill>
          <a:latin typeface="Helvetica" charset="0"/>
        </a:defRPr>
      </a:lvl7pPr>
      <a:lvl8pPr marL="1371600" algn="ctr" defTabSz="798513" rtl="0" eaLnBrk="1" fontAlgn="base" hangingPunct="1">
        <a:spcBef>
          <a:spcPct val="0"/>
        </a:spcBef>
        <a:spcAft>
          <a:spcPct val="0"/>
        </a:spcAft>
        <a:defRPr sz="3900" b="1">
          <a:solidFill>
            <a:srgbClr val="063DE8"/>
          </a:solidFill>
          <a:latin typeface="Helvetica" charset="0"/>
        </a:defRPr>
      </a:lvl8pPr>
      <a:lvl9pPr marL="1828800" algn="ctr" defTabSz="798513" rtl="0" eaLnBrk="1" fontAlgn="base" hangingPunct="1">
        <a:spcBef>
          <a:spcPct val="0"/>
        </a:spcBef>
        <a:spcAft>
          <a:spcPct val="0"/>
        </a:spcAft>
        <a:defRPr sz="3900" b="1">
          <a:solidFill>
            <a:srgbClr val="063DE8"/>
          </a:solidFill>
          <a:latin typeface="Helvetica" charset="0"/>
        </a:defRPr>
      </a:lvl9pPr>
    </p:titleStyle>
    <p:bodyStyle>
      <a:lvl1pPr algn="l" defTabSz="798513" rtl="0" eaLnBrk="1" fontAlgn="base" hangingPunct="1">
        <a:spcBef>
          <a:spcPct val="20000"/>
        </a:spcBef>
        <a:spcAft>
          <a:spcPct val="0"/>
        </a:spcAft>
        <a:defRPr sz="2700" b="1">
          <a:solidFill>
            <a:schemeClr val="tx1"/>
          </a:solidFill>
          <a:latin typeface="+mn-lt"/>
          <a:ea typeface="+mn-ea"/>
          <a:cs typeface="+mn-cs"/>
        </a:defRPr>
      </a:lvl1pPr>
      <a:lvl2pPr marL="427038" indent="15875" algn="l" defTabSz="798513" rtl="0" eaLnBrk="1" fontAlgn="base" hangingPunct="1">
        <a:spcBef>
          <a:spcPct val="20000"/>
        </a:spcBef>
        <a:spcAft>
          <a:spcPct val="0"/>
        </a:spcAft>
        <a:defRPr sz="2500" b="1">
          <a:solidFill>
            <a:schemeClr val="tx1"/>
          </a:solidFill>
          <a:latin typeface="+mn-lt"/>
          <a:ea typeface="ＭＳ Ｐゴシック" charset="-128"/>
        </a:defRPr>
      </a:lvl2pPr>
      <a:lvl3pPr marL="782638" indent="15875" algn="l" defTabSz="798513" rtl="0" eaLnBrk="1" fontAlgn="base" hangingPunct="1">
        <a:spcBef>
          <a:spcPct val="20000"/>
        </a:spcBef>
        <a:spcAft>
          <a:spcPct val="0"/>
        </a:spcAft>
        <a:defRPr sz="2100" b="1">
          <a:solidFill>
            <a:schemeClr val="tx1"/>
          </a:solidFill>
          <a:latin typeface="+mn-lt"/>
          <a:ea typeface="ＭＳ Ｐゴシック" charset="-128"/>
        </a:defRPr>
      </a:lvl3pPr>
      <a:lvl4pPr marL="1209675" indent="-9525" algn="l" defTabSz="798513" rtl="0" eaLnBrk="1" fontAlgn="base" hangingPunct="1">
        <a:spcBef>
          <a:spcPct val="20000"/>
        </a:spcBef>
        <a:spcAft>
          <a:spcPct val="0"/>
        </a:spcAft>
        <a:defRPr sz="1700" b="1">
          <a:solidFill>
            <a:schemeClr val="tx1"/>
          </a:solidFill>
          <a:latin typeface="+mn-lt"/>
          <a:ea typeface="ＭＳ Ｐゴシック" charset="-128"/>
        </a:defRPr>
      </a:lvl4pPr>
      <a:lvl5pPr marL="1638300" indent="-39688" algn="l" defTabSz="798513" rtl="0" eaLnBrk="1" fontAlgn="base" hangingPunct="1">
        <a:spcBef>
          <a:spcPct val="20000"/>
        </a:spcBef>
        <a:spcAft>
          <a:spcPct val="0"/>
        </a:spcAft>
        <a:defRPr sz="1700" b="1">
          <a:solidFill>
            <a:schemeClr val="tx1"/>
          </a:solidFill>
          <a:latin typeface="+mn-lt"/>
          <a:ea typeface="ＭＳ Ｐゴシック" charset="-128"/>
        </a:defRPr>
      </a:lvl5pPr>
      <a:lvl6pPr marL="2095500" indent="-39688" algn="l" defTabSz="798513" rtl="0" eaLnBrk="1" fontAlgn="base" hangingPunct="1">
        <a:spcBef>
          <a:spcPct val="20000"/>
        </a:spcBef>
        <a:spcAft>
          <a:spcPct val="0"/>
        </a:spcAft>
        <a:defRPr sz="1700" b="1">
          <a:solidFill>
            <a:schemeClr val="tx1"/>
          </a:solidFill>
          <a:latin typeface="+mn-lt"/>
          <a:ea typeface="ＭＳ Ｐゴシック" charset="-128"/>
        </a:defRPr>
      </a:lvl6pPr>
      <a:lvl7pPr marL="2552700" indent="-39688" algn="l" defTabSz="798513" rtl="0" eaLnBrk="1" fontAlgn="base" hangingPunct="1">
        <a:spcBef>
          <a:spcPct val="20000"/>
        </a:spcBef>
        <a:spcAft>
          <a:spcPct val="0"/>
        </a:spcAft>
        <a:defRPr sz="1700" b="1">
          <a:solidFill>
            <a:schemeClr val="tx1"/>
          </a:solidFill>
          <a:latin typeface="+mn-lt"/>
          <a:ea typeface="ＭＳ Ｐゴシック" charset="-128"/>
        </a:defRPr>
      </a:lvl7pPr>
      <a:lvl8pPr marL="3009900" indent="-39688" algn="l" defTabSz="798513" rtl="0" eaLnBrk="1" fontAlgn="base" hangingPunct="1">
        <a:spcBef>
          <a:spcPct val="20000"/>
        </a:spcBef>
        <a:spcAft>
          <a:spcPct val="0"/>
        </a:spcAft>
        <a:defRPr sz="1700" b="1">
          <a:solidFill>
            <a:schemeClr val="tx1"/>
          </a:solidFill>
          <a:latin typeface="+mn-lt"/>
          <a:ea typeface="ＭＳ Ｐゴシック" charset="-128"/>
        </a:defRPr>
      </a:lvl8pPr>
      <a:lvl9pPr marL="3467100" indent="-39688" algn="l" defTabSz="798513" rtl="0" eaLnBrk="1" fontAlgn="base" hangingPunct="1">
        <a:spcBef>
          <a:spcPct val="20000"/>
        </a:spcBef>
        <a:spcAft>
          <a:spcPct val="0"/>
        </a:spcAft>
        <a:defRPr sz="17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6.emf"/><Relationship Id="rId5" Type="http://schemas.openxmlformats.org/officeDocument/2006/relationships/oleObject" Target="../embeddings/oleObject7.bin"/><Relationship Id="rId6" Type="http://schemas.openxmlformats.org/officeDocument/2006/relationships/image" Target="../media/image17.emf"/><Relationship Id="rId7" Type="http://schemas.openxmlformats.org/officeDocument/2006/relationships/oleObject" Target="../embeddings/oleObject8.bin"/><Relationship Id="rId8" Type="http://schemas.openxmlformats.org/officeDocument/2006/relationships/oleObject" Target="../embeddings/oleObject9.bin"/><Relationship Id="rId9" Type="http://schemas.openxmlformats.org/officeDocument/2006/relationships/image" Target="../media/image18.emf"/><Relationship Id="rId10" Type="http://schemas.openxmlformats.org/officeDocument/2006/relationships/oleObject" Target="../embeddings/oleObject10.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6.jpg"/><Relationship Id="rId5" Type="http://schemas.openxmlformats.org/officeDocument/2006/relationships/oleObject" Target="../embeddings/oleObject11.bin"/><Relationship Id="rId6" Type="http://schemas.openxmlformats.org/officeDocument/2006/relationships/image" Target="../media/image2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3.jpeg"/><Relationship Id="rId5" Type="http://schemas.openxmlformats.org/officeDocument/2006/relationships/oleObject" Target="../embeddings/oleObject12.bin"/><Relationship Id="rId6" Type="http://schemas.openxmlformats.org/officeDocument/2006/relationships/image" Target="../media/image31.emf"/><Relationship Id="rId7" Type="http://schemas.openxmlformats.org/officeDocument/2006/relationships/oleObject" Target="../embeddings/oleObject13.bin"/><Relationship Id="rId8" Type="http://schemas.openxmlformats.org/officeDocument/2006/relationships/oleObject" Target="../embeddings/oleObject14.bin"/><Relationship Id="rId9" Type="http://schemas.openxmlformats.org/officeDocument/2006/relationships/oleObject" Target="../embeddings/oleObject15.bin"/><Relationship Id="rId10"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4.emf"/><Relationship Id="rId5" Type="http://schemas.openxmlformats.org/officeDocument/2006/relationships/oleObject" Target="../embeddings/oleObject17.bin"/><Relationship Id="rId6" Type="http://schemas.openxmlformats.org/officeDocument/2006/relationships/image" Target="../media/image35.emf"/><Relationship Id="rId7" Type="http://schemas.openxmlformats.org/officeDocument/2006/relationships/oleObject" Target="../embeddings/oleObject18.bin"/><Relationship Id="rId8" Type="http://schemas.openxmlformats.org/officeDocument/2006/relationships/image" Target="../media/image3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 Id="rId11"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381000"/>
            <a:ext cx="5832475" cy="1293812"/>
          </a:xfrm>
        </p:spPr>
        <p:txBody>
          <a:bodyPr/>
          <a:lstStyle/>
          <a:p>
            <a:r>
              <a:rPr lang="en-US" dirty="0" smtClean="0"/>
              <a:t>Running and jumping</a:t>
            </a:r>
            <a:endParaRPr lang="en-US" dirty="0"/>
          </a:p>
        </p:txBody>
      </p:sp>
      <p:pic>
        <p:nvPicPr>
          <p:cNvPr id="4" name="Picture 3" descr="ol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6400800" cy="6400800"/>
          </a:xfrm>
          <a:prstGeom prst="rect">
            <a:avLst/>
          </a:prstGeom>
        </p:spPr>
      </p:pic>
      <p:sp>
        <p:nvSpPr>
          <p:cNvPr id="5" name="TextBox 4"/>
          <p:cNvSpPr txBox="1"/>
          <p:nvPr/>
        </p:nvSpPr>
        <p:spPr>
          <a:xfrm>
            <a:off x="1371600" y="4114800"/>
            <a:ext cx="4572000" cy="1200328"/>
          </a:xfrm>
          <a:prstGeom prst="rect">
            <a:avLst/>
          </a:prstGeom>
          <a:noFill/>
        </p:spPr>
        <p:txBody>
          <a:bodyPr wrap="square" rtlCol="0">
            <a:spAutoFit/>
          </a:bodyPr>
          <a:lstStyle/>
          <a:p>
            <a:r>
              <a:rPr lang="en-GB" dirty="0">
                <a:latin typeface="+mn-lt"/>
              </a:rPr>
              <a:t>Time and space records:</a:t>
            </a:r>
            <a:endParaRPr lang="en-US" dirty="0">
              <a:latin typeface="+mn-lt"/>
            </a:endParaRPr>
          </a:p>
          <a:p>
            <a:r>
              <a:rPr lang="en-GB" dirty="0">
                <a:latin typeface="+mn-lt"/>
              </a:rPr>
              <a:t>long jump, one hundred meters</a:t>
            </a:r>
            <a:endParaRPr lang="en-US" dirty="0">
              <a:latin typeface="+mn-lt"/>
            </a:endParaRPr>
          </a:p>
          <a:p>
            <a:r>
              <a:rPr lang="en-GB" dirty="0">
                <a:latin typeface="+mn-lt"/>
              </a:rPr>
              <a:t>are getting closer.</a:t>
            </a:r>
            <a:r>
              <a:rPr lang="en-US" dirty="0">
                <a:latin typeface="+mn-lt"/>
              </a:rPr>
              <a:t> </a:t>
            </a:r>
            <a:r>
              <a:rPr lang="en-US" dirty="0" smtClean="0">
                <a:latin typeface="+mn-lt"/>
              </a:rPr>
              <a:t>(NG)</a:t>
            </a:r>
            <a:endParaRPr lang="en-US" dirty="0">
              <a:latin typeface="+mn-lt"/>
            </a:endParaRPr>
          </a:p>
        </p:txBody>
      </p:sp>
    </p:spTree>
    <p:extLst>
      <p:ext uri="{BB962C8B-B14F-4D97-AF65-F5344CB8AC3E}">
        <p14:creationId xmlns:p14="http://schemas.microsoft.com/office/powerpoint/2010/main" val="906687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graphical approach</a:t>
            </a:r>
            <a:endParaRPr lang="en-US" dirty="0"/>
          </a:p>
        </p:txBody>
      </p:sp>
      <p:sp>
        <p:nvSpPr>
          <p:cNvPr id="3" name="Content Placeholder 2"/>
          <p:cNvSpPr>
            <a:spLocks noGrp="1"/>
          </p:cNvSpPr>
          <p:nvPr>
            <p:ph idx="1"/>
          </p:nvPr>
        </p:nvSpPr>
        <p:spPr/>
        <p:txBody>
          <a:bodyPr/>
          <a:lstStyle/>
          <a:p>
            <a:r>
              <a:rPr lang="en-US" dirty="0" smtClean="0"/>
              <a:t>100m and long jump, revisited</a:t>
            </a:r>
          </a:p>
          <a:p>
            <a:r>
              <a:rPr lang="en-US" dirty="0" smtClean="0"/>
              <a:t>100m:          1 2 4 5 3 8 7 6 9</a:t>
            </a:r>
          </a:p>
          <a:p>
            <a:r>
              <a:rPr lang="en-US" dirty="0" smtClean="0"/>
              <a:t>Long jump: 1 2 7 6 3 8 9 5 4</a:t>
            </a:r>
          </a:p>
          <a:p>
            <a:r>
              <a:rPr lang="en-US" dirty="0" smtClean="0"/>
              <a:t>	1  2  3  4  5  6  7  8  9</a:t>
            </a:r>
          </a:p>
          <a:p>
            <a:endParaRPr lang="en-US" dirty="0"/>
          </a:p>
          <a:p>
            <a:endParaRPr lang="en-US" dirty="0" smtClean="0"/>
          </a:p>
          <a:p>
            <a:r>
              <a:rPr lang="en-US" dirty="0"/>
              <a:t>	1  2  3  4  5  6  7  8  </a:t>
            </a:r>
            <a:r>
              <a:rPr lang="en-US" dirty="0" smtClean="0"/>
              <a:t>9</a:t>
            </a:r>
          </a:p>
          <a:p>
            <a:r>
              <a:rPr lang="en-US" dirty="0" smtClean="0"/>
              <a:t>The number of intersections is the number of discordant pairs, </a:t>
            </a:r>
            <a:r>
              <a:rPr lang="en-US" dirty="0" err="1" smtClean="0"/>
              <a:t>n</a:t>
            </a:r>
            <a:r>
              <a:rPr lang="en-US" baseline="-25000" dirty="0" err="1" smtClean="0"/>
              <a:t>d</a:t>
            </a:r>
            <a:r>
              <a:rPr lang="en-US" dirty="0" smtClean="0"/>
              <a:t> = 9 so </a:t>
            </a:r>
            <a:r>
              <a:rPr lang="en-US" dirty="0" err="1" smtClean="0"/>
              <a:t>n</a:t>
            </a:r>
            <a:r>
              <a:rPr lang="en-US" baseline="-25000" dirty="0" err="1" smtClean="0"/>
              <a:t>c</a:t>
            </a:r>
            <a:r>
              <a:rPr lang="en-US" dirty="0" smtClean="0"/>
              <a:t> = 36 – 9 = 27 and </a:t>
            </a:r>
            <a:r>
              <a:rPr lang="en-US" dirty="0" err="1" smtClean="0"/>
              <a:t>t</a:t>
            </a:r>
            <a:r>
              <a:rPr lang="en-US" baseline="-25000" dirty="0" err="1" smtClean="0"/>
              <a:t>K</a:t>
            </a:r>
            <a:r>
              <a:rPr lang="en-US" dirty="0" smtClean="0"/>
              <a:t> = (27-9)/36 = 0.5</a:t>
            </a:r>
            <a:endParaRPr lang="en-US" dirty="0"/>
          </a:p>
          <a:p>
            <a:endParaRPr lang="en-US" dirty="0"/>
          </a:p>
        </p:txBody>
      </p:sp>
      <p:cxnSp>
        <p:nvCxnSpPr>
          <p:cNvPr id="5" name="Straight Connector 4"/>
          <p:cNvCxnSpPr/>
          <p:nvPr/>
        </p:nvCxnSpPr>
        <p:spPr bwMode="auto">
          <a:xfrm>
            <a:off x="1447800" y="4267200"/>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828800" y="4267200"/>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667000" y="4267200"/>
            <a:ext cx="11430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971800" y="4267200"/>
            <a:ext cx="3810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209800" y="4267200"/>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114800" y="4267200"/>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733800" y="4267200"/>
            <a:ext cx="6858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2971800" y="4267200"/>
            <a:ext cx="3810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2667000" y="4267200"/>
            <a:ext cx="19050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3258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population parameter?</a:t>
            </a:r>
            <a:endParaRPr lang="en-US" dirty="0"/>
          </a:p>
        </p:txBody>
      </p:sp>
      <p:sp>
        <p:nvSpPr>
          <p:cNvPr id="3" name="Content Placeholder 2"/>
          <p:cNvSpPr>
            <a:spLocks noGrp="1"/>
          </p:cNvSpPr>
          <p:nvPr>
            <p:ph idx="1"/>
          </p:nvPr>
        </p:nvSpPr>
        <p:spPr/>
        <p:txBody>
          <a:bodyPr/>
          <a:lstStyle/>
          <a:p>
            <a:r>
              <a:rPr lang="en-US" dirty="0" smtClean="0"/>
              <a:t>Assume (</a:t>
            </a:r>
            <a:r>
              <a:rPr lang="en-US" dirty="0" err="1" smtClean="0"/>
              <a:t>X</a:t>
            </a:r>
            <a:r>
              <a:rPr lang="en-US" baseline="-25000" dirty="0" err="1" smtClean="0"/>
              <a:t>i</a:t>
            </a:r>
            <a:r>
              <a:rPr lang="en-US" dirty="0" err="1" smtClean="0"/>
              <a:t>,Y</a:t>
            </a:r>
            <a:r>
              <a:rPr lang="en-US" baseline="-25000" dirty="0" err="1" smtClean="0"/>
              <a:t>i</a:t>
            </a:r>
            <a:r>
              <a:rPr lang="en-US" dirty="0" smtClean="0"/>
              <a:t>) are </a:t>
            </a:r>
            <a:r>
              <a:rPr lang="en-US" dirty="0" err="1" smtClean="0"/>
              <a:t>iid</a:t>
            </a:r>
            <a:r>
              <a:rPr lang="en-US" dirty="0" smtClean="0"/>
              <a:t> F(</a:t>
            </a:r>
            <a:r>
              <a:rPr lang="en-US" dirty="0" err="1" smtClean="0"/>
              <a:t>x,y</a:t>
            </a:r>
            <a:r>
              <a:rPr lang="en-US" dirty="0" smtClean="0"/>
              <a:t>), and let </a:t>
            </a:r>
            <a:r>
              <a:rPr lang="en-US" dirty="0" err="1" smtClean="0"/>
              <a:t>B</a:t>
            </a:r>
            <a:r>
              <a:rPr lang="en-US" baseline="-25000" dirty="0" err="1" smtClean="0"/>
              <a:t>ij</a:t>
            </a:r>
            <a:r>
              <a:rPr lang="en-US" dirty="0"/>
              <a:t> </a:t>
            </a:r>
            <a:r>
              <a:rPr lang="en-US" dirty="0" smtClean="0"/>
              <a:t>= (</a:t>
            </a:r>
            <a:r>
              <a:rPr lang="en-US" dirty="0" err="1" smtClean="0"/>
              <a:t>Y</a:t>
            </a:r>
            <a:r>
              <a:rPr lang="en-US" baseline="-25000" dirty="0" err="1" smtClean="0"/>
              <a:t>j</a:t>
            </a:r>
            <a:r>
              <a:rPr lang="en-US" dirty="0" smtClean="0"/>
              <a:t> – Y</a:t>
            </a:r>
            <a:r>
              <a:rPr lang="en-US" baseline="-25000" dirty="0" smtClean="0"/>
              <a:t>i</a:t>
            </a:r>
            <a:r>
              <a:rPr lang="en-US" dirty="0" smtClean="0"/>
              <a:t>)/(</a:t>
            </a:r>
            <a:r>
              <a:rPr lang="en-US" dirty="0" err="1" smtClean="0"/>
              <a:t>X</a:t>
            </a:r>
            <a:r>
              <a:rPr lang="en-US" baseline="-25000" dirty="0" err="1" smtClean="0"/>
              <a:t>j</a:t>
            </a:r>
            <a:r>
              <a:rPr lang="en-US" dirty="0" smtClean="0"/>
              <a:t> – X</a:t>
            </a:r>
            <a:r>
              <a:rPr lang="en-US" baseline="-25000" dirty="0" smtClean="0"/>
              <a:t>i</a:t>
            </a:r>
            <a:r>
              <a:rPr lang="en-US" dirty="0" smtClean="0"/>
              <a:t>). </a:t>
            </a:r>
          </a:p>
          <a:p>
            <a:r>
              <a:rPr lang="en-US" dirty="0" err="1" smtClean="0"/>
              <a:t>b</a:t>
            </a:r>
            <a:r>
              <a:rPr lang="en-US" baseline="-25000" dirty="0" err="1" smtClean="0"/>
              <a:t>ij</a:t>
            </a:r>
            <a:r>
              <a:rPr lang="en-US" dirty="0" smtClean="0"/>
              <a:t> &gt; 0 means the pair (</a:t>
            </a:r>
            <a:r>
              <a:rPr lang="en-US" dirty="0" err="1" smtClean="0"/>
              <a:t>i,j</a:t>
            </a:r>
            <a:r>
              <a:rPr lang="en-US" dirty="0" smtClean="0"/>
              <a:t>) is concordant.</a:t>
            </a:r>
          </a:p>
          <a:p>
            <a:r>
              <a:rPr lang="en-US" dirty="0" smtClean="0"/>
              <a:t>P(</a:t>
            </a:r>
            <a:r>
              <a:rPr lang="en-US" dirty="0" err="1" smtClean="0"/>
              <a:t>B</a:t>
            </a:r>
            <a:r>
              <a:rPr lang="en-US" baseline="-25000" dirty="0" err="1" smtClean="0"/>
              <a:t>ij</a:t>
            </a:r>
            <a:r>
              <a:rPr lang="en-US" dirty="0" smtClean="0"/>
              <a:t> &gt; 0) = </a:t>
            </a:r>
          </a:p>
          <a:p>
            <a:r>
              <a:rPr lang="en-US" dirty="0" smtClean="0"/>
              <a:t>P(</a:t>
            </a:r>
            <a:r>
              <a:rPr lang="en-US" dirty="0" err="1" smtClean="0"/>
              <a:t>Y</a:t>
            </a:r>
            <a:r>
              <a:rPr lang="en-US" baseline="-25000" dirty="0" err="1" smtClean="0"/>
              <a:t>j</a:t>
            </a:r>
            <a:r>
              <a:rPr lang="en-US" dirty="0" smtClean="0"/>
              <a:t> &gt; Y</a:t>
            </a:r>
            <a:r>
              <a:rPr lang="en-US" baseline="-25000" dirty="0" smtClean="0"/>
              <a:t>i</a:t>
            </a:r>
            <a:r>
              <a:rPr lang="en-US" dirty="0" smtClean="0"/>
              <a:t> and </a:t>
            </a:r>
            <a:r>
              <a:rPr lang="en-US" dirty="0" err="1" smtClean="0"/>
              <a:t>X</a:t>
            </a:r>
            <a:r>
              <a:rPr lang="en-US" baseline="-25000" dirty="0" err="1" smtClean="0"/>
              <a:t>j</a:t>
            </a:r>
            <a:r>
              <a:rPr lang="en-US" dirty="0" smtClean="0"/>
              <a:t> &gt; X</a:t>
            </a:r>
            <a:r>
              <a:rPr lang="en-US" baseline="-25000" dirty="0" smtClean="0"/>
              <a:t>i</a:t>
            </a:r>
            <a:r>
              <a:rPr lang="en-US" dirty="0" smtClean="0"/>
              <a:t>) + P(</a:t>
            </a:r>
            <a:r>
              <a:rPr lang="en-US" dirty="0" err="1"/>
              <a:t>Y</a:t>
            </a:r>
            <a:r>
              <a:rPr lang="en-US" baseline="-25000" dirty="0" err="1"/>
              <a:t>j</a:t>
            </a:r>
            <a:r>
              <a:rPr lang="en-US" dirty="0"/>
              <a:t> </a:t>
            </a:r>
            <a:r>
              <a:rPr lang="en-US" dirty="0" smtClean="0"/>
              <a:t>&lt; </a:t>
            </a:r>
            <a:r>
              <a:rPr lang="en-US" dirty="0"/>
              <a:t>Y</a:t>
            </a:r>
            <a:r>
              <a:rPr lang="en-US" baseline="-25000" dirty="0"/>
              <a:t>i</a:t>
            </a:r>
            <a:r>
              <a:rPr lang="en-US" dirty="0"/>
              <a:t> and </a:t>
            </a:r>
            <a:r>
              <a:rPr lang="en-US" dirty="0" err="1"/>
              <a:t>X</a:t>
            </a:r>
            <a:r>
              <a:rPr lang="en-US" baseline="-25000" dirty="0" err="1"/>
              <a:t>j</a:t>
            </a:r>
            <a:r>
              <a:rPr lang="en-US" dirty="0"/>
              <a:t> </a:t>
            </a:r>
            <a:r>
              <a:rPr lang="en-US" dirty="0" smtClean="0"/>
              <a:t>&lt; </a:t>
            </a:r>
            <a:r>
              <a:rPr lang="en-US" dirty="0"/>
              <a:t>X</a:t>
            </a:r>
            <a:r>
              <a:rPr lang="en-US" baseline="-25000" dirty="0"/>
              <a:t>i</a:t>
            </a:r>
            <a:r>
              <a:rPr lang="en-US" dirty="0" smtClean="0"/>
              <a:t>) = [ if F(</a:t>
            </a:r>
            <a:r>
              <a:rPr lang="en-US" dirty="0" err="1" smtClean="0"/>
              <a:t>x,y</a:t>
            </a:r>
            <a:r>
              <a:rPr lang="en-US" dirty="0" smtClean="0"/>
              <a:t>)=G(x)H(y) ]</a:t>
            </a:r>
          </a:p>
          <a:p>
            <a:r>
              <a:rPr lang="en-US" dirty="0" smtClean="0"/>
              <a:t>P(</a:t>
            </a:r>
            <a:r>
              <a:rPr lang="en-US" dirty="0" err="1" smtClean="0"/>
              <a:t>Y</a:t>
            </a:r>
            <a:r>
              <a:rPr lang="en-US" baseline="-25000" dirty="0" err="1" smtClean="0"/>
              <a:t>j</a:t>
            </a:r>
            <a:r>
              <a:rPr lang="en-US" dirty="0" smtClean="0"/>
              <a:t> </a:t>
            </a:r>
            <a:r>
              <a:rPr lang="en-US" dirty="0"/>
              <a:t>&gt; </a:t>
            </a:r>
            <a:r>
              <a:rPr lang="en-US" dirty="0" smtClean="0"/>
              <a:t>Y</a:t>
            </a:r>
            <a:r>
              <a:rPr lang="en-US" baseline="-25000" dirty="0" smtClean="0"/>
              <a:t>i</a:t>
            </a:r>
            <a:r>
              <a:rPr lang="en-US" dirty="0" smtClean="0"/>
              <a:t>) × P(</a:t>
            </a:r>
            <a:r>
              <a:rPr lang="en-US" dirty="0" err="1"/>
              <a:t>X</a:t>
            </a:r>
            <a:r>
              <a:rPr lang="en-US" baseline="-25000" dirty="0" err="1"/>
              <a:t>j</a:t>
            </a:r>
            <a:r>
              <a:rPr lang="en-US" dirty="0"/>
              <a:t> &gt; X</a:t>
            </a:r>
            <a:r>
              <a:rPr lang="en-US" baseline="-25000" dirty="0"/>
              <a:t>i</a:t>
            </a:r>
            <a:r>
              <a:rPr lang="en-US" dirty="0" smtClean="0"/>
              <a:t>) + P</a:t>
            </a:r>
            <a:r>
              <a:rPr lang="en-US" dirty="0"/>
              <a:t>(</a:t>
            </a:r>
            <a:r>
              <a:rPr lang="en-US" dirty="0" err="1"/>
              <a:t>Y</a:t>
            </a:r>
            <a:r>
              <a:rPr lang="en-US" baseline="-25000" dirty="0" err="1"/>
              <a:t>j</a:t>
            </a:r>
            <a:r>
              <a:rPr lang="en-US" dirty="0"/>
              <a:t> </a:t>
            </a:r>
            <a:r>
              <a:rPr lang="en-US" dirty="0" smtClean="0"/>
              <a:t>&lt; </a:t>
            </a:r>
            <a:r>
              <a:rPr lang="en-US" dirty="0"/>
              <a:t>Y</a:t>
            </a:r>
            <a:r>
              <a:rPr lang="en-US" baseline="-25000" dirty="0"/>
              <a:t>i</a:t>
            </a:r>
            <a:r>
              <a:rPr lang="en-US" dirty="0"/>
              <a:t>) </a:t>
            </a:r>
            <a:r>
              <a:rPr lang="en-US" dirty="0" smtClean="0"/>
              <a:t>× P</a:t>
            </a:r>
            <a:r>
              <a:rPr lang="en-US" dirty="0"/>
              <a:t>(</a:t>
            </a:r>
            <a:r>
              <a:rPr lang="en-US" dirty="0" err="1"/>
              <a:t>X</a:t>
            </a:r>
            <a:r>
              <a:rPr lang="en-US" baseline="-25000" dirty="0" err="1"/>
              <a:t>j</a:t>
            </a:r>
            <a:r>
              <a:rPr lang="en-US" dirty="0"/>
              <a:t> </a:t>
            </a:r>
            <a:r>
              <a:rPr lang="en-US" dirty="0" smtClean="0"/>
              <a:t>&lt; </a:t>
            </a:r>
            <a:r>
              <a:rPr lang="en-US" dirty="0"/>
              <a:t>X</a:t>
            </a:r>
            <a:r>
              <a:rPr lang="en-US" baseline="-25000" dirty="0"/>
              <a:t>i</a:t>
            </a:r>
            <a:r>
              <a:rPr lang="en-US" dirty="0" smtClean="0"/>
              <a:t>)</a:t>
            </a:r>
          </a:p>
          <a:p>
            <a:r>
              <a:rPr lang="en-US" dirty="0" smtClean="0"/>
              <a:t>Since Y</a:t>
            </a:r>
            <a:r>
              <a:rPr lang="en-US" baseline="-25000" dirty="0" smtClean="0"/>
              <a:t>i</a:t>
            </a:r>
            <a:r>
              <a:rPr lang="en-US" dirty="0" smtClean="0"/>
              <a:t> and </a:t>
            </a:r>
            <a:r>
              <a:rPr lang="en-US" dirty="0" err="1" smtClean="0"/>
              <a:t>Y</a:t>
            </a:r>
            <a:r>
              <a:rPr lang="en-US" baseline="-25000" dirty="0" err="1" smtClean="0"/>
              <a:t>j</a:t>
            </a:r>
            <a:r>
              <a:rPr lang="en-US" dirty="0" smtClean="0"/>
              <a:t> are </a:t>
            </a:r>
            <a:r>
              <a:rPr lang="en-US" dirty="0" err="1" smtClean="0"/>
              <a:t>iid</a:t>
            </a:r>
            <a:r>
              <a:rPr lang="en-US" dirty="0" smtClean="0"/>
              <a:t>, </a:t>
            </a:r>
          </a:p>
          <a:p>
            <a:r>
              <a:rPr lang="en-US" dirty="0" smtClean="0"/>
              <a:t>P(</a:t>
            </a:r>
            <a:r>
              <a:rPr lang="en-US" dirty="0" err="1"/>
              <a:t>Y</a:t>
            </a:r>
            <a:r>
              <a:rPr lang="en-US" baseline="-25000" dirty="0" err="1"/>
              <a:t>j</a:t>
            </a:r>
            <a:r>
              <a:rPr lang="en-US" dirty="0"/>
              <a:t> &gt; Y</a:t>
            </a:r>
            <a:r>
              <a:rPr lang="en-US" baseline="-25000" dirty="0"/>
              <a:t>i</a:t>
            </a:r>
            <a:r>
              <a:rPr lang="en-US" dirty="0" smtClean="0"/>
              <a:t>) = 0.5</a:t>
            </a:r>
          </a:p>
        </p:txBody>
      </p:sp>
    </p:spTree>
    <p:extLst>
      <p:ext uri="{BB962C8B-B14F-4D97-AF65-F5344CB8AC3E}">
        <p14:creationId xmlns:p14="http://schemas.microsoft.com/office/powerpoint/2010/main" val="202618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63" y="457200"/>
            <a:ext cx="5832475" cy="6443663"/>
          </a:xfrm>
        </p:spPr>
        <p:txBody>
          <a:bodyPr/>
          <a:lstStyle/>
          <a:p>
            <a:r>
              <a:rPr lang="en-US" dirty="0" smtClean="0"/>
              <a:t>Thus when X and Y are independent </a:t>
            </a:r>
          </a:p>
          <a:p>
            <a:r>
              <a:rPr lang="en-US" dirty="0" smtClean="0"/>
              <a:t>P(</a:t>
            </a:r>
            <a:r>
              <a:rPr lang="en-US" dirty="0" err="1" smtClean="0"/>
              <a:t>B</a:t>
            </a:r>
            <a:r>
              <a:rPr lang="en-US" baseline="-25000" dirty="0" err="1" smtClean="0"/>
              <a:t>ij</a:t>
            </a:r>
            <a:r>
              <a:rPr lang="en-US" dirty="0" smtClean="0"/>
              <a:t> &gt; 0) = 0.5×0.5+0.5×0.5 = 0.5</a:t>
            </a:r>
          </a:p>
          <a:p>
            <a:r>
              <a:rPr lang="en-US" dirty="0" smtClean="0"/>
              <a:t>Let </a:t>
            </a:r>
            <a:r>
              <a:rPr lang="en-US" dirty="0" err="1" smtClean="0"/>
              <a:t>τ</a:t>
            </a:r>
            <a:r>
              <a:rPr lang="en-US" dirty="0" smtClean="0"/>
              <a:t> = 2 P(</a:t>
            </a:r>
            <a:r>
              <a:rPr lang="en-US" dirty="0" err="1" smtClean="0"/>
              <a:t>B</a:t>
            </a:r>
            <a:r>
              <a:rPr lang="en-US" baseline="-25000" dirty="0" err="1" smtClean="0"/>
              <a:t>ij</a:t>
            </a:r>
            <a:r>
              <a:rPr lang="en-US" baseline="-25000" dirty="0" smtClean="0"/>
              <a:t> </a:t>
            </a:r>
            <a:r>
              <a:rPr lang="en-US" dirty="0" smtClean="0"/>
              <a:t>&gt; 0) - 1</a:t>
            </a:r>
          </a:p>
          <a:p>
            <a:r>
              <a:rPr lang="en-US" dirty="0" smtClean="0"/>
              <a:t>If X and Y are independent, </a:t>
            </a:r>
            <a:r>
              <a:rPr lang="en-US" dirty="0" err="1"/>
              <a:t>τ</a:t>
            </a:r>
            <a:r>
              <a:rPr lang="en-US" dirty="0"/>
              <a:t> </a:t>
            </a:r>
            <a:r>
              <a:rPr lang="en-US" dirty="0" smtClean="0"/>
              <a:t>= 0.</a:t>
            </a:r>
          </a:p>
          <a:p>
            <a:r>
              <a:rPr lang="en-US" dirty="0" smtClean="0"/>
              <a:t>If Y</a:t>
            </a:r>
            <a:r>
              <a:rPr lang="en-US" baseline="-25000" dirty="0" smtClean="0"/>
              <a:t>i</a:t>
            </a:r>
            <a:r>
              <a:rPr lang="en-US" dirty="0" smtClean="0"/>
              <a:t> &gt; </a:t>
            </a:r>
            <a:r>
              <a:rPr lang="en-US" dirty="0" err="1" smtClean="0"/>
              <a:t>Y</a:t>
            </a:r>
            <a:r>
              <a:rPr lang="en-US" baseline="-25000" dirty="0" err="1" smtClean="0"/>
              <a:t>j</a:t>
            </a:r>
            <a:r>
              <a:rPr lang="en-US" dirty="0" smtClean="0"/>
              <a:t> implies X</a:t>
            </a:r>
            <a:r>
              <a:rPr lang="en-US" baseline="-25000" dirty="0" smtClean="0"/>
              <a:t>i </a:t>
            </a:r>
            <a:r>
              <a:rPr lang="en-US" dirty="0" smtClean="0"/>
              <a:t>&gt; </a:t>
            </a:r>
            <a:r>
              <a:rPr lang="en-US" dirty="0" err="1" smtClean="0"/>
              <a:t>X</a:t>
            </a:r>
            <a:r>
              <a:rPr lang="en-US" baseline="-25000" dirty="0" err="1" smtClean="0"/>
              <a:t>j</a:t>
            </a:r>
            <a:r>
              <a:rPr lang="en-US" dirty="0" smtClean="0"/>
              <a:t>, </a:t>
            </a:r>
            <a:r>
              <a:rPr lang="en-US" dirty="0" err="1"/>
              <a:t>τ</a:t>
            </a:r>
            <a:r>
              <a:rPr lang="en-US" dirty="0"/>
              <a:t> </a:t>
            </a:r>
            <a:r>
              <a:rPr lang="en-US" dirty="0" smtClean="0"/>
              <a:t>= 1.</a:t>
            </a:r>
          </a:p>
          <a:p>
            <a:r>
              <a:rPr lang="en-US" dirty="0" err="1" smtClean="0"/>
              <a:t>n</a:t>
            </a:r>
            <a:r>
              <a:rPr lang="en-US" baseline="-25000" dirty="0" err="1" smtClean="0"/>
              <a:t>c</a:t>
            </a:r>
            <a:r>
              <a:rPr lang="en-US" dirty="0" smtClean="0"/>
              <a:t>/(</a:t>
            </a:r>
            <a:r>
              <a:rPr lang="en-US" dirty="0" err="1" smtClean="0"/>
              <a:t>n</a:t>
            </a:r>
            <a:r>
              <a:rPr lang="en-US" baseline="-25000" dirty="0" err="1" smtClean="0"/>
              <a:t>c</a:t>
            </a:r>
            <a:r>
              <a:rPr lang="en-US" dirty="0" err="1" smtClean="0"/>
              <a:t>+n</a:t>
            </a:r>
            <a:r>
              <a:rPr lang="en-US" baseline="-25000" dirty="0" err="1" smtClean="0"/>
              <a:t>d</a:t>
            </a:r>
            <a:r>
              <a:rPr lang="en-US" dirty="0" smtClean="0"/>
              <a:t>) estimates P(</a:t>
            </a:r>
            <a:r>
              <a:rPr lang="en-US" dirty="0" err="1" smtClean="0"/>
              <a:t>B</a:t>
            </a:r>
            <a:r>
              <a:rPr lang="en-US" baseline="-25000" dirty="0" err="1" smtClean="0"/>
              <a:t>ij</a:t>
            </a:r>
            <a:r>
              <a:rPr lang="en-US" dirty="0" smtClean="0"/>
              <a:t> &gt; 0), so </a:t>
            </a:r>
            <a:r>
              <a:rPr lang="en-US" dirty="0" err="1" smtClean="0"/>
              <a:t>t</a:t>
            </a:r>
            <a:r>
              <a:rPr lang="en-US" baseline="-25000" dirty="0" err="1" smtClean="0"/>
              <a:t>K</a:t>
            </a:r>
            <a:r>
              <a:rPr lang="en-US" dirty="0" smtClean="0"/>
              <a:t> estimates </a:t>
            </a:r>
            <a:r>
              <a:rPr lang="en-US" dirty="0" err="1" smtClean="0"/>
              <a:t>τ</a:t>
            </a:r>
            <a:r>
              <a:rPr lang="en-US" dirty="0" smtClean="0"/>
              <a:t>.</a:t>
            </a:r>
          </a:p>
          <a:p>
            <a:r>
              <a:rPr lang="en-US" dirty="0" smtClean="0"/>
              <a:t>All we assume is that (X,Y) are </a:t>
            </a:r>
            <a:r>
              <a:rPr lang="en-US" dirty="0" err="1" smtClean="0"/>
              <a:t>iid</a:t>
            </a:r>
            <a:r>
              <a:rPr lang="en-US" dirty="0" smtClean="0"/>
              <a:t> pairs.</a:t>
            </a:r>
            <a:endParaRPr lang="en-US" dirty="0"/>
          </a:p>
        </p:txBody>
      </p:sp>
    </p:spTree>
    <p:extLst>
      <p:ext uri="{BB962C8B-B14F-4D97-AF65-F5344CB8AC3E}">
        <p14:creationId xmlns:p14="http://schemas.microsoft.com/office/powerpoint/2010/main" val="2334308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t</a:t>
            </a:r>
            <a:r>
              <a:rPr lang="en-US" baseline="-25000" dirty="0" err="1" smtClean="0"/>
              <a:t>K</a:t>
            </a:r>
            <a:endParaRPr lang="en-US" dirty="0"/>
          </a:p>
        </p:txBody>
      </p:sp>
      <p:sp>
        <p:nvSpPr>
          <p:cNvPr id="3" name="Content Placeholder 2"/>
          <p:cNvSpPr>
            <a:spLocks noGrp="1"/>
          </p:cNvSpPr>
          <p:nvPr>
            <p:ph idx="1"/>
          </p:nvPr>
        </p:nvSpPr>
        <p:spPr/>
        <p:txBody>
          <a:bodyPr/>
          <a:lstStyle/>
          <a:p>
            <a:r>
              <a:rPr lang="en-US" dirty="0" smtClean="0"/>
              <a:t>Under the null hypothesis of independence </a:t>
            </a:r>
          </a:p>
          <a:p>
            <a:r>
              <a:rPr lang="en-US" dirty="0" smtClean="0"/>
              <a:t>E(</a:t>
            </a:r>
            <a:r>
              <a:rPr lang="en-US" dirty="0" err="1" smtClean="0"/>
              <a:t>t</a:t>
            </a:r>
            <a:r>
              <a:rPr lang="en-US" baseline="-25000" dirty="0" err="1" smtClean="0"/>
              <a:t>K</a:t>
            </a:r>
            <a:r>
              <a:rPr lang="en-US" dirty="0" smtClean="0"/>
              <a:t>) = </a:t>
            </a:r>
            <a:r>
              <a:rPr lang="en-US" dirty="0" err="1" smtClean="0"/>
              <a:t>τ</a:t>
            </a:r>
            <a:r>
              <a:rPr lang="en-US" dirty="0" smtClean="0"/>
              <a:t> = 0</a:t>
            </a:r>
          </a:p>
          <a:p>
            <a:r>
              <a:rPr lang="en-US" dirty="0" err="1" smtClean="0"/>
              <a:t>Var</a:t>
            </a:r>
            <a:r>
              <a:rPr lang="en-US" dirty="0" smtClean="0"/>
              <a:t>(</a:t>
            </a:r>
            <a:r>
              <a:rPr lang="en-US" dirty="0" err="1" smtClean="0"/>
              <a:t>t</a:t>
            </a:r>
            <a:r>
              <a:rPr lang="en-US" baseline="-25000" dirty="0" err="1" smtClean="0"/>
              <a:t>K</a:t>
            </a:r>
            <a:r>
              <a:rPr lang="en-US" dirty="0" smtClean="0"/>
              <a:t>) = 2(2n + 5)/(9n(n – 1))</a:t>
            </a:r>
          </a:p>
          <a:p>
            <a:r>
              <a:rPr lang="en-US" dirty="0" smtClean="0"/>
              <a:t>The distribution is symmetric, and approaches normality fairly quickly.</a:t>
            </a:r>
          </a:p>
          <a:p>
            <a:r>
              <a:rPr lang="en-US" dirty="0" smtClean="0"/>
              <a:t>Confidence interval based on normal approximation for the athletics events is (0.02,0.98)</a:t>
            </a:r>
          </a:p>
        </p:txBody>
      </p:sp>
    </p:spTree>
    <p:extLst>
      <p:ext uri="{BB962C8B-B14F-4D97-AF65-F5344CB8AC3E}">
        <p14:creationId xmlns:p14="http://schemas.microsoft.com/office/powerpoint/2010/main" val="8201909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Pearson’s estimate</a:t>
            </a:r>
            <a:endParaRPr lang="en-US" dirty="0"/>
          </a:p>
        </p:txBody>
      </p:sp>
      <p:sp>
        <p:nvSpPr>
          <p:cNvPr id="3" name="Content Placeholder 2"/>
          <p:cNvSpPr>
            <a:spLocks noGrp="1"/>
          </p:cNvSpPr>
          <p:nvPr>
            <p:ph idx="1"/>
          </p:nvPr>
        </p:nvSpPr>
        <p:spPr/>
        <p:txBody>
          <a:bodyPr/>
          <a:lstStyle/>
          <a:p>
            <a:r>
              <a:rPr lang="en-US" dirty="0" smtClean="0"/>
              <a:t>Pearson’s product moment estimate r of correlation measures </a:t>
            </a:r>
            <a:r>
              <a:rPr lang="en-US" i="1" dirty="0" smtClean="0"/>
              <a:t>linear</a:t>
            </a:r>
            <a:r>
              <a:rPr lang="en-US" dirty="0" smtClean="0"/>
              <a:t> correlation. Rank-based measures handle monotone non-linear relations.</a:t>
            </a:r>
          </a:p>
          <a:p>
            <a:r>
              <a:rPr lang="en-US" dirty="0" smtClean="0"/>
              <a:t>Confidence intervals for r are based on underlying normal distribution.</a:t>
            </a:r>
          </a:p>
          <a:p>
            <a:endParaRPr lang="en-US" dirty="0"/>
          </a:p>
        </p:txBody>
      </p:sp>
    </p:spTree>
    <p:extLst>
      <p:ext uri="{BB962C8B-B14F-4D97-AF65-F5344CB8AC3E}">
        <p14:creationId xmlns:p14="http://schemas.microsoft.com/office/powerpoint/2010/main" val="914110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Theil</a:t>
            </a:r>
            <a:r>
              <a:rPr lang="en-US" dirty="0"/>
              <a:t> </a:t>
            </a:r>
            <a:r>
              <a:rPr lang="en-US" dirty="0" smtClean="0"/>
              <a:t>regression</a:t>
            </a:r>
            <a:endParaRPr lang="en-US" dirty="0"/>
          </a:p>
        </p:txBody>
      </p:sp>
      <p:sp>
        <p:nvSpPr>
          <p:cNvPr id="3" name="Content Placeholder 2"/>
          <p:cNvSpPr>
            <a:spLocks noGrp="1"/>
          </p:cNvSpPr>
          <p:nvPr>
            <p:ph idx="1"/>
          </p:nvPr>
        </p:nvSpPr>
        <p:spPr/>
        <p:txBody>
          <a:bodyPr/>
          <a:lstStyle/>
          <a:p>
            <a:r>
              <a:rPr lang="en-US" dirty="0" smtClean="0"/>
              <a:t>Least squares lines are heavily influenced by outliers.</a:t>
            </a:r>
          </a:p>
          <a:p>
            <a:r>
              <a:rPr lang="en-US" dirty="0" smtClean="0"/>
              <a:t>A different option is to look at lines between all pairs of points, and estimate slope by the median of all slopes, and intercept by the median of all intercepts.</a:t>
            </a:r>
          </a:p>
          <a:p>
            <a:r>
              <a:rPr lang="en-US" dirty="0" err="1" smtClean="0"/>
              <a:t>Theil</a:t>
            </a:r>
            <a:r>
              <a:rPr lang="en-US" dirty="0" smtClean="0"/>
              <a:t> proposed this in 1950</a:t>
            </a:r>
          </a:p>
          <a:p>
            <a:r>
              <a:rPr lang="en-US" dirty="0" err="1" smtClean="0"/>
              <a:t>Sen</a:t>
            </a:r>
            <a:r>
              <a:rPr lang="en-US" dirty="0" smtClean="0"/>
              <a:t> generalized</a:t>
            </a:r>
          </a:p>
          <a:p>
            <a:r>
              <a:rPr lang="en-US" dirty="0" smtClean="0"/>
              <a:t>Kendall related to tau</a:t>
            </a:r>
            <a:endParaRPr lang="en-US" dirty="0"/>
          </a:p>
        </p:txBody>
      </p:sp>
      <p:pic>
        <p:nvPicPr>
          <p:cNvPr id="4" name="Picture 3" descr="theil_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685" y="5778500"/>
            <a:ext cx="1620315" cy="1993900"/>
          </a:xfrm>
          <a:prstGeom prst="rect">
            <a:avLst/>
          </a:prstGeom>
        </p:spPr>
      </p:pic>
      <p:sp>
        <p:nvSpPr>
          <p:cNvPr id="5" name="TextBox 4"/>
          <p:cNvSpPr txBox="1"/>
          <p:nvPr/>
        </p:nvSpPr>
        <p:spPr>
          <a:xfrm>
            <a:off x="3962400" y="7126069"/>
            <a:ext cx="1296674" cy="646331"/>
          </a:xfrm>
          <a:prstGeom prst="rect">
            <a:avLst/>
          </a:prstGeom>
          <a:noFill/>
        </p:spPr>
        <p:txBody>
          <a:bodyPr wrap="none" rtlCol="0">
            <a:spAutoFit/>
          </a:bodyPr>
          <a:lstStyle/>
          <a:p>
            <a:r>
              <a:rPr lang="en-US" sz="1800" dirty="0" smtClean="0">
                <a:latin typeface="+mn-lt"/>
              </a:rPr>
              <a:t>Henri </a:t>
            </a:r>
            <a:r>
              <a:rPr lang="en-US" sz="1800" dirty="0" err="1" smtClean="0">
                <a:latin typeface="+mn-lt"/>
              </a:rPr>
              <a:t>Theil</a:t>
            </a:r>
            <a:endParaRPr lang="en-US" sz="1800" dirty="0" smtClean="0">
              <a:latin typeface="+mn-lt"/>
            </a:endParaRPr>
          </a:p>
          <a:p>
            <a:r>
              <a:rPr lang="en-US" sz="1800" dirty="0" smtClean="0">
                <a:latin typeface="+mn-lt"/>
              </a:rPr>
              <a:t>1924-2000</a:t>
            </a:r>
            <a:endParaRPr lang="en-US" sz="1800" dirty="0">
              <a:latin typeface="+mn-lt"/>
            </a:endParaRPr>
          </a:p>
        </p:txBody>
      </p:sp>
    </p:spTree>
    <p:extLst>
      <p:ext uri="{BB962C8B-B14F-4D97-AF65-F5344CB8AC3E}">
        <p14:creationId xmlns:p14="http://schemas.microsoft.com/office/powerpoint/2010/main" val="1734602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Olympics again</a:t>
            </a:r>
            <a:br>
              <a:rPr lang="en-US" dirty="0" smtClean="0"/>
            </a:br>
            <a:endParaRPr lang="en-US" dirty="0"/>
          </a:p>
        </p:txBody>
      </p:sp>
      <p:pic>
        <p:nvPicPr>
          <p:cNvPr id="4" name="Picture 3" descr="ol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879600"/>
            <a:ext cx="5880100" cy="5892800"/>
          </a:xfrm>
          <a:prstGeom prst="rect">
            <a:avLst/>
          </a:prstGeom>
        </p:spPr>
      </p:pic>
      <p:pic>
        <p:nvPicPr>
          <p:cNvPr id="5" name="Picture 4" descr="oly.al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879600"/>
            <a:ext cx="5880100" cy="5892800"/>
          </a:xfrm>
          <a:prstGeom prst="rect">
            <a:avLst/>
          </a:prstGeom>
        </p:spPr>
      </p:pic>
      <p:pic>
        <p:nvPicPr>
          <p:cNvPr id="6" name="Picture 5" descr="olythei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1879600"/>
            <a:ext cx="5880100" cy="5892800"/>
          </a:xfrm>
          <a:prstGeom prst="rect">
            <a:avLst/>
          </a:prstGeom>
        </p:spPr>
      </p:pic>
      <p:pic>
        <p:nvPicPr>
          <p:cNvPr id="7" name="Picture 6" descr="olylm.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1879600"/>
            <a:ext cx="5880100" cy="5892800"/>
          </a:xfrm>
          <a:prstGeom prst="rect">
            <a:avLst/>
          </a:prstGeom>
        </p:spPr>
      </p:pic>
    </p:spTree>
    <p:extLst>
      <p:ext uri="{BB962C8B-B14F-4D97-AF65-F5344CB8AC3E}">
        <p14:creationId xmlns:p14="http://schemas.microsoft.com/office/powerpoint/2010/main" val="4119998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228600"/>
            <a:ext cx="5832475" cy="1293812"/>
          </a:xfrm>
        </p:spPr>
        <p:txBody>
          <a:bodyPr/>
          <a:lstStyle/>
          <a:p>
            <a:r>
              <a:rPr lang="en-US" dirty="0" smtClean="0"/>
              <a:t>Statistical properties</a:t>
            </a:r>
            <a:endParaRPr lang="en-US" dirty="0"/>
          </a:p>
        </p:txBody>
      </p:sp>
      <p:sp>
        <p:nvSpPr>
          <p:cNvPr id="3" name="Content Placeholder 2"/>
          <p:cNvSpPr>
            <a:spLocks noGrp="1"/>
          </p:cNvSpPr>
          <p:nvPr>
            <p:ph idx="1"/>
          </p:nvPr>
        </p:nvSpPr>
        <p:spPr>
          <a:xfrm>
            <a:off x="512763" y="1711325"/>
            <a:ext cx="5832475" cy="4656138"/>
          </a:xfrm>
        </p:spPr>
        <p:txBody>
          <a:bodyPr/>
          <a:lstStyle/>
          <a:p>
            <a:r>
              <a:rPr lang="en-US" dirty="0" smtClean="0"/>
              <a:t>Let				  . Then</a:t>
            </a:r>
          </a:p>
          <a:p>
            <a:r>
              <a:rPr lang="en-US" dirty="0" err="1" smtClean="0"/>
              <a:t>b</a:t>
            </a:r>
            <a:r>
              <a:rPr lang="en-US" baseline="-25000" dirty="0" err="1" smtClean="0"/>
              <a:t>ij</a:t>
            </a:r>
            <a:r>
              <a:rPr lang="en-US" dirty="0" smtClean="0"/>
              <a:t> =    + (</a:t>
            </a:r>
            <a:r>
              <a:rPr lang="en-US" dirty="0" err="1" smtClean="0"/>
              <a:t>e</a:t>
            </a:r>
            <a:r>
              <a:rPr lang="en-US" baseline="-25000" dirty="0" err="1" smtClean="0"/>
              <a:t>j</a:t>
            </a:r>
            <a:r>
              <a:rPr lang="en-US" dirty="0" smtClean="0"/>
              <a:t> – </a:t>
            </a:r>
            <a:r>
              <a:rPr lang="en-US" dirty="0" err="1" smtClean="0"/>
              <a:t>e</a:t>
            </a:r>
            <a:r>
              <a:rPr lang="en-US" baseline="-25000" dirty="0" err="1" smtClean="0"/>
              <a:t>i</a:t>
            </a:r>
            <a:r>
              <a:rPr lang="en-US" dirty="0" smtClean="0"/>
              <a:t>)/(</a:t>
            </a:r>
            <a:r>
              <a:rPr lang="en-US" dirty="0" err="1" smtClean="0"/>
              <a:t>x</a:t>
            </a:r>
            <a:r>
              <a:rPr lang="en-US" baseline="-25000" dirty="0" err="1" smtClean="0"/>
              <a:t>j</a:t>
            </a:r>
            <a:r>
              <a:rPr lang="en-US" dirty="0" smtClean="0"/>
              <a:t> – x</a:t>
            </a:r>
            <a:r>
              <a:rPr lang="en-US" baseline="-25000" dirty="0" smtClean="0"/>
              <a:t>i</a:t>
            </a:r>
            <a:r>
              <a:rPr lang="en-US" dirty="0" smtClean="0"/>
              <a:t>)</a:t>
            </a:r>
          </a:p>
          <a:p>
            <a:r>
              <a:rPr lang="en-US" dirty="0" smtClean="0"/>
              <a:t>Note that </a:t>
            </a:r>
            <a:r>
              <a:rPr lang="en-US" dirty="0" err="1" smtClean="0"/>
              <a:t>b</a:t>
            </a:r>
            <a:r>
              <a:rPr lang="en-US" baseline="-25000" dirty="0" err="1" smtClean="0"/>
              <a:t>ij</a:t>
            </a:r>
            <a:r>
              <a:rPr lang="en-US" baseline="-25000" dirty="0" smtClean="0"/>
              <a:t> </a:t>
            </a:r>
            <a:r>
              <a:rPr lang="en-US" dirty="0" smtClean="0"/>
              <a:t>&gt;      </a:t>
            </a:r>
            <a:r>
              <a:rPr lang="en-US" dirty="0" err="1" smtClean="0"/>
              <a:t>iff</a:t>
            </a:r>
            <a:r>
              <a:rPr lang="en-US" dirty="0" smtClean="0"/>
              <a:t> </a:t>
            </a:r>
            <a:r>
              <a:rPr lang="en-US" dirty="0" err="1" smtClean="0"/>
              <a:t>i</a:t>
            </a:r>
            <a:r>
              <a:rPr lang="en-US" dirty="0" smtClean="0"/>
              <a:t> and j is a concordant pair.</a:t>
            </a:r>
          </a:p>
          <a:p>
            <a:r>
              <a:rPr lang="en-US" dirty="0" smtClean="0"/>
              <a:t>Since we are choosing the slope as the median of the </a:t>
            </a:r>
            <a:r>
              <a:rPr lang="en-US" dirty="0" err="1" smtClean="0"/>
              <a:t>b</a:t>
            </a:r>
            <a:r>
              <a:rPr lang="en-US" baseline="-25000" dirty="0" err="1" smtClean="0"/>
              <a:t>ij</a:t>
            </a:r>
            <a:r>
              <a:rPr lang="en-US" dirty="0" smtClean="0"/>
              <a:t> we have half of them above and half of them below, </a:t>
            </a:r>
            <a:r>
              <a:rPr lang="en-US" dirty="0" err="1" smtClean="0"/>
              <a:t>i.e</a:t>
            </a:r>
            <a:r>
              <a:rPr lang="en-US" dirty="0" smtClean="0"/>
              <a:t>     is median unbiased. </a:t>
            </a:r>
          </a:p>
          <a:p>
            <a:r>
              <a:rPr lang="en-US" dirty="0" smtClean="0"/>
              <a:t>We can get a confidence interval for     by testing for tau = 0. By symmetry that involves taking the k lowest and k highest </a:t>
            </a:r>
            <a:r>
              <a:rPr lang="en-US" dirty="0" smtClean="0"/>
              <a:t>b</a:t>
            </a: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4442207"/>
              </p:ext>
            </p:extLst>
          </p:nvPr>
        </p:nvGraphicFramePr>
        <p:xfrm>
          <a:off x="1371600" y="1676400"/>
          <a:ext cx="2542886" cy="521213"/>
        </p:xfrm>
        <a:graphic>
          <a:graphicData uri="http://schemas.openxmlformats.org/presentationml/2006/ole">
            <mc:AlternateContent xmlns:mc="http://schemas.openxmlformats.org/markup-compatibility/2006">
              <mc:Choice xmlns:v="urn:schemas-microsoft-com:vml" Requires="v">
                <p:oleObj spid="_x0000_s3131" name="Equation" r:id="rId3" imgW="2044700" imgH="419100" progId="Equation.DSMT4">
                  <p:embed/>
                </p:oleObj>
              </mc:Choice>
              <mc:Fallback>
                <p:oleObj name="Equation" r:id="rId3" imgW="2044700" imgH="419100" progId="Equation.DSMT4">
                  <p:embed/>
                  <p:pic>
                    <p:nvPicPr>
                      <p:cNvPr id="0" name=""/>
                      <p:cNvPicPr/>
                      <p:nvPr/>
                    </p:nvPicPr>
                    <p:blipFill>
                      <a:blip r:embed="rId4"/>
                      <a:stretch>
                        <a:fillRect/>
                      </a:stretch>
                    </p:blipFill>
                    <p:spPr>
                      <a:xfrm>
                        <a:off x="1371600" y="1676400"/>
                        <a:ext cx="2542886" cy="5212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90759115"/>
              </p:ext>
            </p:extLst>
          </p:nvPr>
        </p:nvGraphicFramePr>
        <p:xfrm>
          <a:off x="2862295" y="2711844"/>
          <a:ext cx="277585" cy="457200"/>
        </p:xfrm>
        <a:graphic>
          <a:graphicData uri="http://schemas.openxmlformats.org/presentationml/2006/ole">
            <mc:AlternateContent xmlns:mc="http://schemas.openxmlformats.org/markup-compatibility/2006">
              <mc:Choice xmlns:v="urn:schemas-microsoft-com:vml" Requires="v">
                <p:oleObj spid="_x0000_s3132" name="Equation" r:id="rId5" imgW="215900" imgH="355600" progId="Equation.DSMT4">
                  <p:embed/>
                </p:oleObj>
              </mc:Choice>
              <mc:Fallback>
                <p:oleObj name="Equation" r:id="rId5" imgW="215900" imgH="355600" progId="Equation.DSMT4">
                  <p:embed/>
                  <p:pic>
                    <p:nvPicPr>
                      <p:cNvPr id="0" name=""/>
                      <p:cNvPicPr/>
                      <p:nvPr/>
                    </p:nvPicPr>
                    <p:blipFill>
                      <a:blip r:embed="rId6"/>
                      <a:stretch>
                        <a:fillRect/>
                      </a:stretch>
                    </p:blipFill>
                    <p:spPr>
                      <a:xfrm>
                        <a:off x="2862295" y="2711844"/>
                        <a:ext cx="277585"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62752568"/>
              </p:ext>
            </p:extLst>
          </p:nvPr>
        </p:nvGraphicFramePr>
        <p:xfrm>
          <a:off x="1326760" y="2209800"/>
          <a:ext cx="262164" cy="431800"/>
        </p:xfrm>
        <a:graphic>
          <a:graphicData uri="http://schemas.openxmlformats.org/presentationml/2006/ole">
            <mc:AlternateContent xmlns:mc="http://schemas.openxmlformats.org/markup-compatibility/2006">
              <mc:Choice xmlns:v="urn:schemas-microsoft-com:vml" Requires="v">
                <p:oleObj spid="_x0000_s3133" name="Equation" r:id="rId7" imgW="215900" imgH="355600" progId="Equation.DSMT4">
                  <p:embed/>
                </p:oleObj>
              </mc:Choice>
              <mc:Fallback>
                <p:oleObj name="Equation" r:id="rId7" imgW="215900" imgH="355600" progId="Equation.DSMT4">
                  <p:embed/>
                  <p:pic>
                    <p:nvPicPr>
                      <p:cNvPr id="0" name=""/>
                      <p:cNvPicPr/>
                      <p:nvPr/>
                    </p:nvPicPr>
                    <p:blipFill>
                      <a:blip r:embed="rId6"/>
                      <a:stretch>
                        <a:fillRect/>
                      </a:stretch>
                    </p:blipFill>
                    <p:spPr>
                      <a:xfrm>
                        <a:off x="1326760" y="2209800"/>
                        <a:ext cx="262164" cy="431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81343464"/>
              </p:ext>
            </p:extLst>
          </p:nvPr>
        </p:nvGraphicFramePr>
        <p:xfrm>
          <a:off x="3200401" y="4800600"/>
          <a:ext cx="236764" cy="457200"/>
        </p:xfrm>
        <a:graphic>
          <a:graphicData uri="http://schemas.openxmlformats.org/presentationml/2006/ole">
            <mc:AlternateContent xmlns:mc="http://schemas.openxmlformats.org/markup-compatibility/2006">
              <mc:Choice xmlns:v="urn:schemas-microsoft-com:vml" Requires="v">
                <p:oleObj spid="_x0000_s3134" name="Equation" r:id="rId8" imgW="215900" imgH="355600" progId="Equation.DSMT4">
                  <p:embed/>
                </p:oleObj>
              </mc:Choice>
              <mc:Fallback>
                <p:oleObj name="Equation" r:id="rId8" imgW="215900" imgH="355600" progId="Equation.DSMT4">
                  <p:embed/>
                  <p:pic>
                    <p:nvPicPr>
                      <p:cNvPr id="0" name=""/>
                      <p:cNvPicPr/>
                      <p:nvPr/>
                    </p:nvPicPr>
                    <p:blipFill>
                      <a:blip r:embed="rId9"/>
                      <a:stretch>
                        <a:fillRect/>
                      </a:stretch>
                    </p:blipFill>
                    <p:spPr>
                      <a:xfrm>
                        <a:off x="3200401" y="4800600"/>
                        <a:ext cx="236764" cy="457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24452728"/>
              </p:ext>
            </p:extLst>
          </p:nvPr>
        </p:nvGraphicFramePr>
        <p:xfrm>
          <a:off x="1143000" y="6143034"/>
          <a:ext cx="236764" cy="457200"/>
        </p:xfrm>
        <a:graphic>
          <a:graphicData uri="http://schemas.openxmlformats.org/presentationml/2006/ole">
            <mc:AlternateContent xmlns:mc="http://schemas.openxmlformats.org/markup-compatibility/2006">
              <mc:Choice xmlns:v="urn:schemas-microsoft-com:vml" Requires="v">
                <p:oleObj spid="_x0000_s3135" name="Equation" r:id="rId10" imgW="215900" imgH="355600" progId="Equation.DSMT4">
                  <p:embed/>
                </p:oleObj>
              </mc:Choice>
              <mc:Fallback>
                <p:oleObj name="Equation" r:id="rId10" imgW="215900" imgH="355600" progId="Equation.DSMT4">
                  <p:embed/>
                  <p:pic>
                    <p:nvPicPr>
                      <p:cNvPr id="0" name=""/>
                      <p:cNvPicPr/>
                      <p:nvPr/>
                    </p:nvPicPr>
                    <p:blipFill>
                      <a:blip r:embed="rId9"/>
                      <a:stretch>
                        <a:fillRect/>
                      </a:stretch>
                    </p:blipFill>
                    <p:spPr>
                      <a:xfrm>
                        <a:off x="1143000" y="6143034"/>
                        <a:ext cx="236764" cy="457200"/>
                      </a:xfrm>
                      <a:prstGeom prst="rect">
                        <a:avLst/>
                      </a:prstGeom>
                    </p:spPr>
                  </p:pic>
                </p:oleObj>
              </mc:Fallback>
            </mc:AlternateContent>
          </a:graphicData>
        </a:graphic>
      </p:graphicFrame>
    </p:spTree>
    <p:extLst>
      <p:ext uri="{BB962C8B-B14F-4D97-AF65-F5344CB8AC3E}">
        <p14:creationId xmlns:p14="http://schemas.microsoft.com/office/powerpoint/2010/main" val="36309218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832475" cy="1293812"/>
          </a:xfrm>
        </p:spPr>
        <p:txBody>
          <a:bodyPr/>
          <a:lstStyle/>
          <a:p>
            <a:r>
              <a:rPr lang="en-US" dirty="0" smtClean="0"/>
              <a:t>Siegel regression</a:t>
            </a:r>
            <a:endParaRPr lang="en-US" dirty="0"/>
          </a:p>
        </p:txBody>
      </p:sp>
      <p:sp>
        <p:nvSpPr>
          <p:cNvPr id="3" name="Content Placeholder 2"/>
          <p:cNvSpPr>
            <a:spLocks noGrp="1"/>
          </p:cNvSpPr>
          <p:nvPr>
            <p:ph idx="1"/>
          </p:nvPr>
        </p:nvSpPr>
        <p:spPr>
          <a:xfrm>
            <a:off x="533400" y="1752600"/>
            <a:ext cx="5832475" cy="4656138"/>
          </a:xfrm>
        </p:spPr>
        <p:txBody>
          <a:bodyPr/>
          <a:lstStyle/>
          <a:p>
            <a:r>
              <a:rPr lang="en-US" dirty="0" smtClean="0"/>
              <a:t>Andy Siegel (1982) improved the </a:t>
            </a:r>
            <a:r>
              <a:rPr lang="en-US" dirty="0" err="1" smtClean="0"/>
              <a:t>Theil</a:t>
            </a:r>
            <a:r>
              <a:rPr lang="en-US" dirty="0" smtClean="0"/>
              <a:t>(-</a:t>
            </a:r>
            <a:r>
              <a:rPr lang="en-US" dirty="0" err="1" smtClean="0"/>
              <a:t>Sen</a:t>
            </a:r>
            <a:r>
              <a:rPr lang="en-US" dirty="0" smtClean="0"/>
              <a:t>-Kendall) regression by a two step approach:</a:t>
            </a:r>
          </a:p>
          <a:p>
            <a:r>
              <a:rPr lang="en-US" dirty="0" smtClean="0"/>
              <a:t>first calculate for each x-value all the slope/intercepts coming out of that point</a:t>
            </a:r>
          </a:p>
          <a:p>
            <a:r>
              <a:rPr lang="en-US" dirty="0" smtClean="0"/>
              <a:t>then compute the median of these slopes and intercepts</a:t>
            </a:r>
          </a:p>
          <a:p>
            <a:r>
              <a:rPr lang="en-US" dirty="0" smtClean="0"/>
              <a:t>This line is even more robust</a:t>
            </a:r>
            <a:endParaRPr lang="en-US" dirty="0"/>
          </a:p>
        </p:txBody>
      </p:sp>
      <p:pic>
        <p:nvPicPr>
          <p:cNvPr id="4" name="Picture 3" descr="siegel-andrew-200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754" y="5862020"/>
            <a:ext cx="1253067" cy="1879600"/>
          </a:xfrm>
          <a:prstGeom prst="rect">
            <a:avLst/>
          </a:prstGeom>
        </p:spPr>
      </p:pic>
      <p:sp>
        <p:nvSpPr>
          <p:cNvPr id="5" name="TextBox 4"/>
          <p:cNvSpPr txBox="1"/>
          <p:nvPr/>
        </p:nvSpPr>
        <p:spPr>
          <a:xfrm>
            <a:off x="3962400" y="7010400"/>
            <a:ext cx="1673129" cy="369332"/>
          </a:xfrm>
          <a:prstGeom prst="rect">
            <a:avLst/>
          </a:prstGeom>
          <a:noFill/>
        </p:spPr>
        <p:txBody>
          <a:bodyPr wrap="none" rtlCol="0">
            <a:spAutoFit/>
          </a:bodyPr>
          <a:lstStyle/>
          <a:p>
            <a:r>
              <a:rPr lang="en-US" sz="1800" dirty="0" smtClean="0">
                <a:latin typeface="+mn-lt"/>
              </a:rPr>
              <a:t>Andrew Siegel</a:t>
            </a:r>
          </a:p>
        </p:txBody>
      </p:sp>
    </p:spTree>
    <p:extLst>
      <p:ext uri="{BB962C8B-B14F-4D97-AF65-F5344CB8AC3E}">
        <p14:creationId xmlns:p14="http://schemas.microsoft.com/office/powerpoint/2010/main" val="14324545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il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39800"/>
            <a:ext cx="5880100" cy="5892800"/>
          </a:xfrm>
          <a:prstGeom prst="rect">
            <a:avLst/>
          </a:prstGeom>
        </p:spPr>
      </p:pic>
      <p:pic>
        <p:nvPicPr>
          <p:cNvPr id="5" name="Picture 4" descr="siegellin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939800"/>
            <a:ext cx="5880100" cy="5892800"/>
          </a:xfrm>
          <a:prstGeom prst="rect">
            <a:avLst/>
          </a:prstGeom>
        </p:spPr>
      </p:pic>
      <p:pic>
        <p:nvPicPr>
          <p:cNvPr id="6" name="Picture 5" descr="siegelre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939800"/>
            <a:ext cx="5880100" cy="5892800"/>
          </a:xfrm>
          <a:prstGeom prst="rect">
            <a:avLst/>
          </a:prstGeom>
        </p:spPr>
      </p:pic>
      <p:pic>
        <p:nvPicPr>
          <p:cNvPr id="7" name="Picture 6" descr="siegtheil.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939800"/>
            <a:ext cx="5880100" cy="5892800"/>
          </a:xfrm>
          <a:prstGeom prst="rect">
            <a:avLst/>
          </a:prstGeom>
        </p:spPr>
      </p:pic>
    </p:spTree>
    <p:extLst>
      <p:ext uri="{BB962C8B-B14F-4D97-AF65-F5344CB8AC3E}">
        <p14:creationId xmlns:p14="http://schemas.microsoft.com/office/powerpoint/2010/main" val="164817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518"/>
            <a:ext cx="5832475" cy="1293812"/>
          </a:xfrm>
        </p:spPr>
        <p:txBody>
          <a:bodyPr/>
          <a:lstStyle/>
          <a:p>
            <a:r>
              <a:rPr lang="en-US" dirty="0" smtClean="0"/>
              <a:t>Scatter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Correlation 0.58</a:t>
            </a:r>
          </a:p>
          <a:p>
            <a:r>
              <a:rPr lang="en-US" dirty="0" smtClean="0"/>
              <a:t>Leaving out </a:t>
            </a:r>
            <a:r>
              <a:rPr lang="en-US" dirty="0" err="1" smtClean="0"/>
              <a:t>obs</a:t>
            </a:r>
            <a:r>
              <a:rPr lang="en-US" dirty="0" smtClean="0"/>
              <a:t> 9:  0.94</a:t>
            </a:r>
            <a:endParaRPr lang="en-US" dirty="0"/>
          </a:p>
        </p:txBody>
      </p:sp>
      <p:pic>
        <p:nvPicPr>
          <p:cNvPr id="4" name="Picture 3" descr="olyscatt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7200"/>
            <a:ext cx="3949700" cy="4232945"/>
          </a:xfrm>
          <a:prstGeom prst="rect">
            <a:avLst/>
          </a:prstGeom>
        </p:spPr>
      </p:pic>
      <p:cxnSp>
        <p:nvCxnSpPr>
          <p:cNvPr id="8" name="Straight Arrow Connector 7"/>
          <p:cNvCxnSpPr/>
          <p:nvPr/>
        </p:nvCxnSpPr>
        <p:spPr bwMode="auto">
          <a:xfrm flipH="1">
            <a:off x="4343400" y="1905000"/>
            <a:ext cx="914400" cy="4572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64020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Monotone regression</a:t>
            </a:r>
            <a:endParaRPr lang="en-US" dirty="0"/>
          </a:p>
        </p:txBody>
      </p:sp>
      <p:sp>
        <p:nvSpPr>
          <p:cNvPr id="3" name="Content Placeholder 2"/>
          <p:cNvSpPr>
            <a:spLocks noGrp="1"/>
          </p:cNvSpPr>
          <p:nvPr>
            <p:ph idx="1"/>
          </p:nvPr>
        </p:nvSpPr>
        <p:spPr/>
        <p:txBody>
          <a:bodyPr/>
          <a:lstStyle/>
          <a:p>
            <a:r>
              <a:rPr lang="en-US" dirty="0" smtClean="0"/>
              <a:t>For the Berkeley temperature series, it seems more reasonable to fit a nonlinear increasing function than a straight line.</a:t>
            </a:r>
            <a:endParaRPr lang="en-US" dirty="0"/>
          </a:p>
        </p:txBody>
      </p:sp>
      <p:pic>
        <p:nvPicPr>
          <p:cNvPr id="4" name="Picture 3" descr="be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6858000" cy="3259464"/>
          </a:xfrm>
          <a:prstGeom prst="rect">
            <a:avLst/>
          </a:prstGeom>
        </p:spPr>
      </p:pic>
    </p:spTree>
    <p:extLst>
      <p:ext uri="{BB962C8B-B14F-4D97-AF65-F5344CB8AC3E}">
        <p14:creationId xmlns:p14="http://schemas.microsoft.com/office/powerpoint/2010/main" val="13565794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Isotonic regression</a:t>
            </a:r>
            <a:endParaRPr lang="en-US" dirty="0"/>
          </a:p>
        </p:txBody>
      </p:sp>
      <p:sp>
        <p:nvSpPr>
          <p:cNvPr id="3" name="Content Placeholder 2"/>
          <p:cNvSpPr>
            <a:spLocks noGrp="1"/>
          </p:cNvSpPr>
          <p:nvPr>
            <p:ph idx="1"/>
          </p:nvPr>
        </p:nvSpPr>
        <p:spPr/>
        <p:txBody>
          <a:bodyPr/>
          <a:lstStyle/>
          <a:p>
            <a:r>
              <a:rPr lang="en-US" dirty="0" smtClean="0"/>
              <a:t>The idea of optimization under constraints dates back at least to Lagrange</a:t>
            </a:r>
          </a:p>
          <a:p>
            <a:r>
              <a:rPr lang="en-US" dirty="0" smtClean="0"/>
              <a:t>Constance van </a:t>
            </a:r>
            <a:r>
              <a:rPr lang="en-US" dirty="0" err="1" smtClean="0"/>
              <a:t>Eeden</a:t>
            </a:r>
            <a:r>
              <a:rPr lang="en-US" dirty="0" smtClean="0"/>
              <a:t> defended her thesis in 1958 on ordered parameters</a:t>
            </a:r>
          </a:p>
          <a:p>
            <a:r>
              <a:rPr lang="en-US" dirty="0" smtClean="0"/>
              <a:t>Find b</a:t>
            </a:r>
            <a:r>
              <a:rPr lang="en-US" baseline="-25000" dirty="0" smtClean="0"/>
              <a:t>1</a:t>
            </a:r>
            <a:r>
              <a:rPr lang="en-US" dirty="0" smtClean="0"/>
              <a:t>≤ ... ≤ </a:t>
            </a:r>
            <a:r>
              <a:rPr lang="en-US" dirty="0" err="1" smtClean="0"/>
              <a:t>b</a:t>
            </a:r>
            <a:r>
              <a:rPr lang="en-US" baseline="-25000" dirty="0" err="1" smtClean="0"/>
              <a:t>n</a:t>
            </a:r>
            <a:r>
              <a:rPr lang="en-US" dirty="0" smtClean="0"/>
              <a:t> to minimize </a:t>
            </a:r>
            <a:endParaRPr lang="en-US" dirty="0"/>
          </a:p>
        </p:txBody>
      </p:sp>
      <p:pic>
        <p:nvPicPr>
          <p:cNvPr id="4" name="Picture 3" descr="vaneed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623" y="5562600"/>
            <a:ext cx="1728844" cy="2209800"/>
          </a:xfrm>
          <a:prstGeom prst="rect">
            <a:avLst/>
          </a:prstGeom>
        </p:spPr>
      </p:pic>
      <p:sp>
        <p:nvSpPr>
          <p:cNvPr id="5" name="TextBox 4"/>
          <p:cNvSpPr txBox="1"/>
          <p:nvPr/>
        </p:nvSpPr>
        <p:spPr>
          <a:xfrm>
            <a:off x="3457074" y="6858000"/>
            <a:ext cx="1724526" cy="646331"/>
          </a:xfrm>
          <a:prstGeom prst="rect">
            <a:avLst/>
          </a:prstGeom>
          <a:noFill/>
        </p:spPr>
        <p:txBody>
          <a:bodyPr wrap="none" rtlCol="0">
            <a:spAutoFit/>
          </a:bodyPr>
          <a:lstStyle/>
          <a:p>
            <a:r>
              <a:rPr lang="en-US" sz="1800" dirty="0" smtClean="0">
                <a:latin typeface="+mn-lt"/>
              </a:rPr>
              <a:t>Constance van </a:t>
            </a:r>
          </a:p>
          <a:p>
            <a:pPr algn="r"/>
            <a:r>
              <a:rPr lang="en-US" sz="1800" dirty="0" err="1" smtClean="0">
                <a:latin typeface="+mn-lt"/>
              </a:rPr>
              <a:t>Eeden</a:t>
            </a:r>
            <a:r>
              <a:rPr lang="en-US" sz="1800" dirty="0" smtClean="0">
                <a:latin typeface="+mn-lt"/>
              </a:rPr>
              <a:t>  1927-</a:t>
            </a:r>
            <a:endParaRPr lang="en-US" sz="1800" dirty="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75477558"/>
              </p:ext>
            </p:extLst>
          </p:nvPr>
        </p:nvGraphicFramePr>
        <p:xfrm>
          <a:off x="762000" y="5410200"/>
          <a:ext cx="1524001" cy="1084083"/>
        </p:xfrm>
        <a:graphic>
          <a:graphicData uri="http://schemas.openxmlformats.org/presentationml/2006/ole">
            <mc:AlternateContent xmlns:mc="http://schemas.openxmlformats.org/markup-compatibility/2006">
              <mc:Choice xmlns:v="urn:schemas-microsoft-com:vml" Requires="v">
                <p:oleObj spid="_x0000_s4105" name="Equation" r:id="rId5" imgW="1231900" imgH="876300" progId="Equation.DSMT4">
                  <p:embed/>
                </p:oleObj>
              </mc:Choice>
              <mc:Fallback>
                <p:oleObj name="Equation" r:id="rId5" imgW="1231900" imgH="876300" progId="Equation.DSMT4">
                  <p:embed/>
                  <p:pic>
                    <p:nvPicPr>
                      <p:cNvPr id="0" name=""/>
                      <p:cNvPicPr/>
                      <p:nvPr/>
                    </p:nvPicPr>
                    <p:blipFill>
                      <a:blip r:embed="rId6"/>
                      <a:stretch>
                        <a:fillRect/>
                      </a:stretch>
                    </p:blipFill>
                    <p:spPr>
                      <a:xfrm>
                        <a:off x="762000" y="5410200"/>
                        <a:ext cx="1524001" cy="1084083"/>
                      </a:xfrm>
                      <a:prstGeom prst="rect">
                        <a:avLst/>
                      </a:prstGeom>
                    </p:spPr>
                  </p:pic>
                </p:oleObj>
              </mc:Fallback>
            </mc:AlternateContent>
          </a:graphicData>
        </a:graphic>
      </p:graphicFrame>
    </p:spTree>
    <p:extLst>
      <p:ext uri="{BB962C8B-B14F-4D97-AF65-F5344CB8AC3E}">
        <p14:creationId xmlns:p14="http://schemas.microsoft.com/office/powerpoint/2010/main" val="4054389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adjacent violators</a:t>
            </a:r>
            <a:endParaRPr lang="en-US" dirty="0"/>
          </a:p>
        </p:txBody>
      </p:sp>
      <p:sp>
        <p:nvSpPr>
          <p:cNvPr id="3" name="Content Placeholder 2"/>
          <p:cNvSpPr>
            <a:spLocks noGrp="1"/>
          </p:cNvSpPr>
          <p:nvPr>
            <p:ph idx="1"/>
          </p:nvPr>
        </p:nvSpPr>
        <p:spPr/>
        <p:txBody>
          <a:bodyPr/>
          <a:lstStyle/>
          <a:p>
            <a:r>
              <a:rPr lang="en-US" dirty="0" smtClean="0"/>
              <a:t>Start with y</a:t>
            </a:r>
            <a:r>
              <a:rPr lang="en-US" baseline="-25000" dirty="0" smtClean="0"/>
              <a:t>1</a:t>
            </a:r>
            <a:r>
              <a:rPr lang="en-US" dirty="0" smtClean="0"/>
              <a:t>. Move right until monotonicity is violated, then average with the previous value/values until you get monotonicity. </a:t>
            </a:r>
            <a:r>
              <a:rPr lang="en-US" dirty="0" err="1" smtClean="0"/>
              <a:t>Kepp</a:t>
            </a:r>
            <a:r>
              <a:rPr lang="en-US" dirty="0" smtClean="0"/>
              <a:t> doing this moving right until you reach </a:t>
            </a:r>
            <a:r>
              <a:rPr lang="en-US" dirty="0" err="1" smtClean="0"/>
              <a:t>y</a:t>
            </a:r>
            <a:r>
              <a:rPr lang="en-US" baseline="-25000" dirty="0" err="1" smtClean="0"/>
              <a:t>n</a:t>
            </a:r>
            <a:endParaRPr lang="en-US" dirty="0"/>
          </a:p>
        </p:txBody>
      </p:sp>
    </p:spTree>
    <p:extLst>
      <p:ext uri="{BB962C8B-B14F-4D97-AF65-F5344CB8AC3E}">
        <p14:creationId xmlns:p14="http://schemas.microsoft.com/office/powerpoint/2010/main" val="2040289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V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6400800" cy="6400800"/>
          </a:xfrm>
          <a:prstGeom prst="rect">
            <a:avLst/>
          </a:prstGeom>
        </p:spPr>
      </p:pic>
      <p:pic>
        <p:nvPicPr>
          <p:cNvPr id="8" name="Picture 7" descr="PAV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85800"/>
            <a:ext cx="6400800" cy="6400800"/>
          </a:xfrm>
          <a:prstGeom prst="rect">
            <a:avLst/>
          </a:prstGeom>
        </p:spPr>
      </p:pic>
      <p:pic>
        <p:nvPicPr>
          <p:cNvPr id="9" name="Picture 8" descr="PAV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85800"/>
            <a:ext cx="6400800" cy="6400800"/>
          </a:xfrm>
          <a:prstGeom prst="rect">
            <a:avLst/>
          </a:prstGeom>
        </p:spPr>
      </p:pic>
    </p:spTree>
    <p:extLst>
      <p:ext uri="{BB962C8B-B14F-4D97-AF65-F5344CB8AC3E}">
        <p14:creationId xmlns:p14="http://schemas.microsoft.com/office/powerpoint/2010/main" val="55934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Berkeley series</a:t>
            </a:r>
            <a:endParaRPr lang="en-US" dirty="0"/>
          </a:p>
        </p:txBody>
      </p:sp>
      <p:pic>
        <p:nvPicPr>
          <p:cNvPr id="4" name="Content Placeholder 3" descr="Isoberk.pdf"/>
          <p:cNvPicPr>
            <a:picLocks noGrp="1" noChangeAspect="1"/>
          </p:cNvPicPr>
          <p:nvPr>
            <p:ph idx="1"/>
          </p:nvPr>
        </p:nvPicPr>
        <p:blipFill>
          <a:blip r:embed="rId3">
            <a:extLst>
              <a:ext uri="{28A0092B-C50C-407E-A947-70E740481C1C}">
                <a14:useLocalDpi xmlns:a14="http://schemas.microsoft.com/office/drawing/2010/main" val="0"/>
              </a:ext>
            </a:extLst>
          </a:blip>
          <a:srcRect t="-33984" b="-33984"/>
          <a:stretch>
            <a:fillRect/>
          </a:stretch>
        </p:blipFill>
        <p:spPr>
          <a:xfrm>
            <a:off x="0" y="1835380"/>
            <a:ext cx="7055157" cy="5632220"/>
          </a:xfrm>
        </p:spPr>
      </p:pic>
    </p:spTree>
    <p:extLst>
      <p:ext uri="{BB962C8B-B14F-4D97-AF65-F5344CB8AC3E}">
        <p14:creationId xmlns:p14="http://schemas.microsoft.com/office/powerpoint/2010/main" val="41233986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Locally weighted </a:t>
            </a:r>
            <a:br>
              <a:rPr lang="en-US" dirty="0" smtClean="0"/>
            </a:br>
            <a:r>
              <a:rPr lang="en-US" dirty="0" smtClean="0"/>
              <a:t>regression</a:t>
            </a:r>
            <a:endParaRPr lang="en-US" dirty="0"/>
          </a:p>
        </p:txBody>
      </p:sp>
      <p:sp>
        <p:nvSpPr>
          <p:cNvPr id="3" name="Content Placeholder 2"/>
          <p:cNvSpPr>
            <a:spLocks noGrp="1"/>
          </p:cNvSpPr>
          <p:nvPr>
            <p:ph idx="1"/>
          </p:nvPr>
        </p:nvSpPr>
        <p:spPr/>
        <p:txBody>
          <a:bodyPr/>
          <a:lstStyle/>
          <a:p>
            <a:r>
              <a:rPr lang="en-US" dirty="0" smtClean="0"/>
              <a:t>In order to fit a smooth function to a set of data we can use the idea of kernel smoothing from density estimation. Moving average.</a:t>
            </a:r>
            <a:endParaRPr lang="en-US" dirty="0"/>
          </a:p>
        </p:txBody>
      </p:sp>
      <p:pic>
        <p:nvPicPr>
          <p:cNvPr id="4" name="Picture 4" descr="smoot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4724400"/>
            <a:ext cx="501030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3075802686"/>
              </p:ext>
            </p:extLst>
          </p:nvPr>
        </p:nvGraphicFramePr>
        <p:xfrm>
          <a:off x="4521200" y="3251200"/>
          <a:ext cx="165100" cy="279400"/>
        </p:xfrm>
        <a:graphic>
          <a:graphicData uri="http://schemas.openxmlformats.org/presentationml/2006/ole">
            <mc:AlternateContent xmlns:mc="http://schemas.openxmlformats.org/markup-compatibility/2006">
              <mc:Choice xmlns:v="urn:schemas-microsoft-com:vml" Requires="v">
                <p:oleObj spid="_x0000_s5133" name="Equation" r:id="rId5" imgW="165100" imgH="279400" progId="Equation.DSMT4">
                  <p:embed/>
                </p:oleObj>
              </mc:Choice>
              <mc:Fallback>
                <p:oleObj name="Equation" r:id="rId5" imgW="165100" imgH="279400" progId="Equation.DSMT4">
                  <p:embed/>
                  <p:pic>
                    <p:nvPicPr>
                      <p:cNvPr id="0" name=""/>
                      <p:cNvPicPr/>
                      <p:nvPr/>
                    </p:nvPicPr>
                    <p:blipFill>
                      <a:blip r:embed="rId6"/>
                      <a:stretch>
                        <a:fillRect/>
                      </a:stretch>
                    </p:blipFill>
                    <p:spPr>
                      <a:xfrm>
                        <a:off x="4521200" y="3251200"/>
                        <a:ext cx="165100" cy="279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1120045"/>
              </p:ext>
            </p:extLst>
          </p:nvPr>
        </p:nvGraphicFramePr>
        <p:xfrm>
          <a:off x="4521200" y="3251200"/>
          <a:ext cx="165100" cy="279400"/>
        </p:xfrm>
        <a:graphic>
          <a:graphicData uri="http://schemas.openxmlformats.org/presentationml/2006/ole">
            <mc:AlternateContent xmlns:mc="http://schemas.openxmlformats.org/markup-compatibility/2006">
              <mc:Choice xmlns:v="urn:schemas-microsoft-com:vml" Requires="v">
                <p:oleObj spid="_x0000_s5134" name="Equation" r:id="rId7" imgW="165100" imgH="279400" progId="Equation.DSMT4">
                  <p:embed/>
                </p:oleObj>
              </mc:Choice>
              <mc:Fallback>
                <p:oleObj name="Equation" r:id="rId7" imgW="165100" imgH="279400" progId="Equation.DSMT4">
                  <p:embed/>
                  <p:pic>
                    <p:nvPicPr>
                      <p:cNvPr id="0" name=""/>
                      <p:cNvPicPr/>
                      <p:nvPr/>
                    </p:nvPicPr>
                    <p:blipFill>
                      <a:blip r:embed="rId6"/>
                      <a:stretch>
                        <a:fillRect/>
                      </a:stretch>
                    </p:blipFill>
                    <p:spPr>
                      <a:xfrm>
                        <a:off x="4521200" y="3251200"/>
                        <a:ext cx="165100" cy="279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61496819"/>
              </p:ext>
            </p:extLst>
          </p:nvPr>
        </p:nvGraphicFramePr>
        <p:xfrm>
          <a:off x="4521200" y="3251200"/>
          <a:ext cx="165100" cy="279400"/>
        </p:xfrm>
        <a:graphic>
          <a:graphicData uri="http://schemas.openxmlformats.org/presentationml/2006/ole">
            <mc:AlternateContent xmlns:mc="http://schemas.openxmlformats.org/markup-compatibility/2006">
              <mc:Choice xmlns:v="urn:schemas-microsoft-com:vml" Requires="v">
                <p:oleObj spid="_x0000_s5135" name="Equation" r:id="rId8" imgW="165100" imgH="279400" progId="Equation.DSMT4">
                  <p:embed/>
                </p:oleObj>
              </mc:Choice>
              <mc:Fallback>
                <p:oleObj name="Equation" r:id="rId8" imgW="165100" imgH="279400" progId="Equation.DSMT4">
                  <p:embed/>
                  <p:pic>
                    <p:nvPicPr>
                      <p:cNvPr id="0" name=""/>
                      <p:cNvPicPr/>
                      <p:nvPr/>
                    </p:nvPicPr>
                    <p:blipFill>
                      <a:blip r:embed="rId6"/>
                      <a:stretch>
                        <a:fillRect/>
                      </a:stretch>
                    </p:blipFill>
                    <p:spPr>
                      <a:xfrm>
                        <a:off x="4521200" y="3251200"/>
                        <a:ext cx="165100" cy="279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16738115"/>
              </p:ext>
            </p:extLst>
          </p:nvPr>
        </p:nvGraphicFramePr>
        <p:xfrm>
          <a:off x="1752600" y="4038600"/>
          <a:ext cx="2794000" cy="876300"/>
        </p:xfrm>
        <a:graphic>
          <a:graphicData uri="http://schemas.openxmlformats.org/presentationml/2006/ole">
            <mc:AlternateContent xmlns:mc="http://schemas.openxmlformats.org/markup-compatibility/2006">
              <mc:Choice xmlns:v="urn:schemas-microsoft-com:vml" Requires="v">
                <p:oleObj spid="_x0000_s5136" name="Equation" r:id="rId9" imgW="2794000" imgH="876300" progId="Equation.DSMT4">
                  <p:embed/>
                </p:oleObj>
              </mc:Choice>
              <mc:Fallback>
                <p:oleObj name="Equation" r:id="rId9" imgW="2794000" imgH="876300" progId="Equation.DSMT4">
                  <p:embed/>
                  <p:pic>
                    <p:nvPicPr>
                      <p:cNvPr id="0" name=""/>
                      <p:cNvPicPr/>
                      <p:nvPr/>
                    </p:nvPicPr>
                    <p:blipFill>
                      <a:blip r:embed="rId10"/>
                      <a:stretch>
                        <a:fillRect/>
                      </a:stretch>
                    </p:blipFill>
                    <p:spPr>
                      <a:xfrm>
                        <a:off x="1752600" y="4038600"/>
                        <a:ext cx="2794000" cy="876300"/>
                      </a:xfrm>
                      <a:prstGeom prst="rect">
                        <a:avLst/>
                      </a:prstGeom>
                    </p:spPr>
                  </p:pic>
                </p:oleObj>
              </mc:Fallback>
            </mc:AlternateContent>
          </a:graphicData>
        </a:graphic>
      </p:graphicFrame>
    </p:spTree>
    <p:extLst>
      <p:ext uri="{BB962C8B-B14F-4D97-AF65-F5344CB8AC3E}">
        <p14:creationId xmlns:p14="http://schemas.microsoft.com/office/powerpoint/2010/main" val="4225808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Locally linear fit</a:t>
            </a:r>
            <a:endParaRPr lang="en-US" dirty="0"/>
          </a:p>
        </p:txBody>
      </p:sp>
      <p:sp>
        <p:nvSpPr>
          <p:cNvPr id="3" name="Content Placeholder 2"/>
          <p:cNvSpPr>
            <a:spLocks noGrp="1"/>
          </p:cNvSpPr>
          <p:nvPr>
            <p:ph idx="1"/>
          </p:nvPr>
        </p:nvSpPr>
        <p:spPr/>
        <p:txBody>
          <a:bodyPr/>
          <a:lstStyle/>
          <a:p>
            <a:r>
              <a:rPr lang="en-US" dirty="0" smtClean="0"/>
              <a:t>To get a smoother fit we can use a weighted linear (or polynomial) fit.</a:t>
            </a:r>
          </a:p>
          <a:p>
            <a:r>
              <a:rPr lang="en-US" dirty="0" smtClean="0"/>
              <a:t>Let </a:t>
            </a:r>
            <a:r>
              <a:rPr lang="en-US" dirty="0" err="1" smtClean="0"/>
              <a:t>w</a:t>
            </a:r>
            <a:r>
              <a:rPr lang="en-US" baseline="-25000" dirty="0" err="1" smtClean="0"/>
              <a:t>k</a:t>
            </a:r>
            <a:r>
              <a:rPr lang="en-US" dirty="0" smtClean="0"/>
              <a:t>(x</a:t>
            </a:r>
            <a:r>
              <a:rPr lang="en-US" baseline="-25000" dirty="0" smtClean="0"/>
              <a:t>i</a:t>
            </a:r>
            <a:r>
              <a:rPr lang="en-US" dirty="0" smtClean="0"/>
              <a:t>)=w((</a:t>
            </a:r>
            <a:r>
              <a:rPr lang="en-US" dirty="0" err="1" smtClean="0"/>
              <a:t>x</a:t>
            </a:r>
            <a:r>
              <a:rPr lang="en-US" baseline="-25000" dirty="0" err="1"/>
              <a:t>k</a:t>
            </a:r>
            <a:r>
              <a:rPr lang="en-US" dirty="0" smtClean="0"/>
              <a:t>-x</a:t>
            </a:r>
            <a:r>
              <a:rPr lang="en-US" baseline="-25000" dirty="0" smtClean="0"/>
              <a:t>i</a:t>
            </a:r>
            <a:r>
              <a:rPr lang="en-US" dirty="0" smtClean="0"/>
              <a:t>)/h</a:t>
            </a:r>
            <a:r>
              <a:rPr lang="en-US" baseline="-25000" dirty="0" smtClean="0"/>
              <a:t>i</a:t>
            </a:r>
            <a:r>
              <a:rPr lang="en-US" dirty="0" smtClean="0"/>
              <a:t>) where h</a:t>
            </a:r>
            <a:r>
              <a:rPr lang="en-US" baseline="-25000" dirty="0" smtClean="0"/>
              <a:t>i</a:t>
            </a:r>
            <a:r>
              <a:rPr lang="en-US" dirty="0" smtClean="0"/>
              <a:t> is the </a:t>
            </a:r>
            <a:r>
              <a:rPr lang="en-US" dirty="0" err="1" smtClean="0"/>
              <a:t>r</a:t>
            </a:r>
            <a:r>
              <a:rPr lang="en-US" baseline="30000" dirty="0" err="1" smtClean="0"/>
              <a:t>th</a:t>
            </a:r>
            <a:r>
              <a:rPr lang="en-US" dirty="0" smtClean="0"/>
              <a:t> smallest of |</a:t>
            </a:r>
            <a:r>
              <a:rPr lang="en-US" dirty="0" err="1" smtClean="0"/>
              <a:t>x</a:t>
            </a:r>
            <a:r>
              <a:rPr lang="en-US" baseline="-25000" dirty="0" err="1" smtClean="0"/>
              <a:t>k</a:t>
            </a:r>
            <a:r>
              <a:rPr lang="en-US" dirty="0" smtClean="0"/>
              <a:t>-x</a:t>
            </a:r>
            <a:r>
              <a:rPr lang="en-US" baseline="-25000" dirty="0" smtClean="0"/>
              <a:t>i</a:t>
            </a:r>
            <a:r>
              <a:rPr lang="en-US" dirty="0" smtClean="0"/>
              <a:t>|, r = f n.</a:t>
            </a:r>
          </a:p>
          <a:p>
            <a:r>
              <a:rPr lang="en-US" dirty="0" smtClean="0"/>
              <a:t>Now fit </a:t>
            </a:r>
          </a:p>
          <a:p>
            <a:endParaRPr lang="en-US" dirty="0"/>
          </a:p>
          <a:p>
            <a:endParaRPr lang="en-US" dirty="0" smtClean="0"/>
          </a:p>
          <a:p>
            <a:r>
              <a:rPr lang="en-US" dirty="0" smtClean="0"/>
              <a:t>where		     are the coefficients minimizing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67374164"/>
              </p:ext>
            </p:extLst>
          </p:nvPr>
        </p:nvGraphicFramePr>
        <p:xfrm>
          <a:off x="1143000" y="4495800"/>
          <a:ext cx="4731026" cy="914400"/>
        </p:xfrm>
        <a:graphic>
          <a:graphicData uri="http://schemas.openxmlformats.org/presentationml/2006/ole">
            <mc:AlternateContent xmlns:mc="http://schemas.openxmlformats.org/markup-compatibility/2006">
              <mc:Choice xmlns:v="urn:schemas-microsoft-com:vml" Requires="v">
                <p:oleObj spid="_x0000_s6155" name="Equation" r:id="rId3" imgW="4533900" imgH="876300" progId="Equation.DSMT4">
                  <p:embed/>
                </p:oleObj>
              </mc:Choice>
              <mc:Fallback>
                <p:oleObj name="Equation" r:id="rId3" imgW="4533900" imgH="876300" progId="Equation.DSMT4">
                  <p:embed/>
                  <p:pic>
                    <p:nvPicPr>
                      <p:cNvPr id="0" name=""/>
                      <p:cNvPicPr/>
                      <p:nvPr/>
                    </p:nvPicPr>
                    <p:blipFill>
                      <a:blip r:embed="rId4"/>
                      <a:stretch>
                        <a:fillRect/>
                      </a:stretch>
                    </p:blipFill>
                    <p:spPr>
                      <a:xfrm>
                        <a:off x="1143000" y="4495800"/>
                        <a:ext cx="4731026" cy="914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7469282"/>
              </p:ext>
            </p:extLst>
          </p:nvPr>
        </p:nvGraphicFramePr>
        <p:xfrm>
          <a:off x="1679388" y="5517756"/>
          <a:ext cx="1673412" cy="508000"/>
        </p:xfrm>
        <a:graphic>
          <a:graphicData uri="http://schemas.openxmlformats.org/presentationml/2006/ole">
            <mc:AlternateContent xmlns:mc="http://schemas.openxmlformats.org/markup-compatibility/2006">
              <mc:Choice xmlns:v="urn:schemas-microsoft-com:vml" Requires="v">
                <p:oleObj spid="_x0000_s6156" name="Equation" r:id="rId5" imgW="1422400" imgH="431800" progId="Equation.DSMT4">
                  <p:embed/>
                </p:oleObj>
              </mc:Choice>
              <mc:Fallback>
                <p:oleObj name="Equation" r:id="rId5" imgW="1422400" imgH="431800" progId="Equation.DSMT4">
                  <p:embed/>
                  <p:pic>
                    <p:nvPicPr>
                      <p:cNvPr id="0" name=""/>
                      <p:cNvPicPr/>
                      <p:nvPr/>
                    </p:nvPicPr>
                    <p:blipFill>
                      <a:blip r:embed="rId6"/>
                      <a:stretch>
                        <a:fillRect/>
                      </a:stretch>
                    </p:blipFill>
                    <p:spPr>
                      <a:xfrm>
                        <a:off x="1679388" y="5517756"/>
                        <a:ext cx="1673412" cy="508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79806028"/>
              </p:ext>
            </p:extLst>
          </p:nvPr>
        </p:nvGraphicFramePr>
        <p:xfrm>
          <a:off x="1600200" y="6324600"/>
          <a:ext cx="3531704" cy="990600"/>
        </p:xfrm>
        <a:graphic>
          <a:graphicData uri="http://schemas.openxmlformats.org/presentationml/2006/ole">
            <mc:AlternateContent xmlns:mc="http://schemas.openxmlformats.org/markup-compatibility/2006">
              <mc:Choice xmlns:v="urn:schemas-microsoft-com:vml" Requires="v">
                <p:oleObj spid="_x0000_s6157" name="Equation" r:id="rId7" imgW="3124200" imgH="876300" progId="Equation.DSMT4">
                  <p:embed/>
                </p:oleObj>
              </mc:Choice>
              <mc:Fallback>
                <p:oleObj name="Equation" r:id="rId7" imgW="3124200" imgH="876300" progId="Equation.DSMT4">
                  <p:embed/>
                  <p:pic>
                    <p:nvPicPr>
                      <p:cNvPr id="0" name=""/>
                      <p:cNvPicPr/>
                      <p:nvPr/>
                    </p:nvPicPr>
                    <p:blipFill>
                      <a:blip r:embed="rId8"/>
                      <a:stretch>
                        <a:fillRect/>
                      </a:stretch>
                    </p:blipFill>
                    <p:spPr>
                      <a:xfrm>
                        <a:off x="1600200" y="6324600"/>
                        <a:ext cx="3531704" cy="990600"/>
                      </a:xfrm>
                      <a:prstGeom prst="rect">
                        <a:avLst/>
                      </a:prstGeom>
                    </p:spPr>
                  </p:pic>
                </p:oleObj>
              </mc:Fallback>
            </mc:AlternateContent>
          </a:graphicData>
        </a:graphic>
      </p:graphicFrame>
    </p:spTree>
    <p:extLst>
      <p:ext uri="{BB962C8B-B14F-4D97-AF65-F5344CB8AC3E}">
        <p14:creationId xmlns:p14="http://schemas.microsoft.com/office/powerpoint/2010/main" val="5439073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Robustifying</a:t>
            </a:r>
            <a:endParaRPr lang="en-US" dirty="0"/>
          </a:p>
        </p:txBody>
      </p:sp>
      <p:sp>
        <p:nvSpPr>
          <p:cNvPr id="3" name="Content Placeholder 2"/>
          <p:cNvSpPr>
            <a:spLocks noGrp="1"/>
          </p:cNvSpPr>
          <p:nvPr>
            <p:ph idx="1"/>
          </p:nvPr>
        </p:nvSpPr>
        <p:spPr/>
        <p:txBody>
          <a:bodyPr/>
          <a:lstStyle/>
          <a:p>
            <a:r>
              <a:rPr lang="en-US" dirty="0" smtClean="0"/>
              <a:t>After computing the locally linear fits, smooth the residuals from the current fit to get rid of particularly large ones.</a:t>
            </a:r>
          </a:p>
          <a:p>
            <a:r>
              <a:rPr lang="en-US" dirty="0" smtClean="0"/>
              <a:t>This can be repeated several times.</a:t>
            </a:r>
          </a:p>
          <a:p>
            <a:r>
              <a:rPr lang="en-US" dirty="0" smtClean="0"/>
              <a:t>The smoothing kernel for the robust step can be different from the kernel for the locally linear fit.</a:t>
            </a:r>
            <a:endParaRPr lang="en-US" dirty="0"/>
          </a:p>
        </p:txBody>
      </p:sp>
    </p:spTree>
    <p:extLst>
      <p:ext uri="{BB962C8B-B14F-4D97-AF65-F5344CB8AC3E}">
        <p14:creationId xmlns:p14="http://schemas.microsoft.com/office/powerpoint/2010/main" val="307751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a:t>
            </a:r>
            <a:endParaRPr lang="en-US" dirty="0"/>
          </a:p>
        </p:txBody>
      </p:sp>
      <p:sp>
        <p:nvSpPr>
          <p:cNvPr id="3" name="Content Placeholder 2"/>
          <p:cNvSpPr>
            <a:spLocks noGrp="1"/>
          </p:cNvSpPr>
          <p:nvPr>
            <p:ph idx="1"/>
          </p:nvPr>
        </p:nvSpPr>
        <p:spPr/>
        <p:txBody>
          <a:bodyPr/>
          <a:lstStyle/>
          <a:p>
            <a:r>
              <a:rPr lang="en-US" dirty="0" smtClean="0"/>
              <a:t>Kernel(s)</a:t>
            </a:r>
          </a:p>
          <a:p>
            <a:r>
              <a:rPr lang="en-US" dirty="0" smtClean="0"/>
              <a:t>Often w(x)=(1-|x|</a:t>
            </a:r>
            <a:r>
              <a:rPr lang="en-US" baseline="30000" dirty="0" smtClean="0"/>
              <a:t>3</a:t>
            </a:r>
            <a:r>
              <a:rPr lang="en-US" dirty="0" smtClean="0"/>
              <a:t>)</a:t>
            </a:r>
            <a:r>
              <a:rPr lang="en-US" baseline="30000" dirty="0" smtClean="0"/>
              <a:t>3</a:t>
            </a:r>
            <a:r>
              <a:rPr lang="en-US" dirty="0" smtClean="0"/>
              <a:t>, |x|≤1 for regression</a:t>
            </a:r>
          </a:p>
          <a:p>
            <a:r>
              <a:rPr lang="en-US" dirty="0" err="1" smtClean="0"/>
              <a:t>Bisquare</a:t>
            </a:r>
            <a:r>
              <a:rPr lang="en-US" dirty="0" smtClean="0"/>
              <a:t> for robustness</a:t>
            </a:r>
          </a:p>
          <a:p>
            <a:r>
              <a:rPr lang="en-US" dirty="0" smtClean="0"/>
              <a:t>Bandwidth</a:t>
            </a:r>
          </a:p>
          <a:p>
            <a:r>
              <a:rPr lang="en-US" dirty="0" smtClean="0"/>
              <a:t>f for regression</a:t>
            </a:r>
          </a:p>
          <a:p>
            <a:r>
              <a:rPr lang="en-US" dirty="0" smtClean="0"/>
              <a:t>6MAD for robustness</a:t>
            </a:r>
            <a:endParaRPr lang="en-US" dirty="0"/>
          </a:p>
        </p:txBody>
      </p:sp>
    </p:spTree>
    <p:extLst>
      <p:ext uri="{BB962C8B-B14F-4D97-AF65-F5344CB8AC3E}">
        <p14:creationId xmlns:p14="http://schemas.microsoft.com/office/powerpoint/2010/main" val="33438930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Olympics</a:t>
            </a:r>
            <a:endParaRPr lang="en-US" dirty="0"/>
          </a:p>
        </p:txBody>
      </p:sp>
      <p:pic>
        <p:nvPicPr>
          <p:cNvPr id="4" name="Content Placeholder 3" descr="oly.lowess.pdf"/>
          <p:cNvPicPr>
            <a:picLocks noGrp="1" noChangeAspect="1"/>
          </p:cNvPicPr>
          <p:nvPr>
            <p:ph idx="1"/>
          </p:nvPr>
        </p:nvPicPr>
        <p:blipFill>
          <a:blip r:embed="rId2">
            <a:extLst>
              <a:ext uri="{28A0092B-C50C-407E-A947-70E740481C1C}">
                <a14:useLocalDpi xmlns:a14="http://schemas.microsoft.com/office/drawing/2010/main" val="0"/>
              </a:ext>
            </a:extLst>
          </a:blip>
          <a:srcRect t="7341" b="7341"/>
          <a:stretch>
            <a:fillRect/>
          </a:stretch>
        </p:blipFill>
        <p:spPr/>
      </p:pic>
      <p:sp>
        <p:nvSpPr>
          <p:cNvPr id="5" name="TextBox 4"/>
          <p:cNvSpPr txBox="1"/>
          <p:nvPr/>
        </p:nvSpPr>
        <p:spPr>
          <a:xfrm>
            <a:off x="3810000" y="4724400"/>
            <a:ext cx="730188" cy="923330"/>
          </a:xfrm>
          <a:prstGeom prst="rect">
            <a:avLst/>
          </a:prstGeom>
          <a:noFill/>
        </p:spPr>
        <p:txBody>
          <a:bodyPr wrap="none" rtlCol="0">
            <a:spAutoFit/>
          </a:bodyPr>
          <a:lstStyle/>
          <a:p>
            <a:r>
              <a:rPr lang="en-US" sz="1800" b="1" dirty="0" smtClean="0">
                <a:solidFill>
                  <a:srgbClr val="0000FF"/>
                </a:solidFill>
                <a:latin typeface="+mn-lt"/>
              </a:rPr>
              <a:t>r=0.9</a:t>
            </a:r>
          </a:p>
          <a:p>
            <a:r>
              <a:rPr lang="en-US" sz="1800" b="1" dirty="0" smtClean="0">
                <a:solidFill>
                  <a:srgbClr val="FF0000"/>
                </a:solidFill>
                <a:latin typeface="+mn-lt"/>
              </a:rPr>
              <a:t>r=2/3</a:t>
            </a:r>
          </a:p>
          <a:p>
            <a:r>
              <a:rPr lang="en-US" sz="1800" b="1" dirty="0" smtClean="0">
                <a:solidFill>
                  <a:srgbClr val="008000"/>
                </a:solidFill>
                <a:latin typeface="+mn-lt"/>
              </a:rPr>
              <a:t>r=1/4</a:t>
            </a:r>
            <a:endParaRPr lang="en-US" sz="1800" b="1" dirty="0">
              <a:solidFill>
                <a:srgbClr val="008000"/>
              </a:solidFill>
              <a:latin typeface="+mn-lt"/>
            </a:endParaRPr>
          </a:p>
        </p:txBody>
      </p:sp>
    </p:spTree>
    <p:extLst>
      <p:ext uri="{BB962C8B-B14F-4D97-AF65-F5344CB8AC3E}">
        <p14:creationId xmlns:p14="http://schemas.microsoft.com/office/powerpoint/2010/main" val="401378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correlation</a:t>
            </a:r>
            <a:endParaRPr lang="en-US" dirty="0"/>
          </a:p>
        </p:txBody>
      </p:sp>
      <p:sp>
        <p:nvSpPr>
          <p:cNvPr id="3" name="Content Placeholder 2"/>
          <p:cNvSpPr>
            <a:spLocks noGrp="1"/>
          </p:cNvSpPr>
          <p:nvPr>
            <p:ph idx="1"/>
          </p:nvPr>
        </p:nvSpPr>
        <p:spPr/>
        <p:txBody>
          <a:bodyPr/>
          <a:lstStyle/>
          <a:p>
            <a:r>
              <a:rPr lang="en-US" dirty="0" smtClean="0"/>
              <a:t>Correlation between ranks is 0.67</a:t>
            </a:r>
          </a:p>
          <a:p>
            <a:r>
              <a:rPr lang="en-US" dirty="0" smtClean="0"/>
              <a:t>Spearman correlation</a:t>
            </a:r>
          </a:p>
          <a:p>
            <a:endParaRPr lang="en-US" dirty="0"/>
          </a:p>
        </p:txBody>
      </p:sp>
      <p:pic>
        <p:nvPicPr>
          <p:cNvPr id="4" name="Picture 3" descr="spear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714" y="5791200"/>
            <a:ext cx="1263286" cy="1963836"/>
          </a:xfrm>
          <a:prstGeom prst="rect">
            <a:avLst/>
          </a:prstGeom>
        </p:spPr>
      </p:pic>
      <p:sp>
        <p:nvSpPr>
          <p:cNvPr id="5" name="TextBox 4"/>
          <p:cNvSpPr txBox="1"/>
          <p:nvPr/>
        </p:nvSpPr>
        <p:spPr>
          <a:xfrm>
            <a:off x="3505200" y="7111299"/>
            <a:ext cx="2096472" cy="646331"/>
          </a:xfrm>
          <a:prstGeom prst="rect">
            <a:avLst/>
          </a:prstGeom>
          <a:noFill/>
        </p:spPr>
        <p:txBody>
          <a:bodyPr wrap="none" rtlCol="0">
            <a:spAutoFit/>
          </a:bodyPr>
          <a:lstStyle/>
          <a:p>
            <a:pPr algn="r"/>
            <a:r>
              <a:rPr lang="en-US" sz="1800" dirty="0" smtClean="0">
                <a:latin typeface="+mn-lt"/>
              </a:rPr>
              <a:t>Charles Spearman</a:t>
            </a:r>
          </a:p>
          <a:p>
            <a:pPr algn="r"/>
            <a:r>
              <a:rPr lang="en-US" sz="1800" dirty="0" smtClean="0">
                <a:latin typeface="+mn-lt"/>
              </a:rPr>
              <a:t>1863-1945</a:t>
            </a:r>
            <a:endParaRPr lang="en-US" sz="1800" dirty="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10406827"/>
              </p:ext>
            </p:extLst>
          </p:nvPr>
        </p:nvGraphicFramePr>
        <p:xfrm>
          <a:off x="533400" y="3276600"/>
          <a:ext cx="5067300" cy="825500"/>
        </p:xfrm>
        <a:graphic>
          <a:graphicData uri="http://schemas.openxmlformats.org/presentationml/2006/ole">
            <mc:AlternateContent xmlns:mc="http://schemas.openxmlformats.org/markup-compatibility/2006">
              <mc:Choice xmlns:v="urn:schemas-microsoft-com:vml" Requires="v">
                <p:oleObj spid="_x0000_s1094" name="Equation" r:id="rId4" imgW="5067300" imgH="825500" progId="Equation.DSMT4">
                  <p:embed/>
                </p:oleObj>
              </mc:Choice>
              <mc:Fallback>
                <p:oleObj name="Equation" r:id="rId4" imgW="5067300" imgH="825500" progId="Equation.DSMT4">
                  <p:embed/>
                  <p:pic>
                    <p:nvPicPr>
                      <p:cNvPr id="0" name=""/>
                      <p:cNvPicPr/>
                      <p:nvPr/>
                    </p:nvPicPr>
                    <p:blipFill>
                      <a:blip r:embed="rId5"/>
                      <a:stretch>
                        <a:fillRect/>
                      </a:stretch>
                    </p:blipFill>
                    <p:spPr>
                      <a:xfrm>
                        <a:off x="533400" y="3276600"/>
                        <a:ext cx="5067300" cy="825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88175585"/>
              </p:ext>
            </p:extLst>
          </p:nvPr>
        </p:nvGraphicFramePr>
        <p:xfrm>
          <a:off x="387350" y="4191000"/>
          <a:ext cx="3987800" cy="927100"/>
        </p:xfrm>
        <a:graphic>
          <a:graphicData uri="http://schemas.openxmlformats.org/presentationml/2006/ole">
            <mc:AlternateContent xmlns:mc="http://schemas.openxmlformats.org/markup-compatibility/2006">
              <mc:Choice xmlns:v="urn:schemas-microsoft-com:vml" Requires="v">
                <p:oleObj spid="_x0000_s1095" name="Equation" r:id="rId6" imgW="3987800" imgH="927100" progId="Equation.DSMT4">
                  <p:embed/>
                </p:oleObj>
              </mc:Choice>
              <mc:Fallback>
                <p:oleObj name="Equation" r:id="rId6" imgW="3987800" imgH="927100" progId="Equation.DSMT4">
                  <p:embed/>
                  <p:pic>
                    <p:nvPicPr>
                      <p:cNvPr id="0" name=""/>
                      <p:cNvPicPr/>
                      <p:nvPr/>
                    </p:nvPicPr>
                    <p:blipFill>
                      <a:blip r:embed="rId7"/>
                      <a:stretch>
                        <a:fillRect/>
                      </a:stretch>
                    </p:blipFill>
                    <p:spPr>
                      <a:xfrm>
                        <a:off x="387350" y="4191000"/>
                        <a:ext cx="3987800" cy="927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95288606"/>
              </p:ext>
            </p:extLst>
          </p:nvPr>
        </p:nvGraphicFramePr>
        <p:xfrm>
          <a:off x="609600" y="5334000"/>
          <a:ext cx="3162300" cy="952500"/>
        </p:xfrm>
        <a:graphic>
          <a:graphicData uri="http://schemas.openxmlformats.org/presentationml/2006/ole">
            <mc:AlternateContent xmlns:mc="http://schemas.openxmlformats.org/markup-compatibility/2006">
              <mc:Choice xmlns:v="urn:schemas-microsoft-com:vml" Requires="v">
                <p:oleObj spid="_x0000_s1096" name="Equation" r:id="rId8" imgW="3162300" imgH="952500" progId="Equation.DSMT4">
                  <p:embed/>
                </p:oleObj>
              </mc:Choice>
              <mc:Fallback>
                <p:oleObj name="Equation" r:id="rId8" imgW="3162300" imgH="952500" progId="Equation.DSMT4">
                  <p:embed/>
                  <p:pic>
                    <p:nvPicPr>
                      <p:cNvPr id="0" name=""/>
                      <p:cNvPicPr/>
                      <p:nvPr/>
                    </p:nvPicPr>
                    <p:blipFill>
                      <a:blip r:embed="rId9"/>
                      <a:stretch>
                        <a:fillRect/>
                      </a:stretch>
                    </p:blipFill>
                    <p:spPr>
                      <a:xfrm>
                        <a:off x="609600" y="5334000"/>
                        <a:ext cx="3162300" cy="952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9724030"/>
              </p:ext>
            </p:extLst>
          </p:nvPr>
        </p:nvGraphicFramePr>
        <p:xfrm>
          <a:off x="914400" y="6248400"/>
          <a:ext cx="3683000" cy="787400"/>
        </p:xfrm>
        <a:graphic>
          <a:graphicData uri="http://schemas.openxmlformats.org/presentationml/2006/ole">
            <mc:AlternateContent xmlns:mc="http://schemas.openxmlformats.org/markup-compatibility/2006">
              <mc:Choice xmlns:v="urn:schemas-microsoft-com:vml" Requires="v">
                <p:oleObj spid="_x0000_s1097" name="Equation" r:id="rId10" imgW="3683000" imgH="787400" progId="Equation.DSMT4">
                  <p:embed/>
                </p:oleObj>
              </mc:Choice>
              <mc:Fallback>
                <p:oleObj name="Equation" r:id="rId10" imgW="3683000" imgH="787400" progId="Equation.DSMT4">
                  <p:embed/>
                  <p:pic>
                    <p:nvPicPr>
                      <p:cNvPr id="0" name=""/>
                      <p:cNvPicPr/>
                      <p:nvPr/>
                    </p:nvPicPr>
                    <p:blipFill>
                      <a:blip r:embed="rId11"/>
                      <a:stretch>
                        <a:fillRect/>
                      </a:stretch>
                    </p:blipFill>
                    <p:spPr>
                      <a:xfrm>
                        <a:off x="914400" y="6248400"/>
                        <a:ext cx="3683000" cy="787400"/>
                      </a:xfrm>
                      <a:prstGeom prst="rect">
                        <a:avLst/>
                      </a:prstGeom>
                    </p:spPr>
                  </p:pic>
                </p:oleObj>
              </mc:Fallback>
            </mc:AlternateContent>
          </a:graphicData>
        </a:graphic>
      </p:graphicFrame>
    </p:spTree>
    <p:extLst>
      <p:ext uri="{BB962C8B-B14F-4D97-AF65-F5344CB8AC3E}">
        <p14:creationId xmlns:p14="http://schemas.microsoft.com/office/powerpoint/2010/main" val="3459150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pic>
        <p:nvPicPr>
          <p:cNvPr id="4" name="Content Placeholder 3" descr="temp.lowess.pdf"/>
          <p:cNvPicPr>
            <a:picLocks noGrp="1" noChangeAspect="1"/>
          </p:cNvPicPr>
          <p:nvPr>
            <p:ph idx="1"/>
          </p:nvPr>
        </p:nvPicPr>
        <p:blipFill>
          <a:blip r:embed="rId3">
            <a:extLst>
              <a:ext uri="{28A0092B-C50C-407E-A947-70E740481C1C}">
                <a14:useLocalDpi xmlns:a14="http://schemas.microsoft.com/office/drawing/2010/main" val="0"/>
              </a:ext>
            </a:extLst>
          </a:blip>
          <a:srcRect t="-7432" b="-7432"/>
          <a:stretch>
            <a:fillRect/>
          </a:stretch>
        </p:blipFill>
        <p:spPr>
          <a:xfrm>
            <a:off x="-8241" y="1828800"/>
            <a:ext cx="7094841" cy="5663901"/>
          </a:xfrm>
        </p:spPr>
      </p:pic>
      <p:sp>
        <p:nvSpPr>
          <p:cNvPr id="6" name="TextBox 5"/>
          <p:cNvSpPr txBox="1"/>
          <p:nvPr/>
        </p:nvSpPr>
        <p:spPr>
          <a:xfrm>
            <a:off x="2362200" y="3886200"/>
            <a:ext cx="730188" cy="646331"/>
          </a:xfrm>
          <a:prstGeom prst="rect">
            <a:avLst/>
          </a:prstGeom>
          <a:noFill/>
        </p:spPr>
        <p:txBody>
          <a:bodyPr wrap="none" rtlCol="0">
            <a:spAutoFit/>
          </a:bodyPr>
          <a:lstStyle/>
          <a:p>
            <a:r>
              <a:rPr lang="en-US" sz="1800" b="1" dirty="0" smtClean="0">
                <a:solidFill>
                  <a:srgbClr val="FF6600"/>
                </a:solidFill>
                <a:latin typeface="+mn-lt"/>
              </a:rPr>
              <a:t>r=2/3</a:t>
            </a:r>
          </a:p>
          <a:p>
            <a:r>
              <a:rPr lang="en-US" sz="1800" b="1" dirty="0" smtClean="0">
                <a:solidFill>
                  <a:srgbClr val="008000"/>
                </a:solidFill>
                <a:latin typeface="+mn-lt"/>
              </a:rPr>
              <a:t>r=1/4</a:t>
            </a:r>
            <a:endParaRPr lang="en-US" sz="1800" b="1" dirty="0">
              <a:solidFill>
                <a:srgbClr val="008000"/>
              </a:solidFill>
              <a:latin typeface="+mn-lt"/>
            </a:endParaRPr>
          </a:p>
        </p:txBody>
      </p:sp>
    </p:spTree>
    <p:extLst>
      <p:ext uri="{BB962C8B-B14F-4D97-AF65-F5344CB8AC3E}">
        <p14:creationId xmlns:p14="http://schemas.microsoft.com/office/powerpoint/2010/main" val="159015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t>
            </a:r>
            <a:r>
              <a:rPr lang="en-US" dirty="0" err="1" smtClean="0"/>
              <a:t>r</a:t>
            </a:r>
            <a:r>
              <a:rPr lang="en-US" baseline="-25000" dirty="0" err="1" smtClean="0"/>
              <a:t>S`</a:t>
            </a:r>
            <a:endParaRPr lang="en-US" dirty="0"/>
          </a:p>
        </p:txBody>
      </p:sp>
      <p:sp>
        <p:nvSpPr>
          <p:cNvPr id="3" name="Content Placeholder 2"/>
          <p:cNvSpPr>
            <a:spLocks noGrp="1"/>
          </p:cNvSpPr>
          <p:nvPr>
            <p:ph idx="1"/>
          </p:nvPr>
        </p:nvSpPr>
        <p:spPr/>
        <p:txBody>
          <a:bodyPr/>
          <a:lstStyle/>
          <a:p>
            <a:r>
              <a:rPr lang="en-US" dirty="0" smtClean="0"/>
              <a:t>-1 ≤ </a:t>
            </a:r>
            <a:r>
              <a:rPr lang="en-US" dirty="0" err="1" smtClean="0"/>
              <a:t>r</a:t>
            </a:r>
            <a:r>
              <a:rPr lang="en-US" baseline="-25000" dirty="0" err="1" smtClean="0"/>
              <a:t>S</a:t>
            </a:r>
            <a:r>
              <a:rPr lang="en-US" dirty="0" smtClean="0"/>
              <a:t> ≤ 1</a:t>
            </a:r>
          </a:p>
          <a:p>
            <a:r>
              <a:rPr lang="en-US" dirty="0" smtClean="0"/>
              <a:t>When is </a:t>
            </a:r>
            <a:r>
              <a:rPr lang="en-US" dirty="0" err="1" smtClean="0"/>
              <a:t>r</a:t>
            </a:r>
            <a:r>
              <a:rPr lang="en-US" baseline="-25000" dirty="0" err="1" smtClean="0"/>
              <a:t>S</a:t>
            </a:r>
            <a:r>
              <a:rPr lang="en-US" dirty="0" smtClean="0"/>
              <a:t> = 1? -1?</a:t>
            </a:r>
          </a:p>
          <a:p>
            <a:r>
              <a:rPr lang="en-US" dirty="0"/>
              <a:t>If X and Y are independent, </a:t>
            </a:r>
          </a:p>
          <a:p>
            <a:r>
              <a:rPr lang="en-US" dirty="0"/>
              <a:t>	E(</a:t>
            </a:r>
            <a:r>
              <a:rPr lang="en-US" dirty="0" err="1"/>
              <a:t>r</a:t>
            </a:r>
            <a:r>
              <a:rPr lang="en-US" baseline="-25000" dirty="0" err="1"/>
              <a:t>S</a:t>
            </a:r>
            <a:r>
              <a:rPr lang="en-US" dirty="0"/>
              <a:t>) = 0</a:t>
            </a:r>
          </a:p>
          <a:p>
            <a:r>
              <a:rPr lang="en-US" dirty="0" smtClean="0"/>
              <a:t>Can be applied to ordinal data, </a:t>
            </a:r>
            <a:r>
              <a:rPr lang="en-US" dirty="0" err="1" smtClean="0"/>
              <a:t>eg</a:t>
            </a:r>
            <a:r>
              <a:rPr lang="en-US" dirty="0" smtClean="0"/>
              <a:t> comparison of judges who rank participants in a competition</a:t>
            </a:r>
          </a:p>
          <a:p>
            <a:r>
              <a:rPr lang="en-US" dirty="0" smtClean="0"/>
              <a:t>Also works when one variable is ordinal and one is interval.</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5612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skating</a:t>
            </a:r>
            <a:endParaRPr lang="en-US" dirty="0"/>
          </a:p>
        </p:txBody>
      </p:sp>
      <p:sp>
        <p:nvSpPr>
          <p:cNvPr id="3" name="Content Placeholder 2"/>
          <p:cNvSpPr>
            <a:spLocks noGrp="1"/>
          </p:cNvSpPr>
          <p:nvPr>
            <p:ph idx="1"/>
          </p:nvPr>
        </p:nvSpPr>
        <p:spPr/>
        <p:txBody>
          <a:bodyPr/>
          <a:lstStyle/>
          <a:p>
            <a:r>
              <a:rPr lang="en-US" dirty="0" smtClean="0"/>
              <a:t>2002 </a:t>
            </a:r>
            <a:r>
              <a:rPr lang="en-US" dirty="0" err="1" smtClean="0"/>
              <a:t>olympics</a:t>
            </a:r>
            <a:r>
              <a:rPr lang="en-US" dirty="0" smtClean="0"/>
              <a:t>, Salt Lake City: </a:t>
            </a:r>
          </a:p>
          <a:p>
            <a:r>
              <a:rPr lang="en-US" dirty="0" smtClean="0"/>
              <a:t>Each skater skates a short  and a long program, get points for technical merits and artistic </a:t>
            </a:r>
            <a:r>
              <a:rPr lang="en-US" dirty="0" err="1" smtClean="0"/>
              <a:t>presebtation</a:t>
            </a:r>
            <a:r>
              <a:rPr lang="en-US" dirty="0" smtClean="0"/>
              <a:t>. Each of nine judges give each skater a rank based on the sum of the scores. Placement is based on the median ordinal, the place in which the majority of the judges place the skater at or better. In the ladies event there were 23 participants.</a:t>
            </a:r>
            <a:endParaRPr lang="en-US" dirty="0"/>
          </a:p>
        </p:txBody>
      </p:sp>
    </p:spTree>
    <p:extLst>
      <p:ext uri="{BB962C8B-B14F-4D97-AF65-F5344CB8AC3E}">
        <p14:creationId xmlns:p14="http://schemas.microsoft.com/office/powerpoint/2010/main" val="4139188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832475" cy="4656138"/>
          </a:xfrm>
        </p:spPr>
        <p:txBody>
          <a:bodyPr/>
          <a:lstStyle/>
          <a:p>
            <a:r>
              <a:rPr lang="en-US" dirty="0" smtClean="0"/>
              <a:t>The German judge had the US skater Sarah Hughes first, the Russian Irina </a:t>
            </a:r>
            <a:r>
              <a:rPr lang="en-US" dirty="0" err="1" smtClean="0"/>
              <a:t>Slutskaya</a:t>
            </a:r>
            <a:r>
              <a:rPr lang="en-US" dirty="0" smtClean="0"/>
              <a:t> second, and American Michelle Kwan third. Same order as they finished.</a:t>
            </a:r>
          </a:p>
          <a:p>
            <a:r>
              <a:rPr lang="en-US" dirty="0" smtClean="0"/>
              <a:t>The Slovakian judge had them placed 3,1, and 2, respectively.</a:t>
            </a:r>
          </a:p>
          <a:p>
            <a:r>
              <a:rPr lang="en-US" dirty="0" smtClean="0"/>
              <a:t>Hughes had 5 first place votes, and </a:t>
            </a:r>
            <a:r>
              <a:rPr lang="en-US" dirty="0" err="1" smtClean="0"/>
              <a:t>Slutskaya</a:t>
            </a:r>
            <a:r>
              <a:rPr lang="en-US" dirty="0" smtClean="0"/>
              <a:t> 4.</a:t>
            </a:r>
          </a:p>
          <a:p>
            <a:r>
              <a:rPr lang="en-US" dirty="0" smtClean="0"/>
              <a:t>The German judge had rank correlation 0.98 with the result.</a:t>
            </a:r>
          </a:p>
          <a:p>
            <a:r>
              <a:rPr lang="en-US" dirty="0" smtClean="0"/>
              <a:t>The Slovakian had rank correlation 0.88.</a:t>
            </a:r>
          </a:p>
          <a:p>
            <a:r>
              <a:rPr lang="en-US" dirty="0" smtClean="0"/>
              <a:t>How do we judge that number?</a:t>
            </a:r>
            <a:endParaRPr lang="en-US" dirty="0"/>
          </a:p>
        </p:txBody>
      </p:sp>
    </p:spTree>
    <p:extLst>
      <p:ext uri="{BB962C8B-B14F-4D97-AF65-F5344CB8AC3E}">
        <p14:creationId xmlns:p14="http://schemas.microsoft.com/office/powerpoint/2010/main" val="40422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 judge</a:t>
            </a:r>
            <a:endParaRPr lang="en-US" dirty="0"/>
          </a:p>
        </p:txBody>
      </p:sp>
      <p:pic>
        <p:nvPicPr>
          <p:cNvPr id="4" name="Content Placeholder 3" descr="boot.pdf"/>
          <p:cNvPicPr>
            <a:picLocks noGrp="1" noChangeAspect="1"/>
          </p:cNvPicPr>
          <p:nvPr>
            <p:ph idx="1"/>
          </p:nvPr>
        </p:nvPicPr>
        <p:blipFill>
          <a:blip r:embed="rId2">
            <a:extLst>
              <a:ext uri="{28A0092B-C50C-407E-A947-70E740481C1C}">
                <a14:useLocalDpi xmlns:a14="http://schemas.microsoft.com/office/drawing/2010/main" val="0"/>
              </a:ext>
            </a:extLst>
          </a:blip>
          <a:srcRect t="-21266" b="-21266"/>
          <a:stretch>
            <a:fillRect/>
          </a:stretch>
        </p:blipFill>
        <p:spPr>
          <a:xfrm>
            <a:off x="-103691" y="1752600"/>
            <a:ext cx="6961692" cy="5557607"/>
          </a:xfrm>
        </p:spPr>
      </p:pic>
    </p:spTree>
    <p:extLst>
      <p:ext uri="{BB962C8B-B14F-4D97-AF65-F5344CB8AC3E}">
        <p14:creationId xmlns:p14="http://schemas.microsoft.com/office/powerpoint/2010/main" val="1771616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Kendall’s tau</a:t>
            </a:r>
            <a:endParaRPr lang="en-US" dirty="0"/>
          </a:p>
        </p:txBody>
      </p:sp>
      <p:sp>
        <p:nvSpPr>
          <p:cNvPr id="3" name="Content Placeholder 2"/>
          <p:cNvSpPr>
            <a:spLocks noGrp="1"/>
          </p:cNvSpPr>
          <p:nvPr>
            <p:ph idx="1"/>
          </p:nvPr>
        </p:nvSpPr>
        <p:spPr/>
        <p:txBody>
          <a:bodyPr/>
          <a:lstStyle/>
          <a:p>
            <a:r>
              <a:rPr lang="en-US" dirty="0" smtClean="0"/>
              <a:t>Drawbacks with Spearman’s rank correlation:</a:t>
            </a:r>
          </a:p>
          <a:p>
            <a:r>
              <a:rPr lang="en-US" dirty="0" smtClean="0"/>
              <a:t>Not directly related to a population parameter</a:t>
            </a:r>
          </a:p>
          <a:p>
            <a:r>
              <a:rPr lang="en-US" dirty="0" smtClean="0"/>
              <a:t>Sensitive to errors</a:t>
            </a:r>
          </a:p>
          <a:p>
            <a:r>
              <a:rPr lang="en-US" dirty="0" smtClean="0"/>
              <a:t>No exact distribution available</a:t>
            </a:r>
          </a:p>
          <a:p>
            <a:r>
              <a:rPr lang="en-US" dirty="0" smtClean="0"/>
              <a:t>An alternative was proposed by Kendall (1938)</a:t>
            </a:r>
            <a:endParaRPr lang="en-US" dirty="0"/>
          </a:p>
        </p:txBody>
      </p:sp>
      <p:pic>
        <p:nvPicPr>
          <p:cNvPr id="4" name="Picture 3" descr="kend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6172200"/>
            <a:ext cx="1600200" cy="1600200"/>
          </a:xfrm>
          <a:prstGeom prst="rect">
            <a:avLst/>
          </a:prstGeom>
        </p:spPr>
      </p:pic>
      <p:sp>
        <p:nvSpPr>
          <p:cNvPr id="5" name="TextBox 4"/>
          <p:cNvSpPr txBox="1"/>
          <p:nvPr/>
        </p:nvSpPr>
        <p:spPr>
          <a:xfrm>
            <a:off x="3417971" y="6934200"/>
            <a:ext cx="1839829" cy="738664"/>
          </a:xfrm>
          <a:prstGeom prst="rect">
            <a:avLst/>
          </a:prstGeom>
          <a:noFill/>
        </p:spPr>
        <p:txBody>
          <a:bodyPr wrap="none" rtlCol="0">
            <a:spAutoFit/>
          </a:bodyPr>
          <a:lstStyle/>
          <a:p>
            <a:pPr algn="r"/>
            <a:r>
              <a:rPr lang="en-US" sz="1800" dirty="0" smtClean="0">
                <a:latin typeface="+mn-lt"/>
              </a:rPr>
              <a:t>Maurice Kendall</a:t>
            </a:r>
          </a:p>
          <a:p>
            <a:pPr algn="r"/>
            <a:r>
              <a:rPr lang="en-US" sz="1800" dirty="0" smtClean="0">
                <a:latin typeface="+mn-lt"/>
              </a:rPr>
              <a:t>1907-1983</a:t>
            </a:r>
            <a:r>
              <a:rPr lang="en-US" dirty="0" smtClean="0"/>
              <a:t> </a:t>
            </a:r>
            <a:endParaRPr lang="en-US" dirty="0"/>
          </a:p>
        </p:txBody>
      </p:sp>
    </p:spTree>
    <p:extLst>
      <p:ext uri="{BB962C8B-B14F-4D97-AF65-F5344CB8AC3E}">
        <p14:creationId xmlns:p14="http://schemas.microsoft.com/office/powerpoint/2010/main" val="2402104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5832475" cy="1293812"/>
          </a:xfrm>
        </p:spPr>
        <p:txBody>
          <a:bodyPr/>
          <a:lstStyle/>
          <a:p>
            <a:r>
              <a:rPr lang="en-US" dirty="0" smtClean="0"/>
              <a:t>Definition of tau</a:t>
            </a:r>
            <a:endParaRPr lang="en-US" dirty="0"/>
          </a:p>
        </p:txBody>
      </p:sp>
      <p:sp>
        <p:nvSpPr>
          <p:cNvPr id="3" name="Content Placeholder 2"/>
          <p:cNvSpPr>
            <a:spLocks noGrp="1"/>
          </p:cNvSpPr>
          <p:nvPr>
            <p:ph idx="1"/>
          </p:nvPr>
        </p:nvSpPr>
        <p:spPr>
          <a:xfrm>
            <a:off x="512763" y="1600200"/>
            <a:ext cx="5832475" cy="5300663"/>
          </a:xfrm>
        </p:spPr>
        <p:txBody>
          <a:bodyPr/>
          <a:lstStyle/>
          <a:p>
            <a:r>
              <a:rPr lang="en-US" dirty="0" smtClean="0"/>
              <a:t>Idea: if X and Y are positively related, then for a pair (</a:t>
            </a:r>
            <a:r>
              <a:rPr lang="en-US" dirty="0" err="1" smtClean="0"/>
              <a:t>i,j</a:t>
            </a:r>
            <a:r>
              <a:rPr lang="en-US" dirty="0" smtClean="0"/>
              <a:t>), </a:t>
            </a:r>
            <a:r>
              <a:rPr lang="en-US" dirty="0" err="1" smtClean="0"/>
              <a:t>i≠j</a:t>
            </a:r>
            <a:r>
              <a:rPr lang="en-US" dirty="0" smtClean="0"/>
              <a:t>, with X</a:t>
            </a:r>
            <a:r>
              <a:rPr lang="en-US" baseline="-25000" dirty="0" smtClean="0"/>
              <a:t>i</a:t>
            </a:r>
            <a:r>
              <a:rPr lang="en-US" dirty="0" smtClean="0"/>
              <a:t>&gt;</a:t>
            </a:r>
            <a:r>
              <a:rPr lang="en-US" dirty="0" err="1" smtClean="0"/>
              <a:t>X</a:t>
            </a:r>
            <a:r>
              <a:rPr lang="en-US" baseline="-25000" dirty="0" err="1" smtClean="0"/>
              <a:t>j</a:t>
            </a:r>
            <a:r>
              <a:rPr lang="en-US" dirty="0" smtClean="0"/>
              <a:t> we expect Y</a:t>
            </a:r>
            <a:r>
              <a:rPr lang="en-US" baseline="-25000" dirty="0" smtClean="0"/>
              <a:t>i</a:t>
            </a:r>
            <a:r>
              <a:rPr lang="en-US" dirty="0" smtClean="0"/>
              <a:t>&gt;</a:t>
            </a:r>
            <a:r>
              <a:rPr lang="en-US" dirty="0" err="1" smtClean="0"/>
              <a:t>Y</a:t>
            </a:r>
            <a:r>
              <a:rPr lang="en-US" baseline="-25000" dirty="0" err="1" smtClean="0"/>
              <a:t>j</a:t>
            </a:r>
            <a:r>
              <a:rPr lang="en-US" dirty="0" smtClean="0"/>
              <a:t> as well. Such a pair is called </a:t>
            </a:r>
            <a:r>
              <a:rPr lang="en-US" i="1" dirty="0" smtClean="0"/>
              <a:t>concordant.</a:t>
            </a:r>
            <a:r>
              <a:rPr lang="en-US" dirty="0" smtClean="0"/>
              <a:t> The opposite kind is called </a:t>
            </a:r>
            <a:r>
              <a:rPr lang="en-US" i="1" dirty="0" smtClean="0"/>
              <a:t>discordant</a:t>
            </a:r>
            <a:r>
              <a:rPr lang="en-US" dirty="0" smtClean="0"/>
              <a:t>.</a:t>
            </a:r>
          </a:p>
          <a:p>
            <a:r>
              <a:rPr lang="en-US" dirty="0" smtClean="0"/>
              <a:t>Let </a:t>
            </a:r>
            <a:r>
              <a:rPr lang="en-US" dirty="0" err="1" smtClean="0"/>
              <a:t>n</a:t>
            </a:r>
            <a:r>
              <a:rPr lang="en-US" baseline="-25000" dirty="0" err="1" smtClean="0"/>
              <a:t>c</a:t>
            </a:r>
            <a:r>
              <a:rPr lang="en-US" dirty="0" smtClean="0"/>
              <a:t> be the number of concordant pairs, </a:t>
            </a:r>
            <a:r>
              <a:rPr lang="en-US" dirty="0" err="1" smtClean="0"/>
              <a:t>n</a:t>
            </a:r>
            <a:r>
              <a:rPr lang="en-US" baseline="-25000" dirty="0" err="1" smtClean="0"/>
              <a:t>d</a:t>
            </a:r>
            <a:r>
              <a:rPr lang="en-US" dirty="0" smtClean="0"/>
              <a:t> the number of discordant. Then</a:t>
            </a:r>
          </a:p>
          <a:p>
            <a:endParaRPr lang="en-US" dirty="0"/>
          </a:p>
          <a:p>
            <a:endParaRPr lang="en-US" dirty="0" smtClean="0"/>
          </a:p>
          <a:p>
            <a:r>
              <a:rPr lang="en-US" dirty="0" smtClean="0"/>
              <a:t>Clearly, </a:t>
            </a:r>
            <a:r>
              <a:rPr lang="en-US" dirty="0" err="1" smtClean="0"/>
              <a:t>n</a:t>
            </a:r>
            <a:r>
              <a:rPr lang="en-US" baseline="-25000" dirty="0" err="1" smtClean="0"/>
              <a:t>c</a:t>
            </a:r>
            <a:r>
              <a:rPr lang="en-US" dirty="0" smtClean="0"/>
              <a:t> + </a:t>
            </a:r>
            <a:r>
              <a:rPr lang="en-US" dirty="0" err="1" smtClean="0"/>
              <a:t>n</a:t>
            </a:r>
            <a:r>
              <a:rPr lang="en-US" baseline="-25000" dirty="0" err="1" smtClean="0"/>
              <a:t>d</a:t>
            </a:r>
            <a:r>
              <a:rPr lang="en-US" dirty="0" smtClean="0"/>
              <a:t> = n(n-1)/2.</a:t>
            </a:r>
          </a:p>
          <a:p>
            <a:r>
              <a:rPr lang="en-US" dirty="0" smtClean="0"/>
              <a:t>Let S = </a:t>
            </a:r>
            <a:r>
              <a:rPr lang="en-US" dirty="0" err="1" smtClean="0"/>
              <a:t>n</a:t>
            </a:r>
            <a:r>
              <a:rPr lang="en-US" baseline="-25000" dirty="0" err="1" smtClean="0"/>
              <a:t>c</a:t>
            </a:r>
            <a:r>
              <a:rPr lang="en-US" dirty="0" smtClean="0"/>
              <a:t> - </a:t>
            </a:r>
            <a:r>
              <a:rPr lang="en-US" dirty="0" err="1" smtClean="0"/>
              <a:t>n</a:t>
            </a:r>
            <a:r>
              <a:rPr lang="en-US" baseline="-25000" dirty="0" err="1" smtClean="0"/>
              <a:t>d</a:t>
            </a: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99234717"/>
              </p:ext>
            </p:extLst>
          </p:nvPr>
        </p:nvGraphicFramePr>
        <p:xfrm>
          <a:off x="1538288" y="5181600"/>
          <a:ext cx="1758950" cy="858838"/>
        </p:xfrm>
        <a:graphic>
          <a:graphicData uri="http://schemas.openxmlformats.org/presentationml/2006/ole">
            <mc:AlternateContent xmlns:mc="http://schemas.openxmlformats.org/markup-compatibility/2006">
              <mc:Choice xmlns:v="urn:schemas-microsoft-com:vml" Requires="v">
                <p:oleObj spid="_x0000_s2068" name="Equation" r:id="rId4" imgW="1612900" imgH="787400" progId="Equation.DSMT4">
                  <p:embed/>
                </p:oleObj>
              </mc:Choice>
              <mc:Fallback>
                <p:oleObj name="Equation" r:id="rId4" imgW="1612900" imgH="787400" progId="Equation.DSMT4">
                  <p:embed/>
                  <p:pic>
                    <p:nvPicPr>
                      <p:cNvPr id="0" name=""/>
                      <p:cNvPicPr/>
                      <p:nvPr/>
                    </p:nvPicPr>
                    <p:blipFill>
                      <a:blip r:embed="rId5"/>
                      <a:stretch>
                        <a:fillRect/>
                      </a:stretch>
                    </p:blipFill>
                    <p:spPr>
                      <a:xfrm>
                        <a:off x="1538288" y="5181600"/>
                        <a:ext cx="1758950" cy="858838"/>
                      </a:xfrm>
                      <a:prstGeom prst="rect">
                        <a:avLst/>
                      </a:prstGeom>
                    </p:spPr>
                  </p:pic>
                </p:oleObj>
              </mc:Fallback>
            </mc:AlternateContent>
          </a:graphicData>
        </a:graphic>
      </p:graphicFrame>
    </p:spTree>
    <p:extLst>
      <p:ext uri="{BB962C8B-B14F-4D97-AF65-F5344CB8AC3E}">
        <p14:creationId xmlns:p14="http://schemas.microsoft.com/office/powerpoint/2010/main" val="323233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y">
  <a:themeElements>
    <a:clrScheme name="Office Theme 8">
      <a:dk1>
        <a:srgbClr val="000000"/>
      </a:dk1>
      <a:lt1>
        <a:srgbClr val="FFFFFF"/>
      </a:lt1>
      <a:dk2>
        <a:srgbClr val="000000"/>
      </a:dk2>
      <a:lt2>
        <a:srgbClr val="919191"/>
      </a:lt2>
      <a:accent1>
        <a:srgbClr val="FFFFFF"/>
      </a:accent1>
      <a:accent2>
        <a:srgbClr val="00AE00"/>
      </a:accent2>
      <a:accent3>
        <a:srgbClr val="FFFFFF"/>
      </a:accent3>
      <a:accent4>
        <a:srgbClr val="000000"/>
      </a:accent4>
      <a:accent5>
        <a:srgbClr val="FFFFFF"/>
      </a:accent5>
      <a:accent6>
        <a:srgbClr val="009D00"/>
      </a:accent6>
      <a:hlink>
        <a:srgbClr val="FC0128"/>
      </a:hlink>
      <a:folHlink>
        <a:srgbClr val="CECECE"/>
      </a:folHlink>
    </a:clrScheme>
    <a:fontScheme name="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919191"/>
        </a:lt2>
        <a:accent1>
          <a:srgbClr val="FFFFFF"/>
        </a:accent1>
        <a:accent2>
          <a:srgbClr val="00AE00"/>
        </a:accent2>
        <a:accent3>
          <a:srgbClr val="FFFFFF"/>
        </a:accent3>
        <a:accent4>
          <a:srgbClr val="000000"/>
        </a:accent4>
        <a:accent5>
          <a:srgbClr val="FFFFFF"/>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My.potx</Template>
  <TotalTime>624724</TotalTime>
  <Words>1218</Words>
  <Application>Microsoft Macintosh PowerPoint</Application>
  <PresentationFormat>Custom</PresentationFormat>
  <Paragraphs>165</Paragraphs>
  <Slides>30</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My</vt:lpstr>
      <vt:lpstr>Equation</vt:lpstr>
      <vt:lpstr>MathType 6.0 Equation</vt:lpstr>
      <vt:lpstr>Running and jumping</vt:lpstr>
      <vt:lpstr>Scatter</vt:lpstr>
      <vt:lpstr>Rank correlation</vt:lpstr>
      <vt:lpstr>Properties of rS`</vt:lpstr>
      <vt:lpstr>Figure skating</vt:lpstr>
      <vt:lpstr>PowerPoint Presentation</vt:lpstr>
      <vt:lpstr>Bootstrap judge</vt:lpstr>
      <vt:lpstr>Kendall’s tau</vt:lpstr>
      <vt:lpstr>Definition of tau</vt:lpstr>
      <vt:lpstr>A graphical approach</vt:lpstr>
      <vt:lpstr>What is the population parameter?</vt:lpstr>
      <vt:lpstr>PowerPoint Presentation</vt:lpstr>
      <vt:lpstr>Properties of tK</vt:lpstr>
      <vt:lpstr>Comparison to Pearson’s estimate</vt:lpstr>
      <vt:lpstr>Theil regression</vt:lpstr>
      <vt:lpstr>Olympics again </vt:lpstr>
      <vt:lpstr>Statistical properties</vt:lpstr>
      <vt:lpstr>Siegel regression</vt:lpstr>
      <vt:lpstr>PowerPoint Presentation</vt:lpstr>
      <vt:lpstr>Monotone regression</vt:lpstr>
      <vt:lpstr>Isotonic regression</vt:lpstr>
      <vt:lpstr>Pool adjacent violators</vt:lpstr>
      <vt:lpstr>PowerPoint Presentation</vt:lpstr>
      <vt:lpstr>Berkeley series</vt:lpstr>
      <vt:lpstr>Locally weighted  regression</vt:lpstr>
      <vt:lpstr>Locally linear fit</vt:lpstr>
      <vt:lpstr>Robustifying</vt:lpstr>
      <vt:lpstr>Choices</vt:lpstr>
      <vt:lpstr>Olympics</vt:lpstr>
      <vt:lpstr>Temperature</vt:lpstr>
    </vt:vector>
  </TitlesOfParts>
  <Company>Peter Guttorp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Guttorp</dc:creator>
  <cp:lastModifiedBy>Peter Guttorp</cp:lastModifiedBy>
  <cp:revision>96</cp:revision>
  <dcterms:created xsi:type="dcterms:W3CDTF">2010-01-23T17:03:47Z</dcterms:created>
  <dcterms:modified xsi:type="dcterms:W3CDTF">2016-03-03T14:47:13Z</dcterms:modified>
</cp:coreProperties>
</file>