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4" r:id="rId3"/>
    <p:sldId id="308" r:id="rId4"/>
    <p:sldId id="33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310" r:id="rId15"/>
    <p:sldId id="311" r:id="rId16"/>
    <p:sldId id="309" r:id="rId17"/>
    <p:sldId id="314" r:id="rId18"/>
    <p:sldId id="315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35" r:id="rId36"/>
    <p:sldId id="342" r:id="rId37"/>
    <p:sldId id="337" r:id="rId38"/>
    <p:sldId id="338" r:id="rId39"/>
    <p:sldId id="339" r:id="rId40"/>
    <p:sldId id="340" r:id="rId41"/>
    <p:sldId id="341" r:id="rId42"/>
  </p:sldIdLst>
  <p:sldSz cx="6400800" cy="6410325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40"/>
    <a:srgbClr val="008000"/>
    <a:srgbClr val="FF0066"/>
    <a:srgbClr val="000DA3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80" y="-112"/>
      </p:cViewPr>
      <p:guideLst>
        <p:guide orient="horz" pos="2019"/>
        <p:guide pos="2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6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87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828800" y="800100"/>
            <a:ext cx="3200400" cy="3200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091031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28850" y="799354"/>
            <a:ext cx="2400300" cy="320114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Not homogenized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4559"/>
            <a:ext cx="2971800" cy="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65D4CF-C686-1A4D-A35B-1A499E0CB1D0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delta positive here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4559"/>
            <a:ext cx="2971800" cy="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69323FD-9DB9-1048-837B-C6E37643E78F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solidFill>
            <a:srgbClr val="FFFFFF"/>
          </a:solidFill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solidFill>
            <a:srgbClr val="FFFFFF"/>
          </a:solidFill>
          <a:ln/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solidFill>
            <a:srgbClr val="FFFFFF"/>
          </a:solidFill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>
            <p:ph type="sldImg"/>
          </p:nvPr>
        </p:nvSpPr>
        <p:spPr>
          <a:xfrm>
            <a:off x="1830388" y="800100"/>
            <a:ext cx="3197225" cy="3200400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990725"/>
            <a:ext cx="5441950" cy="137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438" y="3632200"/>
            <a:ext cx="4479925" cy="1638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1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60888" y="569913"/>
            <a:ext cx="1360487" cy="5122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569913"/>
            <a:ext cx="3929063" cy="5122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5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569913"/>
            <a:ext cx="544195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852613"/>
            <a:ext cx="2644775" cy="384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852613"/>
            <a:ext cx="2644775" cy="384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569913"/>
            <a:ext cx="544195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9425" y="1852613"/>
            <a:ext cx="2644775" cy="384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76600" y="1852613"/>
            <a:ext cx="2644775" cy="1843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76600" y="3848100"/>
            <a:ext cx="2644775" cy="184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4119563"/>
            <a:ext cx="5440362" cy="1273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2716213"/>
            <a:ext cx="5440362" cy="14033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50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852613"/>
            <a:ext cx="2644775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852613"/>
            <a:ext cx="2644775" cy="384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4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57175"/>
            <a:ext cx="5759450" cy="1068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35100"/>
            <a:ext cx="2827338" cy="59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675" y="2033588"/>
            <a:ext cx="282733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1200" y="1435100"/>
            <a:ext cx="2828925" cy="59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1200" y="2033588"/>
            <a:ext cx="282892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4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255588"/>
            <a:ext cx="2105025" cy="108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900" y="255588"/>
            <a:ext cx="3578225" cy="5470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675" y="1341438"/>
            <a:ext cx="2105025" cy="438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99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25" y="4487863"/>
            <a:ext cx="3841750" cy="528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125" y="573088"/>
            <a:ext cx="3841750" cy="3846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125" y="5016500"/>
            <a:ext cx="3841750" cy="752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5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569913"/>
            <a:ext cx="544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5087" tIns="31750" rIns="65087" bIns="31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52613"/>
            <a:ext cx="544195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5087" tIns="31750" rIns="65087" bIns="31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7525" y="0"/>
            <a:ext cx="768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-65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+mj-lt"/>
          <a:ea typeface="ＭＳ Ｐゴシック" charset="0"/>
          <a:cs typeface="ＭＳ Ｐゴシック" charset="0"/>
        </a:defRPr>
      </a:lvl1pPr>
      <a:lvl2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  <a:ea typeface="ＭＳ Ｐゴシック" charset="0"/>
          <a:cs typeface="ＭＳ Ｐゴシック" charset="0"/>
        </a:defRPr>
      </a:lvl2pPr>
      <a:lvl3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  <a:ea typeface="ＭＳ Ｐゴシック" charset="0"/>
          <a:cs typeface="ＭＳ Ｐゴシック" charset="0"/>
        </a:defRPr>
      </a:lvl3pPr>
      <a:lvl4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  <a:ea typeface="ＭＳ Ｐゴシック" charset="0"/>
          <a:cs typeface="ＭＳ Ｐゴシック" charset="0"/>
        </a:defRPr>
      </a:lvl4pPr>
      <a:lvl5pPr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  <a:ea typeface="ＭＳ Ｐゴシック" charset="0"/>
          <a:cs typeface="ＭＳ Ｐゴシック" charset="0"/>
        </a:defRPr>
      </a:lvl5pPr>
      <a:lvl6pPr marL="4572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</a:defRPr>
      </a:lvl6pPr>
      <a:lvl7pPr marL="9144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</a:defRPr>
      </a:lvl7pPr>
      <a:lvl8pPr marL="13716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</a:defRPr>
      </a:lvl8pPr>
      <a:lvl9pPr marL="1828800" algn="ctr" defTabSz="639763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63DE8"/>
          </a:solidFill>
          <a:latin typeface="Helvetica" pitchFamily="-65" charset="0"/>
        </a:defRPr>
      </a:lvl9pPr>
    </p:titleStyle>
    <p:bodyStyle>
      <a:lvl1pPr marL="342900" indent="-342900" algn="l" defTabSz="639763" rtl="0" eaLnBrk="0" fontAlgn="base" hangingPunct="0">
        <a:spcBef>
          <a:spcPct val="2000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9725" indent="14288" algn="l" defTabSz="639763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ＭＳ Ｐゴシック" pitchFamily="-65" charset="-128"/>
        </a:defRPr>
      </a:lvl2pPr>
      <a:lvl3pPr marL="800100" indent="-160338" algn="l" defTabSz="63976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pitchFamily="-65" charset="-128"/>
        </a:defRPr>
      </a:lvl3pPr>
      <a:lvl4pPr marL="1120775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4pPr>
      <a:lvl5pPr marL="14398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5pPr>
      <a:lvl6pPr marL="18970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6pPr>
      <a:lvl7pPr marL="23542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7pPr>
      <a:lvl8pPr marL="28114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8pPr>
      <a:lvl9pPr marL="3268663" indent="-160338" algn="l" defTabSz="639763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1" Type="http://schemas.microsoft.com/office/2007/relationships/media" Target="\Users\peter\Dropbox\up%20and%20downscaling\2_revision\submitted\animimated_spatial_differences.mp4" TargetMode="External"/><Relationship Id="rId2" Type="http://schemas.openxmlformats.org/officeDocument/2006/relationships/video" Target="\Users\peter\Dropbox\up%20and%20downscaling\2_revision\submitted\animimated_spatial_differences.mp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362200"/>
            <a:ext cx="5486400" cy="1066800"/>
          </a:xfrm>
        </p:spPr>
        <p:txBody>
          <a:bodyPr/>
          <a:lstStyle/>
          <a:p>
            <a:r>
              <a:rPr lang="en-GB" dirty="0"/>
              <a:t>Misalignment and use of deterministic models</a:t>
            </a:r>
            <a:endParaRPr lang="en-US" dirty="0">
              <a:latin typeface="Helvetica" charset="0"/>
            </a:endParaRPr>
          </a:p>
        </p:txBody>
      </p:sp>
      <p:pic>
        <p:nvPicPr>
          <p:cNvPr id="1741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93963" y="1320800"/>
            <a:ext cx="1069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</a:rPr>
              <a:t>NRCSE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441950" cy="106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Spatial dependence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lum bright="-4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750"/>
            <a:ext cx="585152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Estimating a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grid square average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>
              <a:latin typeface="Helvetica" charset="0"/>
            </a:endParaRP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r>
              <a:rPr lang="en-US">
                <a:latin typeface="Helvetica" charset="0"/>
              </a:rPr>
              <a:t>Estimate 				using</a:t>
            </a: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not </a:t>
            </a:r>
            <a:r>
              <a:rPr lang="en-US">
                <a:latin typeface="Helvetica" charset="0"/>
              </a:rPr>
              <a:t>averages of squares of kriging estimates on the square root scale)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47700" y="1828800"/>
          <a:ext cx="53228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4" imgW="5321300" imgH="1295400" progId="Equation.DSMT4">
                  <p:embed/>
                </p:oleObj>
              </mc:Choice>
              <mc:Fallback>
                <p:oleObj name="Equation" r:id="rId4" imgW="5321300" imgH="1295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28800"/>
                        <a:ext cx="53228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843088" y="3324225"/>
          <a:ext cx="1714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6" imgW="1714500" imgH="762000" progId="Equation.DSMT4">
                  <p:embed/>
                </p:oleObj>
              </mc:Choice>
              <mc:Fallback>
                <p:oleObj name="Equation" r:id="rId6" imgW="1714500" imgH="762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3324225"/>
                        <a:ext cx="1714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85800" y="3962400"/>
          <a:ext cx="3975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8" imgW="3975100" imgH="762000" progId="Equation.DSMT4">
                  <p:embed/>
                </p:oleObj>
              </mc:Choice>
              <mc:Fallback>
                <p:oleObj name="Equation" r:id="rId8" imgW="3975100" imgH="762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3975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9125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41950" cy="106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Afternoon comparison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ftern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4838"/>
            <a:ext cx="59436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441950" cy="106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Nighttime comparison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Regional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climate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Not possible to do long runs of global models at fine resolution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Regional models (dynamic downscaling) use global model as boundary conditions and runs on finer resolution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Output is averaged over land use classes</a:t>
            </a:r>
          </a:p>
          <a:p>
            <a:pPr marL="0" indent="0"/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Weather prediction mode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uses reanalysis as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354917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Comparison of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model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Model output daily averaged 3hr predictions on (12.5 km)</a:t>
            </a:r>
            <a:r>
              <a:rPr lang="en-US" baseline="30000">
                <a:latin typeface="Helvetica" charset="0"/>
                <a:ea typeface="ＭＳ Ｐゴシック" charset="0"/>
                <a:cs typeface="ＭＳ Ｐゴシック" charset="0"/>
              </a:rPr>
              <a:t>2 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grid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Use open air predictions only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RCA3 driven by ERA 40/ERA Interim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 daily averages point measurements (actually weighted average of three hourly measurements, min and max)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Aggregate model and data to seasonal averages</a:t>
            </a:r>
          </a:p>
        </p:txBody>
      </p:sp>
    </p:spTree>
    <p:extLst>
      <p:ext uri="{BB962C8B-B14F-4D97-AF65-F5344CB8AC3E}">
        <p14:creationId xmlns:p14="http://schemas.microsoft.com/office/powerpoint/2010/main" val="102552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SMHI synoptic stations in south central Sweden, 1961-2008 </a:t>
            </a:r>
          </a:p>
        </p:txBody>
      </p:sp>
      <p:pic>
        <p:nvPicPr>
          <p:cNvPr id="79875" name="Picture 4" descr="Pages from space_time_trends_fin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90931"/>
            <a:ext cx="6428952" cy="304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16200000" flipH="1">
            <a:off x="875796" y="3915485"/>
            <a:ext cx="879849" cy="213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1890489" y="4043643"/>
            <a:ext cx="628463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56322" y="5093018"/>
            <a:ext cx="754156" cy="4978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0" name="Picture 8" descr="8518 Härsnäs temp_n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8539"/>
            <a:ext cx="834179" cy="163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87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Upscaling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Geostatistics: predicting grid square averages from data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Difficulties: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Trends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Seasonal variation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Long term memory features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Short term memory features</a:t>
            </a:r>
          </a:p>
        </p:txBody>
      </p:sp>
    </p:spTree>
    <p:extLst>
      <p:ext uri="{BB962C8B-B14F-4D97-AF65-F5344CB8AC3E}">
        <p14:creationId xmlns:p14="http://schemas.microsoft.com/office/powerpoint/2010/main" val="31428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Long term 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memory models</a:t>
            </a:r>
          </a:p>
        </p:txBody>
      </p:sp>
      <p:pic>
        <p:nvPicPr>
          <p:cNvPr id="26627" name="Content Placeholder 3" descr="lt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6" b="-10706"/>
          <a:stretch>
            <a:fillRect/>
          </a:stretch>
        </p:blipFill>
        <p:spPr>
          <a:xfrm>
            <a:off x="-7409" y="1885390"/>
            <a:ext cx="6408209" cy="4521008"/>
          </a:xfrm>
        </p:spPr>
      </p:pic>
    </p:spTree>
    <p:extLst>
      <p:ext uri="{BB962C8B-B14F-4D97-AF65-F5344CB8AC3E}">
        <p14:creationId xmlns:p14="http://schemas.microsoft.com/office/powerpoint/2010/main" val="22669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simple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model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51280" y="1946927"/>
          <a:ext cx="3923453" cy="250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Equation" r:id="rId3" imgW="4216400" imgH="304800" progId="Equation.DSMT4">
                  <p:embed/>
                </p:oleObj>
              </mc:Choice>
              <mc:Fallback>
                <p:oleObj name="Equation" r:id="rId3" imgW="4216400" imgH="304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280" y="1946927"/>
                        <a:ext cx="3923453" cy="250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" y="2702392"/>
            <a:ext cx="1803670" cy="327067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space-time trend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4721" y="3205163"/>
            <a:ext cx="1895041" cy="573288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periodic seasonal</a:t>
            </a:r>
          </a:p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component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6160" y="2702392"/>
            <a:ext cx="700303" cy="327067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noise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1849120" y="2262468"/>
            <a:ext cx="782320" cy="565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719422" y="2735172"/>
            <a:ext cx="942695" cy="1229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4798135" y="2371613"/>
            <a:ext cx="502771" cy="2844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67201" y="3959319"/>
            <a:ext cx="1598686" cy="81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65" tIns="40032" rIns="80065" bIns="4003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latin typeface="Helvetica" charset="0"/>
              </a:rPr>
              <a:t>seasonal</a:t>
            </a:r>
          </a:p>
          <a:p>
            <a:r>
              <a:rPr lang="en-US" b="1">
                <a:latin typeface="Helvetica" charset="0"/>
              </a:rPr>
              <a:t>variability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3600712" y="2866110"/>
            <a:ext cx="1759697" cy="426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9680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with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Veronica </a:t>
            </a:r>
            <a:r>
              <a:rPr lang="en-GB" dirty="0" err="1" smtClean="0"/>
              <a:t>Berrocal</a:t>
            </a:r>
            <a:endParaRPr lang="en-GB" dirty="0" smtClean="0"/>
          </a:p>
          <a:p>
            <a:r>
              <a:rPr lang="en-GB" dirty="0" smtClean="0"/>
              <a:t>Peter </a:t>
            </a:r>
            <a:r>
              <a:rPr lang="en-GB" dirty="0" err="1" smtClean="0"/>
              <a:t>Craigmile</a:t>
            </a:r>
            <a:endParaRPr lang="en-GB" dirty="0" smtClean="0"/>
          </a:p>
          <a:p>
            <a:r>
              <a:rPr lang="en-GB" dirty="0" smtClean="0"/>
              <a:t>Wendy </a:t>
            </a:r>
            <a:r>
              <a:rPr lang="en-GB" dirty="0" err="1" smtClean="0"/>
              <a:t>Meiring</a:t>
            </a:r>
            <a:endParaRPr lang="en-GB" dirty="0" smtClean="0"/>
          </a:p>
          <a:p>
            <a:r>
              <a:rPr lang="en-GB" dirty="0" smtClean="0"/>
              <a:t>Paul Sampson</a:t>
            </a:r>
            <a:endParaRPr lang="en-GB" dirty="0" smtClean="0"/>
          </a:p>
          <a:p>
            <a:r>
              <a:rPr lang="en-US" dirty="0">
                <a:latin typeface="Helvetica" charset="0"/>
              </a:rPr>
              <a:t>Gregory </a:t>
            </a:r>
            <a:r>
              <a:rPr lang="en-US" dirty="0" err="1">
                <a:latin typeface="Helvetica" charset="0"/>
              </a:rPr>
              <a:t>Nikulin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8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Seasonal part</a:t>
            </a:r>
          </a:p>
        </p:txBody>
      </p:sp>
      <p:pic>
        <p:nvPicPr>
          <p:cNvPr id="8" name="Content Placeholder 7" descr="sea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14" b="-8414"/>
          <a:stretch>
            <a:fillRect/>
          </a:stretch>
        </p:blipFill>
        <p:spPr>
          <a:xfrm>
            <a:off x="0" y="1980969"/>
            <a:ext cx="6400800" cy="4515770"/>
          </a:xfrm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11200" y="1571158"/>
          <a:ext cx="5347335" cy="38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Equation" r:id="rId4" imgW="4025900" imgH="330200" progId="Equation.DSMT4">
                  <p:embed/>
                </p:oleObj>
              </mc:Choice>
              <mc:Fallback>
                <p:oleObj name="Equation" r:id="rId4" imgW="4025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571158"/>
                        <a:ext cx="5347335" cy="387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75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Seasonal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Modulate noise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     two term Fourier series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30726" name="Picture 3" descr="sdsea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51"/>
            <a:ext cx="6400800" cy="16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031490" y="3519395"/>
          <a:ext cx="3369310" cy="348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Equation" r:id="rId4" imgW="2616200" imgH="304800" progId="Equation.DSMT4">
                  <p:embed/>
                </p:oleObj>
              </mc:Choice>
              <mc:Fallback>
                <p:oleObj name="Equation" r:id="rId4" imgW="2616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490" y="3519395"/>
                        <a:ext cx="3369310" cy="348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68960" y="3942298"/>
          <a:ext cx="817880" cy="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Equation" r:id="rId6" imgW="622300" imgH="304800" progId="Equation.DSMT4">
                  <p:embed/>
                </p:oleObj>
              </mc:Choice>
              <mc:Fallback>
                <p:oleObj name="Equation" r:id="rId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" y="3942298"/>
                        <a:ext cx="817880" cy="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60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Both long and short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Consider a stationary Gaussian process with spectral density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B(f) constant: fractionally differenced process (FD)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B(f) exponential: fractional exponential process (FEXP) (log B truncated Fourier series)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372024" y="2702392"/>
          <a:ext cx="3649345" cy="56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4" imgW="2679700" imgH="469900" progId="Equation.DSMT4">
                  <p:embed/>
                </p:oleObj>
              </mc:Choice>
              <mc:Fallback>
                <p:oleObj name="Equation" r:id="rId4" imgW="2679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024" y="2702392"/>
                        <a:ext cx="3649345" cy="56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" y="3268009"/>
            <a:ext cx="1199137" cy="573288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Short term </a:t>
            </a:r>
          </a:p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4960" y="3707934"/>
            <a:ext cx="1164773" cy="573288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Long term</a:t>
            </a:r>
          </a:p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memory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9200" y="2702392"/>
            <a:ext cx="640080" cy="565617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00400" y="2702392"/>
            <a:ext cx="2062480" cy="565617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6200000" flipV="1">
            <a:off x="4335855" y="3412714"/>
            <a:ext cx="502771" cy="21336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1920240" y="3268009"/>
            <a:ext cx="782320" cy="43992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8918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Estimated SDFs of standardized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Clear evidence of both short and long memory parts</a:t>
            </a:r>
          </a:p>
        </p:txBody>
      </p:sp>
      <p:pic>
        <p:nvPicPr>
          <p:cNvPr id="4" name="Picture 3" descr="s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665428"/>
            <a:ext cx="4587240" cy="34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4720" y="1948236"/>
            <a:ext cx="405350" cy="296289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FD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5760" y="2639546"/>
            <a:ext cx="630610" cy="296289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FEXP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6200000" flipV="1">
            <a:off x="1562175" y="2415447"/>
            <a:ext cx="502771" cy="71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  <a:stCxn id="5" idx="1"/>
          </p:cNvCxnSpPr>
          <p:nvPr/>
        </p:nvCxnSpPr>
        <p:spPr bwMode="auto">
          <a:xfrm flipH="1" flipV="1">
            <a:off x="1706880" y="2073930"/>
            <a:ext cx="497840" cy="22451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438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Space-time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Gaussian white measurement error</a:t>
            </a:r>
          </a:p>
          <a:p>
            <a:pPr marL="0" indent="0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Process model in wavelet space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scaling coefficients have mean linear in time and latitude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separable space-time covariance</a:t>
            </a:r>
          </a:p>
          <a:p>
            <a:pPr marL="0" indent="0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Gaussian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spatially varying parameters</a:t>
            </a:r>
          </a:p>
        </p:txBody>
      </p:sp>
    </p:spTree>
    <p:extLst>
      <p:ext uri="{BB962C8B-B14F-4D97-AF65-F5344CB8AC3E}">
        <p14:creationId xmlns:p14="http://schemas.microsoft.com/office/powerpoint/2010/main" val="239750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78579" y="314232"/>
            <a:ext cx="5443643" cy="1067079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Dependence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840" y="1822544"/>
            <a:ext cx="568155" cy="327067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LTM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770780"/>
            <a:ext cx="1199137" cy="327067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Short term</a:t>
            </a:r>
          </a:p>
        </p:txBody>
      </p:sp>
      <p:sp>
        <p:nvSpPr>
          <p:cNvPr id="9" name="Left Brace 8"/>
          <p:cNvSpPr/>
          <p:nvPr/>
        </p:nvSpPr>
        <p:spPr bwMode="auto">
          <a:xfrm>
            <a:off x="1849120" y="5279091"/>
            <a:ext cx="4267200" cy="62846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5400000" lon="0" rev="0"/>
            </a:camera>
            <a:lightRig rig="threePt" dir="t"/>
          </a:scene3d>
        </p:spPr>
        <p:txBody>
          <a:bodyPr lIns="80065" tIns="40032" rIns="80065" bIns="40032"/>
          <a:lstStyle/>
          <a:p>
            <a:pPr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5846" name="Left Brace 10"/>
          <p:cNvSpPr>
            <a:spLocks/>
          </p:cNvSpPr>
          <p:nvPr/>
        </p:nvSpPr>
        <p:spPr bwMode="auto">
          <a:xfrm flipV="1">
            <a:off x="1422400" y="2576699"/>
            <a:ext cx="426720" cy="3770779"/>
          </a:xfrm>
          <a:prstGeom prst="leftBrace">
            <a:avLst>
              <a:gd name="adj1" fmla="val 8333"/>
              <a:gd name="adj2" fmla="val 50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  <p:pic>
        <p:nvPicPr>
          <p:cNvPr id="35847" name="Picture 12" descr="spatial lt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1" y="1267401"/>
            <a:ext cx="4341283" cy="51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5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Trend estimates</a:t>
            </a:r>
          </a:p>
        </p:txBody>
      </p:sp>
      <p:pic>
        <p:nvPicPr>
          <p:cNvPr id="36867" name="Content Placeholder 3" descr="Craigmile_Interface_Jun20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005" y="2136775"/>
            <a:ext cx="6440805" cy="3139698"/>
          </a:xfrm>
        </p:spPr>
      </p:pic>
    </p:spTree>
    <p:extLst>
      <p:ext uri="{BB962C8B-B14F-4D97-AF65-F5344CB8AC3E}">
        <p14:creationId xmlns:p14="http://schemas.microsoft.com/office/powerpoint/2010/main" val="8399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Estimating grid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Pick q locations systematically in the grid square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Draw sample from posterior distribution of Y(s,t) for s in the locations and t in the season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Compute seasonal average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Compute grid square average</a:t>
            </a:r>
          </a:p>
        </p:txBody>
      </p:sp>
    </p:spTree>
    <p:extLst>
      <p:ext uri="{BB962C8B-B14F-4D97-AF65-F5344CB8AC3E}">
        <p14:creationId xmlns:p14="http://schemas.microsoft.com/office/powerpoint/2010/main" val="242566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Downscaling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Climatology terms: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Dynamic downscaling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Stochastic downscaling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Statistical downscaling</a:t>
            </a:r>
          </a:p>
          <a:p>
            <a:pPr marL="0" indent="0"/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Here we are using the term to allow</a:t>
            </a:r>
          </a:p>
          <a:p>
            <a:pPr marL="0" indent="0">
              <a:buFontTx/>
              <a:buChar char="•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 assimilation for RCM</a:t>
            </a:r>
          </a:p>
          <a:p>
            <a:pPr marL="0" indent="0">
              <a:buFontTx/>
              <a:buChar char="•"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point prediction using RCM</a:t>
            </a:r>
          </a:p>
        </p:txBody>
      </p:sp>
    </p:spTree>
    <p:extLst>
      <p:ext uri="{BB962C8B-B14F-4D97-AF65-F5344CB8AC3E}">
        <p14:creationId xmlns:p14="http://schemas.microsoft.com/office/powerpoint/2010/main" val="14259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Downscaling model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031240" y="2011083"/>
          <a:ext cx="3910119" cy="34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5" name="Equation" r:id="rId3" imgW="4394200" imgH="444500" progId="Equation.DSMT4">
                  <p:embed/>
                </p:oleObj>
              </mc:Choice>
              <mc:Fallback>
                <p:oleObj name="Equation" r:id="rId3" imgW="4394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240" y="2011083"/>
                        <a:ext cx="3910119" cy="34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2513853"/>
          <a:ext cx="2738120" cy="3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6" name="Equation" r:id="rId5" imgW="2933700" imgH="444500" progId="Equation.DSMT4">
                  <p:embed/>
                </p:oleObj>
              </mc:Choice>
              <mc:Fallback>
                <p:oleObj name="Equation" r:id="rId5" imgW="2933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13853"/>
                        <a:ext cx="2738120" cy="366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91360" y="1948236"/>
            <a:ext cx="853440" cy="43992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51680" y="2451007"/>
            <a:ext cx="1600200" cy="63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65" tIns="40032" rIns="80065" bIns="40032"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</a:rPr>
              <a:t>smoothed </a:t>
            </a:r>
          </a:p>
          <a:p>
            <a:pPr eaLnBrk="0" hangingPunct="0"/>
            <a:r>
              <a:rPr lang="en-US" sz="1800">
                <a:solidFill>
                  <a:srgbClr val="000000"/>
                </a:solidFill>
              </a:rPr>
              <a:t>RCM</a:t>
            </a:r>
          </a:p>
        </p:txBody>
      </p:sp>
      <p:cxnSp>
        <p:nvCxnSpPr>
          <p:cNvPr id="10" name="Straight Arrow Connector 9"/>
          <p:cNvCxnSpPr>
            <a:cxnSpLocks noChangeShapeType="1"/>
            <a:stCxn id="8" idx="1"/>
          </p:cNvCxnSpPr>
          <p:nvPr/>
        </p:nvCxnSpPr>
        <p:spPr bwMode="auto">
          <a:xfrm flipH="1" flipV="1">
            <a:off x="3698240" y="2388161"/>
            <a:ext cx="853440" cy="3802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 descr="betat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398"/>
            <a:ext cx="3680460" cy="33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66800" y="2576699"/>
            <a:ext cx="711200" cy="3142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0800000" flipV="1">
            <a:off x="0" y="2890931"/>
            <a:ext cx="1066800" cy="3770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706880" y="2890931"/>
            <a:ext cx="1564640" cy="5027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18" descr="betas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3456548"/>
            <a:ext cx="3154469" cy="263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20240" y="2576699"/>
            <a:ext cx="853440" cy="3142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2773680" y="2890931"/>
            <a:ext cx="853440" cy="565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2773680" y="2576699"/>
            <a:ext cx="3627120" cy="942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773680" y="1508312"/>
            <a:ext cx="1278098" cy="357845"/>
          </a:xfrm>
          <a:prstGeom prst="rect">
            <a:avLst/>
          </a:prstGeom>
          <a:noFill/>
        </p:spPr>
        <p:txBody>
          <a:bodyPr wrap="none" lIns="80065" tIns="40032" rIns="80065" bIns="40032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(0.91,0.95)</a:t>
            </a:r>
          </a:p>
        </p:txBody>
      </p:sp>
      <p:cxnSp>
        <p:nvCxnSpPr>
          <p:cNvPr id="29" name="Straight Connector 28"/>
          <p:cNvCxnSpPr>
            <a:cxnSpLocks noChangeShapeType="1"/>
            <a:stCxn id="30" idx="0"/>
          </p:cNvCxnSpPr>
          <p:nvPr/>
        </p:nvCxnSpPr>
        <p:spPr bwMode="auto">
          <a:xfrm rot="5400000" flipH="1" flipV="1">
            <a:off x="3145827" y="1877116"/>
            <a:ext cx="251385" cy="142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58160" y="2073928"/>
            <a:ext cx="284480" cy="3142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065" tIns="40032" rIns="80065" bIns="40032"/>
          <a:lstStyle/>
          <a:p>
            <a:pPr eaLnBrk="0" hangingPunct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8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20" grpId="0" animBg="1"/>
      <p:bldP spid="27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choice of spatial scale–some questions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52613"/>
            <a:ext cx="5943599" cy="3840162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dirty="0"/>
              <a:t>. Which spatial scale is correct?</a:t>
            </a:r>
          </a:p>
          <a:p>
            <a:r>
              <a:rPr lang="en-GB" dirty="0"/>
              <a:t>2. What </a:t>
            </a:r>
            <a:r>
              <a:rPr lang="en-GB" dirty="0" smtClean="0"/>
              <a:t>if </a:t>
            </a:r>
            <a:r>
              <a:rPr lang="en-GB" dirty="0"/>
              <a:t>there is </a:t>
            </a:r>
            <a:r>
              <a:rPr lang="en-GB" i="1" dirty="0"/>
              <a:t>spatial </a:t>
            </a:r>
            <a:r>
              <a:rPr lang="en-GB" i="1" dirty="0" smtClean="0"/>
              <a:t>misalignment</a:t>
            </a:r>
            <a:r>
              <a:rPr lang="en-GB" dirty="0" smtClean="0"/>
              <a:t>?</a:t>
            </a:r>
          </a:p>
          <a:p>
            <a:r>
              <a:rPr lang="en-GB" dirty="0" smtClean="0"/>
              <a:t>3</a:t>
            </a:r>
            <a:r>
              <a:rPr lang="en-GB" dirty="0"/>
              <a:t>. How do we change from one spatial scale to another?</a:t>
            </a:r>
          </a:p>
          <a:p>
            <a:r>
              <a:rPr lang="en-GB" dirty="0"/>
              <a:t>4. What if we have </a:t>
            </a:r>
            <a:r>
              <a:rPr lang="en-GB" dirty="0" smtClean="0"/>
              <a:t>different </a:t>
            </a:r>
            <a:r>
              <a:rPr lang="en-GB" dirty="0"/>
              <a:t>spatial datasets that come to us on </a:t>
            </a:r>
            <a:r>
              <a:rPr lang="en-GB" dirty="0" smtClean="0"/>
              <a:t>different spatial scales</a:t>
            </a:r>
            <a:r>
              <a:rPr lang="en-GB" dirty="0"/>
              <a:t>? </a:t>
            </a:r>
            <a:endParaRPr lang="en-GB" dirty="0" smtClean="0"/>
          </a:p>
          <a:p>
            <a:r>
              <a:rPr lang="en-GB" dirty="0" smtClean="0"/>
              <a:t>5.  How </a:t>
            </a:r>
            <a:r>
              <a:rPr lang="en-GB" dirty="0"/>
              <a:t>do we combine data sources?</a:t>
            </a:r>
          </a:p>
          <a:p>
            <a:pPr marL="0" indent="0"/>
            <a:r>
              <a:rPr lang="en-GB" dirty="0" smtClean="0"/>
              <a:t>We </a:t>
            </a:r>
            <a:r>
              <a:rPr lang="en-GB" dirty="0"/>
              <a:t>need to be careful </a:t>
            </a:r>
            <a:r>
              <a:rPr lang="en-GB" dirty="0">
                <a:solidFill>
                  <a:srgbClr val="FF0000"/>
                </a:solidFill>
              </a:rPr>
              <a:t>not to be misled</a:t>
            </a:r>
            <a:r>
              <a:rPr lang="en-GB" dirty="0"/>
              <a:t> in </a:t>
            </a:r>
            <a:r>
              <a:rPr lang="en-GB" dirty="0" smtClean="0"/>
              <a:t>our inferences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111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Comparisons</a:t>
            </a:r>
          </a:p>
        </p:txBody>
      </p:sp>
      <p:pic>
        <p:nvPicPr>
          <p:cNvPr id="40963" name="Content Placeholder 3" descr="20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32" r="-31432"/>
          <a:stretch>
            <a:fillRect/>
          </a:stretch>
        </p:blipFill>
        <p:spPr>
          <a:xfrm>
            <a:off x="-185209" y="1382619"/>
            <a:ext cx="7126818" cy="5027706"/>
          </a:xfrm>
        </p:spPr>
      </p:pic>
    </p:spTree>
    <p:extLst>
      <p:ext uri="{BB962C8B-B14F-4D97-AF65-F5344CB8AC3E}">
        <p14:creationId xmlns:p14="http://schemas.microsoft.com/office/powerpoint/2010/main" val="383999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nimimated_spatial_differences.mp4" descr="/Users/peter/Dropbox/Up and downscaling/2_revision/submitted/animimated_spatial_differences.mp4">
            <a:hlinkClick r:id="" action="ppaction://media"/>
          </p:cNvPr>
          <p:cNvPicPr>
            <a:picLocks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44" y="1759697"/>
            <a:ext cx="6380057" cy="281892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7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50" fill="hold"/>
                                        <p:tgtEl>
                                          <p:spTgt spid="41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Reserved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Borlänge: Airport that has changed ownership, lots of missing data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Stockholm: One of the longest temperature series in the world. Located in urban park.</a:t>
            </a:r>
          </a:p>
          <a:p>
            <a:pPr marL="0" indent="0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Göteborg: Urban site, located just outside the grid of model output</a:t>
            </a:r>
          </a:p>
        </p:txBody>
      </p:sp>
    </p:spTree>
    <p:extLst>
      <p:ext uri="{BB962C8B-B14F-4D97-AF65-F5344CB8AC3E}">
        <p14:creationId xmlns:p14="http://schemas.microsoft.com/office/powerpoint/2010/main" val="244233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Predictions and data</a:t>
            </a:r>
          </a:p>
        </p:txBody>
      </p:sp>
      <p:pic>
        <p:nvPicPr>
          <p:cNvPr id="44035" name="Content Placeholder 3" descr="reser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7" r="-7327"/>
          <a:stretch>
            <a:fillRect/>
          </a:stretch>
        </p:blipFill>
        <p:spPr>
          <a:xfrm>
            <a:off x="0" y="1634004"/>
            <a:ext cx="6503035" cy="4587782"/>
          </a:xfrm>
        </p:spPr>
      </p:pic>
    </p:spTree>
    <p:extLst>
      <p:ext uri="{BB962C8B-B14F-4D97-AF65-F5344CB8AC3E}">
        <p14:creationId xmlns:p14="http://schemas.microsoft.com/office/powerpoint/2010/main" val="227212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Annual scale</a:t>
            </a:r>
          </a:p>
        </p:txBody>
      </p:sp>
      <p:pic>
        <p:nvPicPr>
          <p:cNvPr id="46083" name="Content Placeholder 3" descr="fig3_compare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48" r="-43948"/>
          <a:stretch>
            <a:fillRect/>
          </a:stretch>
        </p:blipFill>
        <p:spPr>
          <a:xfrm>
            <a:off x="957157" y="1885390"/>
            <a:ext cx="5443643" cy="3840173"/>
          </a:xfrm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82321" y="2262468"/>
            <a:ext cx="1162118" cy="3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65" tIns="40032" rIns="80065" bIns="4003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latin typeface="Helvetica" charset="0"/>
              </a:rPr>
              <a:t>Borlänge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711200" y="3582241"/>
            <a:ext cx="1341667" cy="3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65" tIns="40032" rIns="80065" bIns="40032">
            <a:spAutoFit/>
          </a:bodyPr>
          <a:lstStyle/>
          <a:p>
            <a:pPr eaLnBrk="0" hangingPunct="0"/>
            <a:r>
              <a:rPr lang="en-US" sz="1800"/>
              <a:t>Stockholm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782321" y="4839167"/>
            <a:ext cx="1200327" cy="35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65" tIns="40032" rIns="80065" bIns="40032">
            <a:spAutoFit/>
          </a:bodyPr>
          <a:lstStyle/>
          <a:p>
            <a:pPr eaLnBrk="0" hangingPunct="0"/>
            <a:r>
              <a:rPr lang="en-US" sz="1800"/>
              <a:t>Göteborg</a:t>
            </a:r>
          </a:p>
        </p:txBody>
      </p:sp>
    </p:spTree>
    <p:extLst>
      <p:ext uri="{BB962C8B-B14F-4D97-AF65-F5344CB8AC3E}">
        <p14:creationId xmlns:p14="http://schemas.microsoft.com/office/powerpoint/2010/main" val="392833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Comments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Nonstationarity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in mean	</a:t>
            </a:r>
          </a:p>
          <a:p>
            <a:pPr marL="0" indent="0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in covariance</a:t>
            </a:r>
          </a:p>
          <a:p>
            <a:pPr marL="0" indent="0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Uncertainty in model output</a:t>
            </a:r>
          </a:p>
          <a:p>
            <a:pPr marL="0" indent="0"/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Extreme seasons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where down-and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upscaling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agree with each other but not with the model output</a:t>
            </a:r>
          </a:p>
          <a:p>
            <a:pPr marL="0" indent="0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Model correction approaches</a:t>
            </a:r>
          </a:p>
          <a:p>
            <a:pPr marL="0" indent="0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1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37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Statistical analysis of computer code output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</a:rPr>
              <a:t>Often the process model is expensive to run (in time, at least), especially if different runs needed for MCMC</a:t>
            </a:r>
          </a:p>
          <a:p>
            <a:pPr marL="0" indent="0"/>
            <a:r>
              <a:rPr lang="en-US">
                <a:latin typeface="Helvetica" charset="0"/>
              </a:rPr>
              <a:t>Need to develop real-time approximation to process model</a:t>
            </a:r>
          </a:p>
          <a:p>
            <a:pPr marL="0" indent="0"/>
            <a:r>
              <a:rPr lang="en-US">
                <a:latin typeface="Helvetica" charset="0"/>
              </a:rPr>
              <a:t>Kalman filter is a dynamic linear model approximation</a:t>
            </a:r>
          </a:p>
          <a:p>
            <a:pPr marL="0" indent="0"/>
            <a:r>
              <a:rPr lang="en-US">
                <a:latin typeface="Helvetica" charset="0"/>
              </a:rPr>
              <a:t>SACCO is an alternative Bayesian approach</a:t>
            </a:r>
          </a:p>
          <a:p>
            <a:pPr marL="0" indent="0"/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2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Basic framework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</a:rPr>
              <a:t>An emulator is a random (Gaussian) process </a:t>
            </a:r>
            <a:r>
              <a:rPr lang="en-US">
                <a:latin typeface="Symbol" charset="0"/>
                <a:sym typeface="Symbol" charset="0"/>
              </a:rPr>
              <a:t></a:t>
            </a:r>
            <a:r>
              <a:rPr lang="en-US">
                <a:latin typeface="Helvetica" charset="0"/>
              </a:rPr>
              <a:t>(x) approximating the process model for input x in R</a:t>
            </a:r>
            <a:r>
              <a:rPr lang="en-US" baseline="30000">
                <a:latin typeface="Helvetica" charset="0"/>
              </a:rPr>
              <a:t>m</a:t>
            </a:r>
            <a:r>
              <a:rPr lang="en-US">
                <a:latin typeface="Helvetica" charset="0"/>
              </a:rPr>
              <a:t>.</a:t>
            </a:r>
          </a:p>
          <a:p>
            <a:pPr marL="0" indent="0"/>
            <a:r>
              <a:rPr lang="en-US">
                <a:latin typeface="Helvetica" charset="0"/>
              </a:rPr>
              <a:t>Prior mean m(x) = h(x)</a:t>
            </a:r>
            <a:r>
              <a:rPr lang="en-US" baseline="30000">
                <a:latin typeface="Helvetica" charset="0"/>
              </a:rPr>
              <a:t>T</a:t>
            </a:r>
            <a:r>
              <a:rPr lang="en-US">
                <a:latin typeface="Symbol" charset="0"/>
                <a:sym typeface="Symbol" charset="0"/>
              </a:rPr>
              <a:t></a:t>
            </a:r>
          </a:p>
          <a:p>
            <a:pPr marL="0" indent="0"/>
            <a:r>
              <a:rPr lang="en-US">
                <a:latin typeface="Helvetica" charset="0"/>
              </a:rPr>
              <a:t>Prior covariance</a:t>
            </a: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r>
              <a:rPr lang="en-US">
                <a:latin typeface="Helvetica" charset="0"/>
              </a:rPr>
              <a:t>Run the model at n input values to get n output values, so </a:t>
            </a:r>
          </a:p>
          <a:p>
            <a:pPr marL="0" indent="0"/>
            <a:r>
              <a:rPr lang="en-US">
                <a:latin typeface="Helvetica" charset="0"/>
              </a:rPr>
              <a:t> 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838450" y="3333750"/>
          <a:ext cx="2628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Equation" r:id="rId4" imgW="2628900" imgH="381000" progId="Equation.DSMT4">
                  <p:embed/>
                </p:oleObj>
              </mc:Choice>
              <mc:Fallback>
                <p:oleObj name="Equation" r:id="rId4" imgW="2628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3333750"/>
                        <a:ext cx="2628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996950" y="5105400"/>
          <a:ext cx="3263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6" imgW="3263900" imgH="990600" progId="Equation.DSMT4">
                  <p:embed/>
                </p:oleObj>
              </mc:Choice>
              <mc:Fallback>
                <p:oleObj name="Equation" r:id="rId6" imgW="32639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05400"/>
                        <a:ext cx="3263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5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emulator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</a:rPr>
              <a:t>Integrating out </a:t>
            </a:r>
            <a:r>
              <a:rPr lang="en-US">
                <a:latin typeface="Symbol" charset="0"/>
                <a:sym typeface="Symbol" charset="0"/>
              </a:rPr>
              <a:t></a:t>
            </a:r>
            <a:r>
              <a:rPr lang="en-US">
                <a:latin typeface="Helvetica" charset="0"/>
              </a:rPr>
              <a:t> and </a:t>
            </a:r>
            <a:r>
              <a:rPr lang="en-US">
                <a:latin typeface="Symbol" charset="0"/>
                <a:sym typeface="Symbol" charset="0"/>
              </a:rPr>
              <a:t></a:t>
            </a:r>
            <a:r>
              <a:rPr lang="en-US" baseline="30000">
                <a:latin typeface="Helvetica" charset="0"/>
              </a:rPr>
              <a:t>2</a:t>
            </a:r>
            <a:r>
              <a:rPr lang="en-US">
                <a:latin typeface="Helvetica" charset="0"/>
              </a:rPr>
              <a:t> we get</a:t>
            </a: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r>
              <a:rPr lang="en-US">
                <a:latin typeface="Helvetica" charset="0"/>
              </a:rPr>
              <a:t>where q = dim(</a:t>
            </a:r>
            <a:r>
              <a:rPr lang="en-US">
                <a:latin typeface="Symbol" charset="0"/>
                <a:sym typeface="Symbol" charset="0"/>
              </a:rPr>
              <a:t></a:t>
            </a:r>
            <a:r>
              <a:rPr lang="en-US">
                <a:latin typeface="Helvetica" charset="0"/>
              </a:rPr>
              <a:t>) and</a:t>
            </a:r>
          </a:p>
          <a:p>
            <a:pPr marL="0" indent="0"/>
            <a:endParaRPr lang="en-US">
              <a:latin typeface="Helvetica" charset="0"/>
            </a:endParaRPr>
          </a:p>
          <a:p>
            <a:pPr marL="0" indent="0"/>
            <a:r>
              <a:rPr lang="en-US">
                <a:latin typeface="Helvetica" charset="0"/>
              </a:rPr>
              <a:t>where t(x)</a:t>
            </a:r>
            <a:r>
              <a:rPr lang="en-US" baseline="30000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= (c(x,x</a:t>
            </a:r>
            <a:r>
              <a:rPr lang="en-US" baseline="-25000">
                <a:latin typeface="Helvetica" charset="0"/>
              </a:rPr>
              <a:t>1</a:t>
            </a:r>
            <a:r>
              <a:rPr lang="en-US">
                <a:latin typeface="Helvetica" charset="0"/>
              </a:rPr>
              <a:t>),…,c(x,x</a:t>
            </a:r>
            <a:r>
              <a:rPr lang="en-US" baseline="-25000">
                <a:latin typeface="Helvetica" charset="0"/>
              </a:rPr>
              <a:t>n</a:t>
            </a:r>
            <a:r>
              <a:rPr lang="en-US">
                <a:latin typeface="Helvetica" charset="0"/>
              </a:rPr>
              <a:t>))</a:t>
            </a:r>
          </a:p>
          <a:p>
            <a:pPr marL="0" indent="0"/>
            <a:r>
              <a:rPr lang="en-US">
                <a:latin typeface="Helvetica" charset="0"/>
              </a:rPr>
              <a:t>m** is the emulator, and we can also calculate its variance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828800" y="2286000"/>
          <a:ext cx="241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Equation" r:id="rId4" imgW="2413000" imgH="787400" progId="Equation.DSMT4">
                  <p:embed/>
                </p:oleObj>
              </mc:Choice>
              <mc:Fallback>
                <p:oleObj name="Equation" r:id="rId4" imgW="24130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2413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143000" y="3429000"/>
          <a:ext cx="421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Equation" r:id="rId6" imgW="4216400" imgH="406400" progId="Equation.DSMT4">
                  <p:embed/>
                </p:oleObj>
              </mc:Choice>
              <mc:Fallback>
                <p:oleObj name="Equation" r:id="rId6" imgW="421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421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5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of support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878003"/>
              </p:ext>
            </p:extLst>
          </p:nvPr>
        </p:nvGraphicFramePr>
        <p:xfrm>
          <a:off x="479425" y="1852613"/>
          <a:ext cx="54419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975"/>
                <a:gridCol w="1143000"/>
                <a:gridCol w="310197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Observed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Inference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kriging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contouring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block kriging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ecological inference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misalignment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78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76200"/>
            <a:ext cx="5441950" cy="106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An example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41950" cy="3840163"/>
          </a:xfrm>
        </p:spPr>
        <p:txBody>
          <a:bodyPr/>
          <a:lstStyle/>
          <a:p>
            <a:pPr marL="0" indent="0"/>
            <a:r>
              <a:rPr lang="en-US">
                <a:latin typeface="Helvetica" charset="0"/>
              </a:rPr>
              <a:t>y=7+x+cos(2x)</a:t>
            </a:r>
          </a:p>
          <a:p>
            <a:pPr marL="0" indent="0"/>
            <a:r>
              <a:rPr lang="en-US">
                <a:latin typeface="Helvetica" charset="0"/>
              </a:rPr>
              <a:t>q=1, h</a:t>
            </a:r>
            <a:r>
              <a:rPr lang="en-US" baseline="30000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(x)=(1 x) n=5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5943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0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Conclusions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>
                <a:latin typeface="Helvetica" charset="0"/>
              </a:rPr>
              <a:t>Model assessment constraints: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>
                <a:latin typeface="Helvetica" charset="0"/>
              </a:rPr>
              <a:t> amount of data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>
                <a:latin typeface="Helvetica" charset="0"/>
              </a:rPr>
              <a:t> data quality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>
                <a:latin typeface="Helvetica" charset="0"/>
              </a:rPr>
              <a:t> ease of producing model runs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>
                <a:latin typeface="Helvetica" charset="0"/>
              </a:rPr>
              <a:t> degree of misalignment</a:t>
            </a:r>
          </a:p>
          <a:p>
            <a:pPr marL="0" indent="0">
              <a:lnSpc>
                <a:spcPct val="90000"/>
              </a:lnSpc>
            </a:pPr>
            <a:r>
              <a:rPr lang="en-US">
                <a:latin typeface="Helvetica" charset="0"/>
              </a:rPr>
              <a:t>Ideally the model should have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>
                <a:latin typeface="Helvetica" charset="0"/>
              </a:rPr>
              <a:t> similar first and second order properties to the data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>
                <a:latin typeface="Helvetica" charset="0"/>
              </a:rPr>
              <a:t> similar peaks and troughs to data (or simulations based on the data)</a:t>
            </a:r>
          </a:p>
        </p:txBody>
      </p:sp>
    </p:spTree>
    <p:extLst>
      <p:ext uri="{BB962C8B-B14F-4D97-AF65-F5344CB8AC3E}">
        <p14:creationId xmlns:p14="http://schemas.microsoft.com/office/powerpoint/2010/main" val="299022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Some issues in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model assessment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852613"/>
            <a:ext cx="5441950" cy="4557712"/>
          </a:xfrm>
        </p:spPr>
        <p:txBody>
          <a:bodyPr/>
          <a:lstStyle/>
          <a:p>
            <a:pPr marL="0" indent="0"/>
            <a:r>
              <a:rPr lang="en-US" dirty="0">
                <a:latin typeface="Helvetica" charset="0"/>
              </a:rPr>
              <a:t>Spatiotemporal misalignment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Grid boxes </a:t>
            </a:r>
            <a:r>
              <a:rPr lang="en-US" dirty="0" err="1">
                <a:latin typeface="Helvetica" charset="0"/>
                <a:ea typeface="ＭＳ Ｐゴシック" charset="0"/>
              </a:rPr>
              <a:t>vs</a:t>
            </a:r>
            <a:r>
              <a:rPr lang="en-US" dirty="0">
                <a:latin typeface="Helvetica" charset="0"/>
                <a:ea typeface="ＭＳ Ｐゴシック" charset="0"/>
              </a:rPr>
              <a:t> observations</a:t>
            </a:r>
          </a:p>
          <a:p>
            <a:pPr marL="0" indent="0"/>
            <a:r>
              <a:rPr lang="en-US" dirty="0">
                <a:latin typeface="Helvetica" charset="0"/>
              </a:rPr>
              <a:t>Types of error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Measurement error and bias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Model error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Approximation error</a:t>
            </a:r>
          </a:p>
          <a:p>
            <a:pPr marL="0" indent="0"/>
            <a:r>
              <a:rPr lang="en-US" dirty="0">
                <a:latin typeface="Helvetica" charset="0"/>
              </a:rPr>
              <a:t>Manipulate data or model output</a:t>
            </a:r>
            <a:r>
              <a:rPr lang="en-US" dirty="0" smtClean="0">
                <a:latin typeface="Helvetica" charset="0"/>
              </a:rPr>
              <a:t>?</a:t>
            </a:r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Assessing the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SARMAP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</a:rPr>
              <a:t>60 days of hourly observations at 32 sites in Sacramento region</a:t>
            </a:r>
          </a:p>
          <a:p>
            <a:pPr marL="0" indent="0"/>
            <a:r>
              <a:rPr lang="en-US">
                <a:latin typeface="Helvetica" charset="0"/>
              </a:rPr>
              <a:t>Hourly model runs for three </a:t>
            </a:r>
            <a:r>
              <a:rPr lang="ja-JP" altLang="en-US">
                <a:latin typeface="Helvetica" charset="0"/>
              </a:rPr>
              <a:t>“</a:t>
            </a:r>
            <a:r>
              <a:rPr lang="en-US">
                <a:latin typeface="Helvetica" charset="0"/>
              </a:rPr>
              <a:t>episodes</a:t>
            </a:r>
            <a:r>
              <a:rPr lang="ja-JP" altLang="en-US">
                <a:latin typeface="Helvetica" charset="0"/>
              </a:rPr>
              <a:t>”</a:t>
            </a:r>
            <a:endParaRPr lang="en-US">
              <a:latin typeface="Helvetica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888"/>
            <a:ext cx="48783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Task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latin typeface="Helvetica" charset="0"/>
              </a:rPr>
              <a:t>Estimate from data the ozone level </a:t>
            </a:r>
            <a:r>
              <a:rPr lang="en-US" dirty="0" smtClean="0">
                <a:latin typeface="Helvetica" charset="0"/>
              </a:rPr>
              <a:t>in </a:t>
            </a:r>
            <a:r>
              <a:rPr lang="en-US" dirty="0">
                <a:latin typeface="Helvetica" charset="0"/>
              </a:rPr>
              <a:t>a grid square. </a:t>
            </a:r>
          </a:p>
          <a:p>
            <a:pPr marL="0" indent="0"/>
            <a:r>
              <a:rPr lang="en-US" dirty="0">
                <a:latin typeface="Helvetica" charset="0"/>
              </a:rPr>
              <a:t>Issues: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Transformation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Diurnal cycle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Temporal dependence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Spatial dependence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Space-time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Transformation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>
                <a:latin typeface="Helvetica" charset="0"/>
              </a:rPr>
              <a:t>Heterogeneous variability–mean and variance positively related</a:t>
            </a:r>
          </a:p>
          <a:p>
            <a:pPr marL="0" indent="0"/>
            <a:r>
              <a:rPr lang="en-US">
                <a:latin typeface="Helvetica" charset="0"/>
              </a:rPr>
              <a:t>Square root transformation</a:t>
            </a:r>
          </a:p>
          <a:p>
            <a:pPr marL="0" indent="0"/>
            <a:r>
              <a:rPr lang="en-US">
                <a:latin typeface="Helvetica" charset="0"/>
              </a:rPr>
              <a:t>All modeling now on square root scale–approximately normal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ou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363"/>
            <a:ext cx="5792788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533400"/>
            <a:ext cx="5441950" cy="106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Diurnal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RCS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RCS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65" charset="0"/>
          </a:defRPr>
        </a:defPPr>
      </a:lstStyle>
    </a:lnDef>
  </a:objectDefaults>
  <a:extraClrSchemeLst>
    <a:extraClrScheme>
      <a:clrScheme name="NRC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C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C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Templates:NRCSE.pot</Template>
  <TotalTime>7255</TotalTime>
  <Pages>17</Pages>
  <Words>873</Words>
  <Application>Microsoft Macintosh PowerPoint</Application>
  <PresentationFormat>Custom</PresentationFormat>
  <Paragraphs>213</Paragraphs>
  <Slides>41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Helvetica</vt:lpstr>
      <vt:lpstr>ＭＳ Ｐゴシック</vt:lpstr>
      <vt:lpstr>Arial</vt:lpstr>
      <vt:lpstr>Times</vt:lpstr>
      <vt:lpstr>Symbol</vt:lpstr>
      <vt:lpstr>Lucida Grande</vt:lpstr>
      <vt:lpstr>NRCSE</vt:lpstr>
      <vt:lpstr>MathType 5.0 Equation</vt:lpstr>
      <vt:lpstr>MathType 6.0 Equation</vt:lpstr>
      <vt:lpstr>Misalignment and use of deterministic models</vt:lpstr>
      <vt:lpstr>Work with</vt:lpstr>
      <vt:lpstr>The choice of spatial scale–some questions </vt:lpstr>
      <vt:lpstr>Changes of support</vt:lpstr>
      <vt:lpstr>Some issues in  model assessment</vt:lpstr>
      <vt:lpstr>Assessing the  SARMAP model</vt:lpstr>
      <vt:lpstr>Task</vt:lpstr>
      <vt:lpstr>Transformation</vt:lpstr>
      <vt:lpstr>Diurnal cycle</vt:lpstr>
      <vt:lpstr>Spatial dependence</vt:lpstr>
      <vt:lpstr>Estimating a  grid square average</vt:lpstr>
      <vt:lpstr>Afternoon comparison</vt:lpstr>
      <vt:lpstr>Nighttime comparison</vt:lpstr>
      <vt:lpstr>Regional  climate models</vt:lpstr>
      <vt:lpstr>Comparison of  model to data</vt:lpstr>
      <vt:lpstr>Data</vt:lpstr>
      <vt:lpstr>Upscaling</vt:lpstr>
      <vt:lpstr>Long term  memory models</vt:lpstr>
      <vt:lpstr>A “simple” model</vt:lpstr>
      <vt:lpstr>Seasonal part</vt:lpstr>
      <vt:lpstr>Seasonal variability</vt:lpstr>
      <vt:lpstr>Both long and short memory</vt:lpstr>
      <vt:lpstr>Estimated SDFs of standardized noise</vt:lpstr>
      <vt:lpstr>Space-time model</vt:lpstr>
      <vt:lpstr>Dependence parameters</vt:lpstr>
      <vt:lpstr>Trend estimates</vt:lpstr>
      <vt:lpstr>Estimating grid squares</vt:lpstr>
      <vt:lpstr>Downscaling</vt:lpstr>
      <vt:lpstr>Downscaling model</vt:lpstr>
      <vt:lpstr>Comparisons</vt:lpstr>
      <vt:lpstr>PowerPoint Presentation</vt:lpstr>
      <vt:lpstr>Reserved stations</vt:lpstr>
      <vt:lpstr>Predictions and data</vt:lpstr>
      <vt:lpstr>Annual scale</vt:lpstr>
      <vt:lpstr>Comments</vt:lpstr>
      <vt:lpstr>PowerPoint Presentation</vt:lpstr>
      <vt:lpstr>Statistical analysis of computer code output</vt:lpstr>
      <vt:lpstr>Basic framework</vt:lpstr>
      <vt:lpstr>The emulator</vt:lpstr>
      <vt:lpstr>An example</vt:lpstr>
      <vt:lpstr>Conclusions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Guttorp</dc:creator>
  <cp:keywords/>
  <dc:description/>
  <cp:lastModifiedBy>Peter Guttorp</cp:lastModifiedBy>
  <cp:revision>25</cp:revision>
  <cp:lastPrinted>2006-03-08T15:25:07Z</cp:lastPrinted>
  <dcterms:created xsi:type="dcterms:W3CDTF">2006-03-05T18:01:05Z</dcterms:created>
  <dcterms:modified xsi:type="dcterms:W3CDTF">2017-11-06T21:35:49Z</dcterms:modified>
</cp:coreProperties>
</file>